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39"/>
  </p:notesMasterIdLst>
  <p:sldIdLst>
    <p:sldId id="263" r:id="rId5"/>
    <p:sldId id="312" r:id="rId6"/>
    <p:sldId id="308" r:id="rId7"/>
    <p:sldId id="331" r:id="rId8"/>
    <p:sldId id="317" r:id="rId9"/>
    <p:sldId id="310" r:id="rId10"/>
    <p:sldId id="315" r:id="rId11"/>
    <p:sldId id="292" r:id="rId12"/>
    <p:sldId id="321" r:id="rId13"/>
    <p:sldId id="293" r:id="rId14"/>
    <p:sldId id="295" r:id="rId15"/>
    <p:sldId id="322" r:id="rId16"/>
    <p:sldId id="294" r:id="rId17"/>
    <p:sldId id="323" r:id="rId18"/>
    <p:sldId id="309" r:id="rId19"/>
    <p:sldId id="324" r:id="rId20"/>
    <p:sldId id="296" r:id="rId21"/>
    <p:sldId id="325" r:id="rId22"/>
    <p:sldId id="297" r:id="rId23"/>
    <p:sldId id="299" r:id="rId24"/>
    <p:sldId id="326" r:id="rId25"/>
    <p:sldId id="300" r:id="rId26"/>
    <p:sldId id="298" r:id="rId27"/>
    <p:sldId id="301" r:id="rId28"/>
    <p:sldId id="327" r:id="rId29"/>
    <p:sldId id="307" r:id="rId30"/>
    <p:sldId id="305" r:id="rId31"/>
    <p:sldId id="328" r:id="rId32"/>
    <p:sldId id="303" r:id="rId33"/>
    <p:sldId id="304" r:id="rId34"/>
    <p:sldId id="329" r:id="rId35"/>
    <p:sldId id="306" r:id="rId36"/>
    <p:sldId id="330" r:id="rId37"/>
    <p:sldId id="319" r:id="rId38"/>
  </p:sldIdLst>
  <p:sldSz cx="12192000" cy="6858000"/>
  <p:notesSz cx="6797675" cy="9926638"/>
  <p:defaultTextStyle>
    <a:defPPr>
      <a:defRPr lang="en-US"/>
    </a:defPPr>
    <a:lvl1pPr marL="0" algn="l" defTabSz="914278" rtl="0" eaLnBrk="1" latinLnBrk="0" hangingPunct="1">
      <a:defRPr sz="1800" kern="1200">
        <a:solidFill>
          <a:schemeClr val="tx1"/>
        </a:solidFill>
        <a:latin typeface="+mn-lt"/>
        <a:ea typeface="+mn-ea"/>
        <a:cs typeface="+mn-cs"/>
      </a:defRPr>
    </a:lvl1pPr>
    <a:lvl2pPr marL="457139" algn="l" defTabSz="914278" rtl="0" eaLnBrk="1" latinLnBrk="0" hangingPunct="1">
      <a:defRPr sz="1800" kern="1200">
        <a:solidFill>
          <a:schemeClr val="tx1"/>
        </a:solidFill>
        <a:latin typeface="+mn-lt"/>
        <a:ea typeface="+mn-ea"/>
        <a:cs typeface="+mn-cs"/>
      </a:defRPr>
    </a:lvl2pPr>
    <a:lvl3pPr marL="914278" algn="l" defTabSz="914278" rtl="0" eaLnBrk="1" latinLnBrk="0" hangingPunct="1">
      <a:defRPr sz="1800" kern="1200">
        <a:solidFill>
          <a:schemeClr val="tx1"/>
        </a:solidFill>
        <a:latin typeface="+mn-lt"/>
        <a:ea typeface="+mn-ea"/>
        <a:cs typeface="+mn-cs"/>
      </a:defRPr>
    </a:lvl3pPr>
    <a:lvl4pPr marL="1371417" algn="l" defTabSz="914278" rtl="0" eaLnBrk="1" latinLnBrk="0" hangingPunct="1">
      <a:defRPr sz="1800" kern="1200">
        <a:solidFill>
          <a:schemeClr val="tx1"/>
        </a:solidFill>
        <a:latin typeface="+mn-lt"/>
        <a:ea typeface="+mn-ea"/>
        <a:cs typeface="+mn-cs"/>
      </a:defRPr>
    </a:lvl4pPr>
    <a:lvl5pPr marL="1828556" algn="l" defTabSz="914278" rtl="0" eaLnBrk="1" latinLnBrk="0" hangingPunct="1">
      <a:defRPr sz="1800" kern="1200">
        <a:solidFill>
          <a:schemeClr val="tx1"/>
        </a:solidFill>
        <a:latin typeface="+mn-lt"/>
        <a:ea typeface="+mn-ea"/>
        <a:cs typeface="+mn-cs"/>
      </a:defRPr>
    </a:lvl5pPr>
    <a:lvl6pPr marL="2285695" algn="l" defTabSz="914278" rtl="0" eaLnBrk="1" latinLnBrk="0" hangingPunct="1">
      <a:defRPr sz="1800" kern="1200">
        <a:solidFill>
          <a:schemeClr val="tx1"/>
        </a:solidFill>
        <a:latin typeface="+mn-lt"/>
        <a:ea typeface="+mn-ea"/>
        <a:cs typeface="+mn-cs"/>
      </a:defRPr>
    </a:lvl6pPr>
    <a:lvl7pPr marL="2742834" algn="l" defTabSz="914278" rtl="0" eaLnBrk="1" latinLnBrk="0" hangingPunct="1">
      <a:defRPr sz="1800" kern="1200">
        <a:solidFill>
          <a:schemeClr val="tx1"/>
        </a:solidFill>
        <a:latin typeface="+mn-lt"/>
        <a:ea typeface="+mn-ea"/>
        <a:cs typeface="+mn-cs"/>
      </a:defRPr>
    </a:lvl7pPr>
    <a:lvl8pPr marL="3199973" algn="l" defTabSz="914278" rtl="0" eaLnBrk="1" latinLnBrk="0" hangingPunct="1">
      <a:defRPr sz="1800" kern="1200">
        <a:solidFill>
          <a:schemeClr val="tx1"/>
        </a:solidFill>
        <a:latin typeface="+mn-lt"/>
        <a:ea typeface="+mn-ea"/>
        <a:cs typeface="+mn-cs"/>
      </a:defRPr>
    </a:lvl8pPr>
    <a:lvl9pPr marL="3657112" algn="l" defTabSz="914278"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6E71"/>
    <a:srgbClr val="8EC73E"/>
    <a:srgbClr val="034E8A"/>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255" autoAdjust="0"/>
    <p:restoredTop sz="94660"/>
  </p:normalViewPr>
  <p:slideViewPr>
    <p:cSldViewPr snapToGrid="0">
      <p:cViewPr varScale="1">
        <p:scale>
          <a:sx n="65" d="100"/>
          <a:sy n="65" d="100"/>
        </p:scale>
        <p:origin x="980"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72FF1AE2-F951-5948-B32D-98A1A09B89BE}" type="datetimeFigureOut">
              <a:rPr lang="en-GB" smtClean="0"/>
              <a:t>12/03/2025</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1514DFA9-5BCB-354E-AA8B-B2D957A5A706}" type="slidenum">
              <a:rPr lang="en-GB" smtClean="0"/>
              <a:t>‹#›</a:t>
            </a:fld>
            <a:endParaRPr lang="en-GB"/>
          </a:p>
        </p:txBody>
      </p:sp>
    </p:spTree>
    <p:extLst>
      <p:ext uri="{BB962C8B-B14F-4D97-AF65-F5344CB8AC3E}">
        <p14:creationId xmlns:p14="http://schemas.microsoft.com/office/powerpoint/2010/main" val="27361735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Change background colour by changing the colour in the Format Background / Solid Fill</a:t>
            </a:r>
          </a:p>
          <a:p>
            <a:endParaRPr lang="en-GB"/>
          </a:p>
        </p:txBody>
      </p:sp>
      <p:sp>
        <p:nvSpPr>
          <p:cNvPr id="4" name="Slide Number Placeholder 3"/>
          <p:cNvSpPr>
            <a:spLocks noGrp="1"/>
          </p:cNvSpPr>
          <p:nvPr>
            <p:ph type="sldNum" sz="quarter" idx="5"/>
          </p:nvPr>
        </p:nvSpPr>
        <p:spPr/>
        <p:txBody>
          <a:bodyPr/>
          <a:lstStyle/>
          <a:p>
            <a:fld id="{1514DFA9-5BCB-354E-AA8B-B2D957A5A706}" type="slidenum">
              <a:rPr lang="en-GB" smtClean="0"/>
              <a:t>1</a:t>
            </a:fld>
            <a:endParaRPr lang="en-GB"/>
          </a:p>
        </p:txBody>
      </p:sp>
    </p:spTree>
    <p:extLst>
      <p:ext uri="{BB962C8B-B14F-4D97-AF65-F5344CB8AC3E}">
        <p14:creationId xmlns:p14="http://schemas.microsoft.com/office/powerpoint/2010/main" val="19967363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514DFA9-5BCB-354E-AA8B-B2D957A5A706}" type="slidenum">
              <a:rPr lang="en-GB" smtClean="0"/>
              <a:t>10</a:t>
            </a:fld>
            <a:endParaRPr lang="en-GB"/>
          </a:p>
        </p:txBody>
      </p:sp>
    </p:spTree>
    <p:extLst>
      <p:ext uri="{BB962C8B-B14F-4D97-AF65-F5344CB8AC3E}">
        <p14:creationId xmlns:p14="http://schemas.microsoft.com/office/powerpoint/2010/main" val="1212949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514DFA9-5BCB-354E-AA8B-B2D957A5A706}" type="slidenum">
              <a:rPr lang="en-GB" smtClean="0"/>
              <a:t>11</a:t>
            </a:fld>
            <a:endParaRPr lang="en-GB"/>
          </a:p>
        </p:txBody>
      </p:sp>
    </p:spTree>
    <p:extLst>
      <p:ext uri="{BB962C8B-B14F-4D97-AF65-F5344CB8AC3E}">
        <p14:creationId xmlns:p14="http://schemas.microsoft.com/office/powerpoint/2010/main" val="5192548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3B07AA-ED0A-C686-8F1F-48A4A3C41C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98C047-A862-F419-022E-7506334E80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6714CE-4A2E-3BC8-2A71-E1D9DEC2ACA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E1B674B-41F3-F4C4-C9A5-D412B9455A5F}"/>
              </a:ext>
            </a:extLst>
          </p:cNvPr>
          <p:cNvSpPr>
            <a:spLocks noGrp="1"/>
          </p:cNvSpPr>
          <p:nvPr>
            <p:ph type="sldNum" sz="quarter" idx="5"/>
          </p:nvPr>
        </p:nvSpPr>
        <p:spPr/>
        <p:txBody>
          <a:bodyPr/>
          <a:lstStyle/>
          <a:p>
            <a:fld id="{1514DFA9-5BCB-354E-AA8B-B2D957A5A706}" type="slidenum">
              <a:rPr lang="en-GB" smtClean="0"/>
              <a:t>12</a:t>
            </a:fld>
            <a:endParaRPr lang="en-GB"/>
          </a:p>
        </p:txBody>
      </p:sp>
    </p:spTree>
    <p:extLst>
      <p:ext uri="{BB962C8B-B14F-4D97-AF65-F5344CB8AC3E}">
        <p14:creationId xmlns:p14="http://schemas.microsoft.com/office/powerpoint/2010/main" val="17734249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514DFA9-5BCB-354E-AA8B-B2D957A5A706}" type="slidenum">
              <a:rPr lang="en-GB" smtClean="0"/>
              <a:t>13</a:t>
            </a:fld>
            <a:endParaRPr lang="en-GB"/>
          </a:p>
        </p:txBody>
      </p:sp>
    </p:spTree>
    <p:extLst>
      <p:ext uri="{BB962C8B-B14F-4D97-AF65-F5344CB8AC3E}">
        <p14:creationId xmlns:p14="http://schemas.microsoft.com/office/powerpoint/2010/main" val="16028273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49C3F7-9050-BF80-19FD-92F7F7C0D8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DD745C-3E3E-DF8D-DFDD-04C79B800C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A364FA-53D0-74EC-DF19-DD330FA3F46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D7C510F-84BD-03F4-CAD1-075FA44C16EB}"/>
              </a:ext>
            </a:extLst>
          </p:cNvPr>
          <p:cNvSpPr>
            <a:spLocks noGrp="1"/>
          </p:cNvSpPr>
          <p:nvPr>
            <p:ph type="sldNum" sz="quarter" idx="5"/>
          </p:nvPr>
        </p:nvSpPr>
        <p:spPr/>
        <p:txBody>
          <a:bodyPr/>
          <a:lstStyle/>
          <a:p>
            <a:fld id="{1514DFA9-5BCB-354E-AA8B-B2D957A5A706}" type="slidenum">
              <a:rPr lang="en-GB" smtClean="0"/>
              <a:t>14</a:t>
            </a:fld>
            <a:endParaRPr lang="en-GB"/>
          </a:p>
        </p:txBody>
      </p:sp>
    </p:spTree>
    <p:extLst>
      <p:ext uri="{BB962C8B-B14F-4D97-AF65-F5344CB8AC3E}">
        <p14:creationId xmlns:p14="http://schemas.microsoft.com/office/powerpoint/2010/main" val="41373695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D492CA-A97E-A4E1-08C7-955A833510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EACEA8-D291-EAFA-26D3-34262C09AB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CE4F50-0BDB-BBB7-3717-EBB8B1AE31C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C750597-E2DA-7466-B63E-7968073FC39C}"/>
              </a:ext>
            </a:extLst>
          </p:cNvPr>
          <p:cNvSpPr>
            <a:spLocks noGrp="1"/>
          </p:cNvSpPr>
          <p:nvPr>
            <p:ph type="sldNum" sz="quarter" idx="5"/>
          </p:nvPr>
        </p:nvSpPr>
        <p:spPr/>
        <p:txBody>
          <a:bodyPr/>
          <a:lstStyle/>
          <a:p>
            <a:fld id="{1514DFA9-5BCB-354E-AA8B-B2D957A5A706}" type="slidenum">
              <a:rPr lang="en-GB" smtClean="0"/>
              <a:t>15</a:t>
            </a:fld>
            <a:endParaRPr lang="en-GB"/>
          </a:p>
        </p:txBody>
      </p:sp>
    </p:spTree>
    <p:extLst>
      <p:ext uri="{BB962C8B-B14F-4D97-AF65-F5344CB8AC3E}">
        <p14:creationId xmlns:p14="http://schemas.microsoft.com/office/powerpoint/2010/main" val="15802966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871390-2934-5783-7D3D-58B754925C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336D13-1D6D-43E6-17F6-174CE24193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1EFFD2-FAEF-4E99-D58D-A6C11887FB3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52F93C8-7292-1C52-BEFC-462C704E5E6B}"/>
              </a:ext>
            </a:extLst>
          </p:cNvPr>
          <p:cNvSpPr>
            <a:spLocks noGrp="1"/>
          </p:cNvSpPr>
          <p:nvPr>
            <p:ph type="sldNum" sz="quarter" idx="5"/>
          </p:nvPr>
        </p:nvSpPr>
        <p:spPr/>
        <p:txBody>
          <a:bodyPr/>
          <a:lstStyle/>
          <a:p>
            <a:fld id="{1514DFA9-5BCB-354E-AA8B-B2D957A5A706}" type="slidenum">
              <a:rPr lang="en-GB" smtClean="0"/>
              <a:t>16</a:t>
            </a:fld>
            <a:endParaRPr lang="en-GB"/>
          </a:p>
        </p:txBody>
      </p:sp>
    </p:spTree>
    <p:extLst>
      <p:ext uri="{BB962C8B-B14F-4D97-AF65-F5344CB8AC3E}">
        <p14:creationId xmlns:p14="http://schemas.microsoft.com/office/powerpoint/2010/main" val="2553513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514DFA9-5BCB-354E-AA8B-B2D957A5A706}" type="slidenum">
              <a:rPr lang="en-GB" smtClean="0"/>
              <a:t>17</a:t>
            </a:fld>
            <a:endParaRPr lang="en-GB"/>
          </a:p>
        </p:txBody>
      </p:sp>
    </p:spTree>
    <p:extLst>
      <p:ext uri="{BB962C8B-B14F-4D97-AF65-F5344CB8AC3E}">
        <p14:creationId xmlns:p14="http://schemas.microsoft.com/office/powerpoint/2010/main" val="7777376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EA6A36-65B4-AE71-EE4E-B36588D720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46B8A2-CE70-9796-7B5E-74784FB805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82139D-ED08-8F95-C4A0-E264E224E21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20F587E-0214-4F5E-D05E-A00303383689}"/>
              </a:ext>
            </a:extLst>
          </p:cNvPr>
          <p:cNvSpPr>
            <a:spLocks noGrp="1"/>
          </p:cNvSpPr>
          <p:nvPr>
            <p:ph type="sldNum" sz="quarter" idx="5"/>
          </p:nvPr>
        </p:nvSpPr>
        <p:spPr/>
        <p:txBody>
          <a:bodyPr/>
          <a:lstStyle/>
          <a:p>
            <a:fld id="{1514DFA9-5BCB-354E-AA8B-B2D957A5A706}" type="slidenum">
              <a:rPr lang="en-GB" smtClean="0"/>
              <a:t>18</a:t>
            </a:fld>
            <a:endParaRPr lang="en-GB"/>
          </a:p>
        </p:txBody>
      </p:sp>
    </p:spTree>
    <p:extLst>
      <p:ext uri="{BB962C8B-B14F-4D97-AF65-F5344CB8AC3E}">
        <p14:creationId xmlns:p14="http://schemas.microsoft.com/office/powerpoint/2010/main" val="17293127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514DFA9-5BCB-354E-AA8B-B2D957A5A706}" type="slidenum">
              <a:rPr lang="en-GB" smtClean="0"/>
              <a:t>19</a:t>
            </a:fld>
            <a:endParaRPr lang="en-GB"/>
          </a:p>
        </p:txBody>
      </p:sp>
    </p:spTree>
    <p:extLst>
      <p:ext uri="{BB962C8B-B14F-4D97-AF65-F5344CB8AC3E}">
        <p14:creationId xmlns:p14="http://schemas.microsoft.com/office/powerpoint/2010/main" val="40161817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A3EB1C-9D27-B925-A706-9F297560A9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BDDD6E-48EE-A0E9-7FD5-1EE446F426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90BBFA-0957-C97D-EE9B-F72F3681E15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4E781BD-86DF-859D-7896-10EB4FD33928}"/>
              </a:ext>
            </a:extLst>
          </p:cNvPr>
          <p:cNvSpPr>
            <a:spLocks noGrp="1"/>
          </p:cNvSpPr>
          <p:nvPr>
            <p:ph type="sldNum" sz="quarter" idx="5"/>
          </p:nvPr>
        </p:nvSpPr>
        <p:spPr/>
        <p:txBody>
          <a:bodyPr/>
          <a:lstStyle/>
          <a:p>
            <a:fld id="{1514DFA9-5BCB-354E-AA8B-B2D957A5A706}" type="slidenum">
              <a:rPr lang="en-GB" smtClean="0"/>
              <a:t>2</a:t>
            </a:fld>
            <a:endParaRPr lang="en-GB"/>
          </a:p>
        </p:txBody>
      </p:sp>
    </p:spTree>
    <p:extLst>
      <p:ext uri="{BB962C8B-B14F-4D97-AF65-F5344CB8AC3E}">
        <p14:creationId xmlns:p14="http://schemas.microsoft.com/office/powerpoint/2010/main" val="30595658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514DFA9-5BCB-354E-AA8B-B2D957A5A706}" type="slidenum">
              <a:rPr lang="en-GB" smtClean="0"/>
              <a:t>20</a:t>
            </a:fld>
            <a:endParaRPr lang="en-GB"/>
          </a:p>
        </p:txBody>
      </p:sp>
    </p:spTree>
    <p:extLst>
      <p:ext uri="{BB962C8B-B14F-4D97-AF65-F5344CB8AC3E}">
        <p14:creationId xmlns:p14="http://schemas.microsoft.com/office/powerpoint/2010/main" val="39838622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3EF00E-1831-5034-DF54-C22AAFE61F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6E7DA7-04B1-01C6-48C8-259343BBBF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37C1DA-E123-B9B2-3577-6A6A111FCAA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CBA635B-3A4F-A0E4-5883-349D828F23A2}"/>
              </a:ext>
            </a:extLst>
          </p:cNvPr>
          <p:cNvSpPr>
            <a:spLocks noGrp="1"/>
          </p:cNvSpPr>
          <p:nvPr>
            <p:ph type="sldNum" sz="quarter" idx="5"/>
          </p:nvPr>
        </p:nvSpPr>
        <p:spPr/>
        <p:txBody>
          <a:bodyPr/>
          <a:lstStyle/>
          <a:p>
            <a:fld id="{1514DFA9-5BCB-354E-AA8B-B2D957A5A706}" type="slidenum">
              <a:rPr lang="en-GB" smtClean="0"/>
              <a:t>21</a:t>
            </a:fld>
            <a:endParaRPr lang="en-GB"/>
          </a:p>
        </p:txBody>
      </p:sp>
    </p:spTree>
    <p:extLst>
      <p:ext uri="{BB962C8B-B14F-4D97-AF65-F5344CB8AC3E}">
        <p14:creationId xmlns:p14="http://schemas.microsoft.com/office/powerpoint/2010/main" val="35348011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514DFA9-5BCB-354E-AA8B-B2D957A5A706}" type="slidenum">
              <a:rPr lang="en-GB" smtClean="0"/>
              <a:t>22</a:t>
            </a:fld>
            <a:endParaRPr lang="en-GB"/>
          </a:p>
        </p:txBody>
      </p:sp>
    </p:spTree>
    <p:extLst>
      <p:ext uri="{BB962C8B-B14F-4D97-AF65-F5344CB8AC3E}">
        <p14:creationId xmlns:p14="http://schemas.microsoft.com/office/powerpoint/2010/main" val="26391003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514DFA9-5BCB-354E-AA8B-B2D957A5A706}" type="slidenum">
              <a:rPr lang="en-GB" smtClean="0"/>
              <a:t>23</a:t>
            </a:fld>
            <a:endParaRPr lang="en-GB"/>
          </a:p>
        </p:txBody>
      </p:sp>
    </p:spTree>
    <p:extLst>
      <p:ext uri="{BB962C8B-B14F-4D97-AF65-F5344CB8AC3E}">
        <p14:creationId xmlns:p14="http://schemas.microsoft.com/office/powerpoint/2010/main" val="40065307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514DFA9-5BCB-354E-AA8B-B2D957A5A706}" type="slidenum">
              <a:rPr lang="en-GB" smtClean="0"/>
              <a:t>24</a:t>
            </a:fld>
            <a:endParaRPr lang="en-GB"/>
          </a:p>
        </p:txBody>
      </p:sp>
    </p:spTree>
    <p:extLst>
      <p:ext uri="{BB962C8B-B14F-4D97-AF65-F5344CB8AC3E}">
        <p14:creationId xmlns:p14="http://schemas.microsoft.com/office/powerpoint/2010/main" val="30484868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15B710-29BA-1ED4-5EC1-385BEFB659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C22607-758F-301B-E73C-2416585418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D5CFD8-8F5E-DEC8-C60A-4AD9D020AF0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5ED59D1-41FB-879C-8B3F-F02B535C12B0}"/>
              </a:ext>
            </a:extLst>
          </p:cNvPr>
          <p:cNvSpPr>
            <a:spLocks noGrp="1"/>
          </p:cNvSpPr>
          <p:nvPr>
            <p:ph type="sldNum" sz="quarter" idx="5"/>
          </p:nvPr>
        </p:nvSpPr>
        <p:spPr/>
        <p:txBody>
          <a:bodyPr/>
          <a:lstStyle/>
          <a:p>
            <a:fld id="{1514DFA9-5BCB-354E-AA8B-B2D957A5A706}" type="slidenum">
              <a:rPr lang="en-GB" smtClean="0"/>
              <a:t>25</a:t>
            </a:fld>
            <a:endParaRPr lang="en-GB"/>
          </a:p>
        </p:txBody>
      </p:sp>
    </p:spTree>
    <p:extLst>
      <p:ext uri="{BB962C8B-B14F-4D97-AF65-F5344CB8AC3E}">
        <p14:creationId xmlns:p14="http://schemas.microsoft.com/office/powerpoint/2010/main" val="16539316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514DFA9-5BCB-354E-AA8B-B2D957A5A706}" type="slidenum">
              <a:rPr lang="en-GB" smtClean="0"/>
              <a:t>26</a:t>
            </a:fld>
            <a:endParaRPr lang="en-GB"/>
          </a:p>
        </p:txBody>
      </p:sp>
    </p:spTree>
    <p:extLst>
      <p:ext uri="{BB962C8B-B14F-4D97-AF65-F5344CB8AC3E}">
        <p14:creationId xmlns:p14="http://schemas.microsoft.com/office/powerpoint/2010/main" val="14758959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514DFA9-5BCB-354E-AA8B-B2D957A5A706}" type="slidenum">
              <a:rPr lang="en-GB" smtClean="0"/>
              <a:t>27</a:t>
            </a:fld>
            <a:endParaRPr lang="en-GB"/>
          </a:p>
        </p:txBody>
      </p:sp>
    </p:spTree>
    <p:extLst>
      <p:ext uri="{BB962C8B-B14F-4D97-AF65-F5344CB8AC3E}">
        <p14:creationId xmlns:p14="http://schemas.microsoft.com/office/powerpoint/2010/main" val="27724321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F83656-FB04-4B98-A7A4-CFE40A242E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C63235-FA76-30E5-36C4-90247D5531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85E04B-5D55-EAE5-B16E-F89DB2C453E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607D86E-BA5A-67B8-64D1-3324C00CAEC9}"/>
              </a:ext>
            </a:extLst>
          </p:cNvPr>
          <p:cNvSpPr>
            <a:spLocks noGrp="1"/>
          </p:cNvSpPr>
          <p:nvPr>
            <p:ph type="sldNum" sz="quarter" idx="5"/>
          </p:nvPr>
        </p:nvSpPr>
        <p:spPr/>
        <p:txBody>
          <a:bodyPr/>
          <a:lstStyle/>
          <a:p>
            <a:fld id="{1514DFA9-5BCB-354E-AA8B-B2D957A5A706}" type="slidenum">
              <a:rPr lang="en-GB" smtClean="0"/>
              <a:t>28</a:t>
            </a:fld>
            <a:endParaRPr lang="en-GB"/>
          </a:p>
        </p:txBody>
      </p:sp>
    </p:spTree>
    <p:extLst>
      <p:ext uri="{BB962C8B-B14F-4D97-AF65-F5344CB8AC3E}">
        <p14:creationId xmlns:p14="http://schemas.microsoft.com/office/powerpoint/2010/main" val="156456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514DFA9-5BCB-354E-AA8B-B2D957A5A706}" type="slidenum">
              <a:rPr lang="en-GB" smtClean="0"/>
              <a:t>29</a:t>
            </a:fld>
            <a:endParaRPr lang="en-GB"/>
          </a:p>
        </p:txBody>
      </p:sp>
    </p:spTree>
    <p:extLst>
      <p:ext uri="{BB962C8B-B14F-4D97-AF65-F5344CB8AC3E}">
        <p14:creationId xmlns:p14="http://schemas.microsoft.com/office/powerpoint/2010/main" val="23590453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E8EB5C-445D-A871-78DB-692CC73CD4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903A99-07B0-C728-3139-8102C50FDA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4E51FB-D7E6-463F-F9A7-5FA738A3235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7AF31B5-5234-7763-F395-0B8DEDBDFC82}"/>
              </a:ext>
            </a:extLst>
          </p:cNvPr>
          <p:cNvSpPr>
            <a:spLocks noGrp="1"/>
          </p:cNvSpPr>
          <p:nvPr>
            <p:ph type="sldNum" sz="quarter" idx="5"/>
          </p:nvPr>
        </p:nvSpPr>
        <p:spPr/>
        <p:txBody>
          <a:bodyPr/>
          <a:lstStyle/>
          <a:p>
            <a:fld id="{1514DFA9-5BCB-354E-AA8B-B2D957A5A706}" type="slidenum">
              <a:rPr lang="en-GB" smtClean="0"/>
              <a:t>3</a:t>
            </a:fld>
            <a:endParaRPr lang="en-GB"/>
          </a:p>
        </p:txBody>
      </p:sp>
    </p:spTree>
    <p:extLst>
      <p:ext uri="{BB962C8B-B14F-4D97-AF65-F5344CB8AC3E}">
        <p14:creationId xmlns:p14="http://schemas.microsoft.com/office/powerpoint/2010/main" val="39244092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514DFA9-5BCB-354E-AA8B-B2D957A5A706}" type="slidenum">
              <a:rPr lang="en-GB" smtClean="0"/>
              <a:t>30</a:t>
            </a:fld>
            <a:endParaRPr lang="en-GB"/>
          </a:p>
        </p:txBody>
      </p:sp>
    </p:spTree>
    <p:extLst>
      <p:ext uri="{BB962C8B-B14F-4D97-AF65-F5344CB8AC3E}">
        <p14:creationId xmlns:p14="http://schemas.microsoft.com/office/powerpoint/2010/main" val="38479205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F77B88-C024-AB99-9254-E7A594832E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4467FA-9D7F-EDB7-A2FA-A064712EB2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F1E326-82DC-CCF3-94DD-9623CB76C4A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74A2216-11D9-3D38-3774-0D07DAA3C5D3}"/>
              </a:ext>
            </a:extLst>
          </p:cNvPr>
          <p:cNvSpPr>
            <a:spLocks noGrp="1"/>
          </p:cNvSpPr>
          <p:nvPr>
            <p:ph type="sldNum" sz="quarter" idx="5"/>
          </p:nvPr>
        </p:nvSpPr>
        <p:spPr/>
        <p:txBody>
          <a:bodyPr/>
          <a:lstStyle/>
          <a:p>
            <a:fld id="{1514DFA9-5BCB-354E-AA8B-B2D957A5A706}" type="slidenum">
              <a:rPr lang="en-GB" smtClean="0"/>
              <a:t>31</a:t>
            </a:fld>
            <a:endParaRPr lang="en-GB"/>
          </a:p>
        </p:txBody>
      </p:sp>
    </p:spTree>
    <p:extLst>
      <p:ext uri="{BB962C8B-B14F-4D97-AF65-F5344CB8AC3E}">
        <p14:creationId xmlns:p14="http://schemas.microsoft.com/office/powerpoint/2010/main" val="36272209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514DFA9-5BCB-354E-AA8B-B2D957A5A706}" type="slidenum">
              <a:rPr lang="en-GB" smtClean="0"/>
              <a:t>32</a:t>
            </a:fld>
            <a:endParaRPr lang="en-GB"/>
          </a:p>
        </p:txBody>
      </p:sp>
    </p:spTree>
    <p:extLst>
      <p:ext uri="{BB962C8B-B14F-4D97-AF65-F5344CB8AC3E}">
        <p14:creationId xmlns:p14="http://schemas.microsoft.com/office/powerpoint/2010/main" val="34405414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4D7731-68CA-E793-2834-1169F1BC9B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809F18-31DB-C485-5EF4-B97899E97D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042B72-3192-327F-1D8F-3385594F23C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00C8A64-E391-705E-30B0-631010415C9E}"/>
              </a:ext>
            </a:extLst>
          </p:cNvPr>
          <p:cNvSpPr>
            <a:spLocks noGrp="1"/>
          </p:cNvSpPr>
          <p:nvPr>
            <p:ph type="sldNum" sz="quarter" idx="5"/>
          </p:nvPr>
        </p:nvSpPr>
        <p:spPr/>
        <p:txBody>
          <a:bodyPr/>
          <a:lstStyle/>
          <a:p>
            <a:fld id="{1514DFA9-5BCB-354E-AA8B-B2D957A5A706}" type="slidenum">
              <a:rPr lang="en-GB" smtClean="0"/>
              <a:t>33</a:t>
            </a:fld>
            <a:endParaRPr lang="en-GB"/>
          </a:p>
        </p:txBody>
      </p:sp>
    </p:spTree>
    <p:extLst>
      <p:ext uri="{BB962C8B-B14F-4D97-AF65-F5344CB8AC3E}">
        <p14:creationId xmlns:p14="http://schemas.microsoft.com/office/powerpoint/2010/main" val="24100481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B77968-4F4C-D70B-F14E-160A4989EF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9760CE-9007-689D-99F8-8BAB3EE66A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17C23C-C16C-B10B-8624-48AF72E772D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2B3693C-5987-B4B5-2BDA-85BEFC4F189E}"/>
              </a:ext>
            </a:extLst>
          </p:cNvPr>
          <p:cNvSpPr>
            <a:spLocks noGrp="1"/>
          </p:cNvSpPr>
          <p:nvPr>
            <p:ph type="sldNum" sz="quarter" idx="5"/>
          </p:nvPr>
        </p:nvSpPr>
        <p:spPr/>
        <p:txBody>
          <a:bodyPr/>
          <a:lstStyle/>
          <a:p>
            <a:fld id="{1514DFA9-5BCB-354E-AA8B-B2D957A5A706}" type="slidenum">
              <a:rPr lang="en-GB" smtClean="0"/>
              <a:t>4</a:t>
            </a:fld>
            <a:endParaRPr lang="en-GB"/>
          </a:p>
        </p:txBody>
      </p:sp>
    </p:spTree>
    <p:extLst>
      <p:ext uri="{BB962C8B-B14F-4D97-AF65-F5344CB8AC3E}">
        <p14:creationId xmlns:p14="http://schemas.microsoft.com/office/powerpoint/2010/main" val="3779452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DDAA2D-07B0-6EFD-70C5-176884F7C1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A2F559-8C3F-B17D-3C79-EF648EFBD2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60B594-83CA-486E-3387-8A0D6FEB555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FB51EA6-1686-081F-D94A-D6E363A1E966}"/>
              </a:ext>
            </a:extLst>
          </p:cNvPr>
          <p:cNvSpPr>
            <a:spLocks noGrp="1"/>
          </p:cNvSpPr>
          <p:nvPr>
            <p:ph type="sldNum" sz="quarter" idx="5"/>
          </p:nvPr>
        </p:nvSpPr>
        <p:spPr/>
        <p:txBody>
          <a:bodyPr/>
          <a:lstStyle/>
          <a:p>
            <a:fld id="{1514DFA9-5BCB-354E-AA8B-B2D957A5A706}" type="slidenum">
              <a:rPr lang="en-GB" smtClean="0"/>
              <a:t>5</a:t>
            </a:fld>
            <a:endParaRPr lang="en-GB"/>
          </a:p>
        </p:txBody>
      </p:sp>
    </p:spTree>
    <p:extLst>
      <p:ext uri="{BB962C8B-B14F-4D97-AF65-F5344CB8AC3E}">
        <p14:creationId xmlns:p14="http://schemas.microsoft.com/office/powerpoint/2010/main" val="41103005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3E07D6-C724-54E0-1479-4AF86FC8D2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8EB3DE-FD63-7E41-2569-02C4A3D046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A46A86-7138-76A3-E2FC-42BCEC72C62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92D3CD6-22E5-E359-D114-8C0167A1077C}"/>
              </a:ext>
            </a:extLst>
          </p:cNvPr>
          <p:cNvSpPr>
            <a:spLocks noGrp="1"/>
          </p:cNvSpPr>
          <p:nvPr>
            <p:ph type="sldNum" sz="quarter" idx="5"/>
          </p:nvPr>
        </p:nvSpPr>
        <p:spPr/>
        <p:txBody>
          <a:bodyPr/>
          <a:lstStyle/>
          <a:p>
            <a:fld id="{1514DFA9-5BCB-354E-AA8B-B2D957A5A706}" type="slidenum">
              <a:rPr lang="en-GB" smtClean="0"/>
              <a:t>6</a:t>
            </a:fld>
            <a:endParaRPr lang="en-GB"/>
          </a:p>
        </p:txBody>
      </p:sp>
    </p:spTree>
    <p:extLst>
      <p:ext uri="{BB962C8B-B14F-4D97-AF65-F5344CB8AC3E}">
        <p14:creationId xmlns:p14="http://schemas.microsoft.com/office/powerpoint/2010/main" val="458670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02EED3-F718-7803-0D01-884EF33F59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0D2F9E-9A56-3E38-E3F1-4E6CAA81FC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82AE09-1E72-FE27-1A84-8BE9C246D40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FB248E4-7B22-19AE-40A8-092620983EF4}"/>
              </a:ext>
            </a:extLst>
          </p:cNvPr>
          <p:cNvSpPr>
            <a:spLocks noGrp="1"/>
          </p:cNvSpPr>
          <p:nvPr>
            <p:ph type="sldNum" sz="quarter" idx="5"/>
          </p:nvPr>
        </p:nvSpPr>
        <p:spPr/>
        <p:txBody>
          <a:bodyPr/>
          <a:lstStyle/>
          <a:p>
            <a:fld id="{1514DFA9-5BCB-354E-AA8B-B2D957A5A706}" type="slidenum">
              <a:rPr lang="en-GB" smtClean="0"/>
              <a:t>7</a:t>
            </a:fld>
            <a:endParaRPr lang="en-GB"/>
          </a:p>
        </p:txBody>
      </p:sp>
    </p:spTree>
    <p:extLst>
      <p:ext uri="{BB962C8B-B14F-4D97-AF65-F5344CB8AC3E}">
        <p14:creationId xmlns:p14="http://schemas.microsoft.com/office/powerpoint/2010/main" val="17624873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514DFA9-5BCB-354E-AA8B-B2D957A5A706}" type="slidenum">
              <a:rPr lang="en-GB" smtClean="0"/>
              <a:t>8</a:t>
            </a:fld>
            <a:endParaRPr lang="en-GB"/>
          </a:p>
        </p:txBody>
      </p:sp>
    </p:spTree>
    <p:extLst>
      <p:ext uri="{BB962C8B-B14F-4D97-AF65-F5344CB8AC3E}">
        <p14:creationId xmlns:p14="http://schemas.microsoft.com/office/powerpoint/2010/main" val="25823537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D1FD84-7AD7-F082-26BA-299BAA612E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7E1C4D-2440-2A57-0CB8-054748CB33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54B99E-4D64-0831-EAE9-ECBC4BA7038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EA9565C-E5D7-07E6-48D7-AA85F42806C9}"/>
              </a:ext>
            </a:extLst>
          </p:cNvPr>
          <p:cNvSpPr>
            <a:spLocks noGrp="1"/>
          </p:cNvSpPr>
          <p:nvPr>
            <p:ph type="sldNum" sz="quarter" idx="5"/>
          </p:nvPr>
        </p:nvSpPr>
        <p:spPr/>
        <p:txBody>
          <a:bodyPr/>
          <a:lstStyle/>
          <a:p>
            <a:fld id="{1514DFA9-5BCB-354E-AA8B-B2D957A5A706}" type="slidenum">
              <a:rPr lang="en-GB" smtClean="0"/>
              <a:t>9</a:t>
            </a:fld>
            <a:endParaRPr lang="en-GB"/>
          </a:p>
        </p:txBody>
      </p:sp>
    </p:spTree>
    <p:extLst>
      <p:ext uri="{BB962C8B-B14F-4D97-AF65-F5344CB8AC3E}">
        <p14:creationId xmlns:p14="http://schemas.microsoft.com/office/powerpoint/2010/main" val="25533733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on white background">
    <p:spTree>
      <p:nvGrpSpPr>
        <p:cNvPr id="1" name=""/>
        <p:cNvGrpSpPr/>
        <p:nvPr/>
      </p:nvGrpSpPr>
      <p:grpSpPr>
        <a:xfrm>
          <a:off x="0" y="0"/>
          <a:ext cx="0" cy="0"/>
          <a:chOff x="0" y="0"/>
          <a:chExt cx="0" cy="0"/>
        </a:xfrm>
      </p:grpSpPr>
      <p:sp>
        <p:nvSpPr>
          <p:cNvPr id="2" name="Title 1"/>
          <p:cNvSpPr>
            <a:spLocks noGrp="1"/>
          </p:cNvSpPr>
          <p:nvPr>
            <p:ph type="ctrTitle"/>
          </p:nvPr>
        </p:nvSpPr>
        <p:spPr>
          <a:xfrm>
            <a:off x="387352" y="1504401"/>
            <a:ext cx="4952092" cy="1655763"/>
          </a:xfrm>
        </p:spPr>
        <p:txBody>
          <a:bodyPr anchor="b"/>
          <a:lstStyle>
            <a:lvl1pPr algn="l">
              <a:defRPr sz="4800">
                <a:gradFill>
                  <a:gsLst>
                    <a:gs pos="0">
                      <a:schemeClr val="accent1"/>
                    </a:gs>
                    <a:gs pos="100000">
                      <a:schemeClr val="accent3"/>
                    </a:gs>
                  </a:gsLst>
                  <a:lin ang="0" scaled="0"/>
                </a:gradFill>
              </a:defRPr>
            </a:lvl1pPr>
          </a:lstStyle>
          <a:p>
            <a:r>
              <a:rPr lang="en-GB"/>
              <a:t>Click to edit Master title style</a:t>
            </a:r>
            <a:endParaRPr lang="en-US"/>
          </a:p>
        </p:txBody>
      </p:sp>
      <p:sp>
        <p:nvSpPr>
          <p:cNvPr id="3" name="Subtitle 2"/>
          <p:cNvSpPr>
            <a:spLocks noGrp="1"/>
          </p:cNvSpPr>
          <p:nvPr>
            <p:ph type="subTitle" idx="1"/>
          </p:nvPr>
        </p:nvSpPr>
        <p:spPr>
          <a:xfrm>
            <a:off x="387352" y="3514725"/>
            <a:ext cx="4952092" cy="570951"/>
          </a:xfrm>
        </p:spPr>
        <p:txBody>
          <a:bodyPr/>
          <a:lstStyle>
            <a:lvl1pPr marL="0" indent="0" algn="l">
              <a:buNone/>
              <a:defRPr sz="1800" b="0">
                <a:solidFill>
                  <a:schemeClr val="accent1"/>
                </a:solidFill>
              </a:defRPr>
            </a:lvl1pPr>
            <a:lvl2pPr marL="457139" indent="0" algn="ctr">
              <a:buNone/>
              <a:defRPr sz="2000"/>
            </a:lvl2pPr>
            <a:lvl3pPr marL="914278" indent="0" algn="ctr">
              <a:buNone/>
              <a:defRPr sz="1800"/>
            </a:lvl3pPr>
            <a:lvl4pPr marL="1371417" indent="0" algn="ctr">
              <a:buNone/>
              <a:defRPr sz="1600"/>
            </a:lvl4pPr>
            <a:lvl5pPr marL="1828556" indent="0" algn="ctr">
              <a:buNone/>
              <a:defRPr sz="1600"/>
            </a:lvl5pPr>
            <a:lvl6pPr marL="2285695" indent="0" algn="ctr">
              <a:buNone/>
              <a:defRPr sz="1600"/>
            </a:lvl6pPr>
            <a:lvl7pPr marL="2742834" indent="0" algn="ctr">
              <a:buNone/>
              <a:defRPr sz="1600"/>
            </a:lvl7pPr>
            <a:lvl8pPr marL="3199973" indent="0" algn="ctr">
              <a:buNone/>
              <a:defRPr sz="1600"/>
            </a:lvl8pPr>
            <a:lvl9pPr marL="3657112" indent="0" algn="ctr">
              <a:buNone/>
              <a:defRPr sz="1600"/>
            </a:lvl9pPr>
          </a:lstStyle>
          <a:p>
            <a:r>
              <a:rPr lang="en-GB"/>
              <a:t>Click to edit Master subtitle style</a:t>
            </a:r>
            <a:endParaRPr lang="en-US"/>
          </a:p>
        </p:txBody>
      </p:sp>
      <p:pic>
        <p:nvPicPr>
          <p:cNvPr id="13" name="Picture 12">
            <a:extLst>
              <a:ext uri="{FF2B5EF4-FFF2-40B4-BE49-F238E27FC236}">
                <a16:creationId xmlns:a16="http://schemas.microsoft.com/office/drawing/2014/main" id="{D54EEA0E-DDD5-DC47-9EBF-19DCE85A1CE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7350" y="5501716"/>
            <a:ext cx="2797736" cy="970521"/>
          </a:xfrm>
          <a:prstGeom prst="rect">
            <a:avLst/>
          </a:prstGeom>
        </p:spPr>
      </p:pic>
      <p:sp>
        <p:nvSpPr>
          <p:cNvPr id="17" name="Picture Placeholder 16">
            <a:extLst>
              <a:ext uri="{FF2B5EF4-FFF2-40B4-BE49-F238E27FC236}">
                <a16:creationId xmlns:a16="http://schemas.microsoft.com/office/drawing/2014/main" id="{6D2E13FC-7C59-4847-A195-F863D9ED7CC0}"/>
              </a:ext>
            </a:extLst>
          </p:cNvPr>
          <p:cNvSpPr>
            <a:spLocks noGrp="1"/>
          </p:cNvSpPr>
          <p:nvPr>
            <p:ph type="pic" sz="quarter" idx="10"/>
          </p:nvPr>
        </p:nvSpPr>
        <p:spPr>
          <a:xfrm>
            <a:off x="5605671" y="382589"/>
            <a:ext cx="6196584" cy="6089648"/>
          </a:xfrm>
          <a:custGeom>
            <a:avLst/>
            <a:gdLst>
              <a:gd name="connsiteX0" fmla="*/ 0 w 6196584"/>
              <a:gd name="connsiteY0" fmla="*/ 0 h 6089648"/>
              <a:gd name="connsiteX1" fmla="*/ 5547747 w 6196584"/>
              <a:gd name="connsiteY1" fmla="*/ 0 h 6089648"/>
              <a:gd name="connsiteX2" fmla="*/ 4923827 w 6196584"/>
              <a:gd name="connsiteY2" fmla="*/ 1880980 h 6089648"/>
              <a:gd name="connsiteX3" fmla="*/ 6196584 w 6196584"/>
              <a:gd name="connsiteY3" fmla="*/ 6089648 h 6089648"/>
              <a:gd name="connsiteX4" fmla="*/ 1623890 w 6196584"/>
              <a:gd name="connsiteY4" fmla="*/ 6089648 h 6089648"/>
              <a:gd name="connsiteX5" fmla="*/ 1623576 w 6196584"/>
              <a:gd name="connsiteY5" fmla="*/ 4921618 h 6089648"/>
              <a:gd name="connsiteX6" fmla="*/ 0 w 6196584"/>
              <a:gd name="connsiteY6" fmla="*/ 4921618 h 6089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96584" h="6089648">
                <a:moveTo>
                  <a:pt x="0" y="0"/>
                </a:moveTo>
                <a:lnTo>
                  <a:pt x="5547747" y="0"/>
                </a:lnTo>
                <a:lnTo>
                  <a:pt x="4923827" y="1880980"/>
                </a:lnTo>
                <a:lnTo>
                  <a:pt x="6196584" y="6089648"/>
                </a:lnTo>
                <a:lnTo>
                  <a:pt x="1623890" y="6089648"/>
                </a:lnTo>
                <a:lnTo>
                  <a:pt x="1623576" y="4921618"/>
                </a:lnTo>
                <a:lnTo>
                  <a:pt x="0" y="4921618"/>
                </a:lnTo>
                <a:close/>
              </a:path>
            </a:pathLst>
          </a:custGeom>
        </p:spPr>
        <p:txBody>
          <a:bodyPr wrap="square">
            <a:noAutofit/>
          </a:bodyPr>
          <a:lstStyle/>
          <a:p>
            <a:endParaRPr lang="en-GB"/>
          </a:p>
        </p:txBody>
      </p:sp>
    </p:spTree>
    <p:extLst>
      <p:ext uri="{BB962C8B-B14F-4D97-AF65-F5344CB8AC3E}">
        <p14:creationId xmlns:p14="http://schemas.microsoft.com/office/powerpoint/2010/main" val="250742832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with shap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666AB0E-3768-DA42-9826-47B57D7B8E9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7796"/>
          <a:stretch/>
        </p:blipFill>
        <p:spPr>
          <a:xfrm>
            <a:off x="3044953" y="0"/>
            <a:ext cx="9147048" cy="6858000"/>
          </a:xfrm>
          <a:prstGeom prst="rect">
            <a:avLst/>
          </a:prstGeom>
        </p:spPr>
      </p:pic>
      <p:sp>
        <p:nvSpPr>
          <p:cNvPr id="2" name="Title 1"/>
          <p:cNvSpPr>
            <a:spLocks noGrp="1"/>
          </p:cNvSpPr>
          <p:nvPr>
            <p:ph type="title"/>
          </p:nvPr>
        </p:nvSpPr>
        <p:spPr>
          <a:xfrm>
            <a:off x="387350" y="365127"/>
            <a:ext cx="9036869" cy="628786"/>
          </a:xfrm>
        </p:spPr>
        <p:txBody>
          <a:bodyPr/>
          <a:lstStyle/>
          <a:p>
            <a:r>
              <a:rPr lang="en-GB"/>
              <a:t>Click to edit Master title style</a:t>
            </a:r>
            <a:endParaRPr lang="en-US"/>
          </a:p>
        </p:txBody>
      </p:sp>
      <p:sp>
        <p:nvSpPr>
          <p:cNvPr id="3" name="Content Placeholder 2"/>
          <p:cNvSpPr>
            <a:spLocks noGrp="1"/>
          </p:cNvSpPr>
          <p:nvPr>
            <p:ph idx="1"/>
          </p:nvPr>
        </p:nvSpPr>
        <p:spPr>
          <a:xfrm>
            <a:off x="387350" y="1477108"/>
            <a:ext cx="9036869" cy="461095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0" name="Straight Connector 9">
            <a:extLst>
              <a:ext uri="{FF2B5EF4-FFF2-40B4-BE49-F238E27FC236}">
                <a16:creationId xmlns:a16="http://schemas.microsoft.com/office/drawing/2014/main" id="{A7C6F683-C84F-8543-A435-6BE26F979DED}"/>
              </a:ext>
            </a:extLst>
          </p:cNvPr>
          <p:cNvCxnSpPr>
            <a:cxnSpLocks/>
          </p:cNvCxnSpPr>
          <p:nvPr userDrawn="1"/>
        </p:nvCxnSpPr>
        <p:spPr>
          <a:xfrm>
            <a:off x="0" y="21432"/>
            <a:ext cx="12192000" cy="0"/>
          </a:xfrm>
          <a:prstGeom prst="line">
            <a:avLst/>
          </a:prstGeom>
          <a:ln w="41275">
            <a:gradFill>
              <a:gsLst>
                <a:gs pos="0">
                  <a:schemeClr val="accent1"/>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C6980687-51C6-F94C-8F25-11BB2A6AFDAF}"/>
              </a:ext>
            </a:extLst>
          </p:cNvPr>
          <p:cNvSpPr>
            <a:spLocks noGrp="1"/>
          </p:cNvSpPr>
          <p:nvPr>
            <p:ph type="sldNum" sz="quarter" idx="4"/>
          </p:nvPr>
        </p:nvSpPr>
        <p:spPr>
          <a:xfrm>
            <a:off x="9055100" y="6249239"/>
            <a:ext cx="2743200" cy="365125"/>
          </a:xfrm>
          <a:prstGeom prst="rect">
            <a:avLst/>
          </a:prstGeom>
        </p:spPr>
        <p:txBody>
          <a:bodyPr vert="horz" lIns="0" tIns="0" rIns="0" bIns="0" rtlCol="0" anchor="ctr">
            <a:noAutofit/>
          </a:bodyPr>
          <a:lstStyle>
            <a:lvl1pPr algn="r">
              <a:defRPr sz="1100">
                <a:solidFill>
                  <a:schemeClr val="tx1"/>
                </a:solidFill>
              </a:defRPr>
            </a:lvl1pPr>
          </a:lstStyle>
          <a:p>
            <a:fld id="{91D568E7-61F5-D04E-995D-81EF41C01A2A}" type="slidenum">
              <a:rPr lang="en-GB" smtClean="0"/>
              <a:pPr/>
              <a:t>‹#›</a:t>
            </a:fld>
            <a:endParaRPr lang="en-GB" sz="110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wo Content with shap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3C8ECB-52BF-9B42-A233-334B2BB4BC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7796"/>
          <a:stretch/>
        </p:blipFill>
        <p:spPr>
          <a:xfrm>
            <a:off x="3044953" y="0"/>
            <a:ext cx="9147048" cy="6858000"/>
          </a:xfrm>
          <a:prstGeom prst="rect">
            <a:avLst/>
          </a:prstGeom>
        </p:spPr>
      </p:pic>
      <p:sp>
        <p:nvSpPr>
          <p:cNvPr id="2" name="Title 1"/>
          <p:cNvSpPr>
            <a:spLocks noGrp="1"/>
          </p:cNvSpPr>
          <p:nvPr>
            <p:ph type="title"/>
          </p:nvPr>
        </p:nvSpPr>
        <p:spPr>
          <a:xfrm>
            <a:off x="387350" y="365127"/>
            <a:ext cx="11410950" cy="487727"/>
          </a:xfrm>
        </p:spPr>
        <p:txBody>
          <a:bodyPr/>
          <a:lstStyle/>
          <a:p>
            <a:r>
              <a:rPr lang="en-GB"/>
              <a:t>Click to edit Master title style</a:t>
            </a:r>
            <a:endParaRPr lang="en-US"/>
          </a:p>
        </p:txBody>
      </p:sp>
      <p:sp>
        <p:nvSpPr>
          <p:cNvPr id="3" name="Content Placeholder 2"/>
          <p:cNvSpPr>
            <a:spLocks noGrp="1"/>
          </p:cNvSpPr>
          <p:nvPr>
            <p:ph sz="half" idx="1"/>
          </p:nvPr>
        </p:nvSpPr>
        <p:spPr>
          <a:xfrm>
            <a:off x="387350" y="1477109"/>
            <a:ext cx="4899770" cy="4378002"/>
          </a:xfrm>
        </p:spPr>
        <p:txBody>
          <a:bodyPr/>
          <a:lstStyle>
            <a:lvl1pPr>
              <a:defRPr sz="1600"/>
            </a:lvl1pPr>
            <a:lvl2pPr>
              <a:defRPr sz="1400"/>
            </a:lvl2pPr>
            <a:lvl3pPr>
              <a:defRPr sz="1200"/>
            </a:lvl3pPr>
            <a:lvl4pPr>
              <a:defRPr sz="1100"/>
            </a:lvl4pPr>
            <a:lvl5pP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5674468" y="1477109"/>
            <a:ext cx="4899770" cy="4378002"/>
          </a:xfrm>
        </p:spPr>
        <p:txBody>
          <a:bodyPr/>
          <a:lstStyle>
            <a:lvl1pPr>
              <a:defRPr sz="1600"/>
            </a:lvl1pPr>
            <a:lvl2pPr>
              <a:defRPr sz="1400"/>
            </a:lvl2pPr>
            <a:lvl3pPr>
              <a:defRPr sz="1200"/>
            </a:lvl3pPr>
            <a:lvl4pPr>
              <a:defRPr sz="1100"/>
            </a:lvl4pPr>
            <a:lvl5pP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Slide Number Placeholder 6"/>
          <p:cNvSpPr>
            <a:spLocks noGrp="1"/>
          </p:cNvSpPr>
          <p:nvPr>
            <p:ph type="sldNum" sz="quarter" idx="12"/>
          </p:nvPr>
        </p:nvSpPr>
        <p:spPr/>
        <p:txBody>
          <a:bodyPr/>
          <a:lstStyle/>
          <a:p>
            <a:fld id="{91D568E7-61F5-D04E-995D-81EF41C01A2A}" type="slidenum">
              <a:rPr lang="en-GB" smtClean="0"/>
              <a:t>‹#›</a:t>
            </a:fld>
            <a:endParaRPr lang="en-GB"/>
          </a:p>
        </p:txBody>
      </p:sp>
      <p:cxnSp>
        <p:nvCxnSpPr>
          <p:cNvPr id="10" name="Straight Connector 9">
            <a:extLst>
              <a:ext uri="{FF2B5EF4-FFF2-40B4-BE49-F238E27FC236}">
                <a16:creationId xmlns:a16="http://schemas.microsoft.com/office/drawing/2014/main" id="{60DB3D45-4056-104F-A4C3-519B3C95CF7B}"/>
              </a:ext>
            </a:extLst>
          </p:cNvPr>
          <p:cNvCxnSpPr>
            <a:cxnSpLocks/>
          </p:cNvCxnSpPr>
          <p:nvPr userDrawn="1"/>
        </p:nvCxnSpPr>
        <p:spPr>
          <a:xfrm>
            <a:off x="0" y="21432"/>
            <a:ext cx="12192000" cy="0"/>
          </a:xfrm>
          <a:prstGeom prst="line">
            <a:avLst/>
          </a:prstGeom>
          <a:ln w="41275">
            <a:gradFill>
              <a:gsLst>
                <a:gs pos="0">
                  <a:schemeClr val="accent1"/>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32663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white back">
    <p:spTree>
      <p:nvGrpSpPr>
        <p:cNvPr id="1" name=""/>
        <p:cNvGrpSpPr/>
        <p:nvPr/>
      </p:nvGrpSpPr>
      <p:grpSpPr>
        <a:xfrm>
          <a:off x="0" y="0"/>
          <a:ext cx="0" cy="0"/>
          <a:chOff x="0" y="0"/>
          <a:chExt cx="0" cy="0"/>
        </a:xfrm>
      </p:grpSpPr>
      <p:sp>
        <p:nvSpPr>
          <p:cNvPr id="2" name="Title 1"/>
          <p:cNvSpPr>
            <a:spLocks noGrp="1"/>
          </p:cNvSpPr>
          <p:nvPr>
            <p:ph type="title"/>
          </p:nvPr>
        </p:nvSpPr>
        <p:spPr>
          <a:xfrm>
            <a:off x="387350" y="365127"/>
            <a:ext cx="9036869" cy="628786"/>
          </a:xfrm>
        </p:spPr>
        <p:txBody>
          <a:bodyPr/>
          <a:lstStyle/>
          <a:p>
            <a:r>
              <a:rPr lang="en-GB"/>
              <a:t>Click to edit Master title style</a:t>
            </a:r>
            <a:endParaRPr lang="en-US"/>
          </a:p>
        </p:txBody>
      </p:sp>
      <p:sp>
        <p:nvSpPr>
          <p:cNvPr id="3" name="Content Placeholder 2"/>
          <p:cNvSpPr>
            <a:spLocks noGrp="1"/>
          </p:cNvSpPr>
          <p:nvPr>
            <p:ph idx="1"/>
          </p:nvPr>
        </p:nvSpPr>
        <p:spPr>
          <a:xfrm>
            <a:off x="387350" y="1477108"/>
            <a:ext cx="9036869" cy="461095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91D568E7-61F5-D04E-995D-81EF41C01A2A}" type="slidenum">
              <a:rPr lang="en-GB" smtClean="0"/>
              <a:pPr/>
              <a:t>‹#›</a:t>
            </a:fld>
            <a:endParaRPr lang="en-GB"/>
          </a:p>
        </p:txBody>
      </p:sp>
    </p:spTree>
    <p:extLst>
      <p:ext uri="{BB962C8B-B14F-4D97-AF65-F5344CB8AC3E}">
        <p14:creationId xmlns:p14="http://schemas.microsoft.com/office/powerpoint/2010/main" val="20960473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 Content white back">
    <p:spTree>
      <p:nvGrpSpPr>
        <p:cNvPr id="1" name=""/>
        <p:cNvGrpSpPr/>
        <p:nvPr/>
      </p:nvGrpSpPr>
      <p:grpSpPr>
        <a:xfrm>
          <a:off x="0" y="0"/>
          <a:ext cx="0" cy="0"/>
          <a:chOff x="0" y="0"/>
          <a:chExt cx="0" cy="0"/>
        </a:xfrm>
      </p:grpSpPr>
      <p:sp>
        <p:nvSpPr>
          <p:cNvPr id="2" name="Title 1"/>
          <p:cNvSpPr>
            <a:spLocks noGrp="1"/>
          </p:cNvSpPr>
          <p:nvPr>
            <p:ph type="title"/>
          </p:nvPr>
        </p:nvSpPr>
        <p:spPr>
          <a:xfrm>
            <a:off x="387350" y="365127"/>
            <a:ext cx="11410950" cy="487727"/>
          </a:xfrm>
        </p:spPr>
        <p:txBody>
          <a:bodyPr/>
          <a:lstStyle/>
          <a:p>
            <a:r>
              <a:rPr lang="en-GB"/>
              <a:t>Click to edit Master title style</a:t>
            </a:r>
            <a:endParaRPr lang="en-US"/>
          </a:p>
        </p:txBody>
      </p:sp>
      <p:sp>
        <p:nvSpPr>
          <p:cNvPr id="3" name="Content Placeholder 2"/>
          <p:cNvSpPr>
            <a:spLocks noGrp="1"/>
          </p:cNvSpPr>
          <p:nvPr>
            <p:ph sz="half" idx="1"/>
          </p:nvPr>
        </p:nvSpPr>
        <p:spPr>
          <a:xfrm>
            <a:off x="387350" y="1477109"/>
            <a:ext cx="4899770" cy="4378002"/>
          </a:xfrm>
        </p:spPr>
        <p:txBody>
          <a:bodyPr/>
          <a:lstStyle>
            <a:lvl1pPr>
              <a:defRPr sz="1600"/>
            </a:lvl1pPr>
            <a:lvl2pPr>
              <a:defRPr sz="1400"/>
            </a:lvl2pPr>
            <a:lvl3pPr>
              <a:defRPr sz="1200"/>
            </a:lvl3pPr>
            <a:lvl4pPr>
              <a:defRPr sz="1100"/>
            </a:lvl4pPr>
            <a:lvl5pP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5674468" y="1477109"/>
            <a:ext cx="4899770" cy="4378002"/>
          </a:xfrm>
        </p:spPr>
        <p:txBody>
          <a:bodyPr/>
          <a:lstStyle>
            <a:lvl1pPr>
              <a:defRPr sz="1600"/>
            </a:lvl1pPr>
            <a:lvl2pPr>
              <a:defRPr sz="1400"/>
            </a:lvl2pPr>
            <a:lvl3pPr>
              <a:defRPr sz="1200"/>
            </a:lvl3pPr>
            <a:lvl4pPr>
              <a:defRPr sz="1100"/>
            </a:lvl4pPr>
            <a:lvl5pP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Slide Number Placeholder 6"/>
          <p:cNvSpPr>
            <a:spLocks noGrp="1"/>
          </p:cNvSpPr>
          <p:nvPr>
            <p:ph type="sldNum" sz="quarter" idx="12"/>
          </p:nvPr>
        </p:nvSpPr>
        <p:spPr/>
        <p:txBody>
          <a:bodyPr/>
          <a:lstStyle/>
          <a:p>
            <a:fld id="{91D568E7-61F5-D04E-995D-81EF41C01A2A}" type="slidenum">
              <a:rPr lang="en-GB" smtClean="0"/>
              <a:t>‹#›</a:t>
            </a:fld>
            <a:endParaRPr lang="en-GB"/>
          </a:p>
        </p:txBody>
      </p:sp>
    </p:spTree>
    <p:extLst>
      <p:ext uri="{BB962C8B-B14F-4D97-AF65-F5344CB8AC3E}">
        <p14:creationId xmlns:p14="http://schemas.microsoft.com/office/powerpoint/2010/main" val="35979852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baseline="0">
                <a:latin typeface="Palanquin" panose="020B0004020203020204" pitchFamily="34" charset="77"/>
                <a:cs typeface="Palanquin" panose="020B0004020203020204" pitchFamily="34" charset="77"/>
              </a:defRPr>
            </a:lvl1pPr>
          </a:lstStyle>
          <a:p>
            <a:r>
              <a:rPr lang="en-GB"/>
              <a:t>Click to edit Master title style</a:t>
            </a:r>
            <a:endParaRPr lang="en-US"/>
          </a:p>
        </p:txBody>
      </p:sp>
      <p:sp>
        <p:nvSpPr>
          <p:cNvPr id="5" name="Slide Number Placeholder 4"/>
          <p:cNvSpPr>
            <a:spLocks noGrp="1"/>
          </p:cNvSpPr>
          <p:nvPr>
            <p:ph type="sldNum" sz="quarter" idx="12"/>
          </p:nvPr>
        </p:nvSpPr>
        <p:spPr/>
        <p:txBody>
          <a:bodyPr/>
          <a:lstStyle/>
          <a:p>
            <a:fld id="{91D568E7-61F5-D04E-995D-81EF41C01A2A}" type="slidenum">
              <a:rPr lang="en-GB" smtClean="0"/>
              <a:t>‹#›</a:t>
            </a:fld>
            <a:endParaRPr lang="en-GB"/>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7352" y="1681164"/>
            <a:ext cx="2743200" cy="427040"/>
          </a:xfrm>
          <a:ln w="41275">
            <a:gradFill>
              <a:gsLst>
                <a:gs pos="0">
                  <a:schemeClr val="accent1"/>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txBody>
          <a:bodyPr anchor="ctr"/>
          <a:lstStyle>
            <a:lvl1pPr marL="0" indent="0" algn="ctr">
              <a:buNone/>
              <a:defRPr sz="1600" b="1">
                <a:solidFill>
                  <a:schemeClr val="tx2"/>
                </a:solidFill>
              </a:defRPr>
            </a:lvl1pPr>
            <a:lvl2pPr marL="457139" indent="0">
              <a:buNone/>
              <a:defRPr sz="2000" b="1"/>
            </a:lvl2pPr>
            <a:lvl3pPr marL="914278" indent="0">
              <a:buNone/>
              <a:defRPr sz="1800" b="1"/>
            </a:lvl3pPr>
            <a:lvl4pPr marL="1371417" indent="0">
              <a:buNone/>
              <a:defRPr sz="1600" b="1"/>
            </a:lvl4pPr>
            <a:lvl5pPr marL="1828556" indent="0">
              <a:buNone/>
              <a:defRPr sz="1600" b="1"/>
            </a:lvl5pPr>
            <a:lvl6pPr marL="2285695" indent="0">
              <a:buNone/>
              <a:defRPr sz="1600" b="1"/>
            </a:lvl6pPr>
            <a:lvl7pPr marL="2742834" indent="0">
              <a:buNone/>
              <a:defRPr sz="1600" b="1"/>
            </a:lvl7pPr>
            <a:lvl8pPr marL="3199973" indent="0">
              <a:buNone/>
              <a:defRPr sz="1600" b="1"/>
            </a:lvl8pPr>
            <a:lvl9pPr marL="3657112" indent="0">
              <a:buNone/>
              <a:defRPr sz="1600" b="1"/>
            </a:lvl9pPr>
          </a:lstStyle>
          <a:p>
            <a:pPr lvl="0"/>
            <a:r>
              <a:rPr lang="en-GB"/>
              <a:t>Click to edit Master text styles</a:t>
            </a:r>
          </a:p>
        </p:txBody>
      </p:sp>
      <p:sp>
        <p:nvSpPr>
          <p:cNvPr id="9" name="Slide Number Placeholder 8"/>
          <p:cNvSpPr>
            <a:spLocks noGrp="1"/>
          </p:cNvSpPr>
          <p:nvPr>
            <p:ph type="sldNum" sz="quarter" idx="12"/>
          </p:nvPr>
        </p:nvSpPr>
        <p:spPr/>
        <p:txBody>
          <a:bodyPr/>
          <a:lstStyle/>
          <a:p>
            <a:fld id="{91D568E7-61F5-D04E-995D-81EF41C01A2A}" type="slidenum">
              <a:rPr lang="en-GB" smtClean="0"/>
              <a:t>‹#›</a:t>
            </a:fld>
            <a:endParaRPr lang="en-GB"/>
          </a:p>
        </p:txBody>
      </p:sp>
      <p:sp>
        <p:nvSpPr>
          <p:cNvPr id="10" name="Title 9">
            <a:extLst>
              <a:ext uri="{FF2B5EF4-FFF2-40B4-BE49-F238E27FC236}">
                <a16:creationId xmlns:a16="http://schemas.microsoft.com/office/drawing/2014/main" id="{8CC82ED7-3778-B343-89AE-A9B4F94346D6}"/>
              </a:ext>
            </a:extLst>
          </p:cNvPr>
          <p:cNvSpPr>
            <a:spLocks noGrp="1"/>
          </p:cNvSpPr>
          <p:nvPr>
            <p:ph type="title"/>
          </p:nvPr>
        </p:nvSpPr>
        <p:spPr/>
        <p:txBody>
          <a:bodyPr/>
          <a:lstStyle/>
          <a:p>
            <a:r>
              <a:rPr lang="en-GB"/>
              <a:t>Click to edit Master title style</a:t>
            </a:r>
          </a:p>
        </p:txBody>
      </p:sp>
      <p:sp>
        <p:nvSpPr>
          <p:cNvPr id="11" name="Text Placeholder 2">
            <a:extLst>
              <a:ext uri="{FF2B5EF4-FFF2-40B4-BE49-F238E27FC236}">
                <a16:creationId xmlns:a16="http://schemas.microsoft.com/office/drawing/2014/main" id="{3CF3A569-D849-F040-9ABE-B9796DDC33DA}"/>
              </a:ext>
            </a:extLst>
          </p:cNvPr>
          <p:cNvSpPr>
            <a:spLocks noGrp="1"/>
          </p:cNvSpPr>
          <p:nvPr>
            <p:ph type="body" idx="13"/>
          </p:nvPr>
        </p:nvSpPr>
        <p:spPr>
          <a:xfrm>
            <a:off x="3276601" y="1681164"/>
            <a:ext cx="2743200" cy="427040"/>
          </a:xfrm>
          <a:ln w="41275">
            <a:gradFill>
              <a:gsLst>
                <a:gs pos="0">
                  <a:schemeClr val="accent1"/>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txBody>
          <a:bodyPr vert="horz" lIns="0" tIns="0" rIns="0" bIns="0" rtlCol="0" anchor="ctr">
            <a:noAutofit/>
          </a:bodyPr>
          <a:lstStyle>
            <a:lvl1pPr marL="0" indent="0" algn="ctr">
              <a:buNone/>
              <a:defRPr lang="en-GB" sz="1600" dirty="0" smtClean="0">
                <a:solidFill>
                  <a:schemeClr val="tx2"/>
                </a:solidFill>
              </a:defRPr>
            </a:lvl1pPr>
            <a:lvl2pPr marL="457139" indent="0">
              <a:buNone/>
              <a:defRPr sz="2000" b="1"/>
            </a:lvl2pPr>
            <a:lvl3pPr marL="914278" indent="0">
              <a:buNone/>
              <a:defRPr sz="1800" b="1"/>
            </a:lvl3pPr>
            <a:lvl4pPr marL="1371417" indent="0">
              <a:buNone/>
              <a:defRPr sz="1600" b="1"/>
            </a:lvl4pPr>
            <a:lvl5pPr marL="1828556" indent="0">
              <a:buNone/>
              <a:defRPr sz="1600" b="1"/>
            </a:lvl5pPr>
            <a:lvl6pPr marL="2285695" indent="0">
              <a:buNone/>
              <a:defRPr sz="1600" b="1"/>
            </a:lvl6pPr>
            <a:lvl7pPr marL="2742834" indent="0">
              <a:buNone/>
              <a:defRPr sz="1600" b="1"/>
            </a:lvl7pPr>
            <a:lvl8pPr marL="3199973" indent="0">
              <a:buNone/>
              <a:defRPr sz="1600" b="1"/>
            </a:lvl8pPr>
            <a:lvl9pPr marL="3657112" indent="0">
              <a:buNone/>
              <a:defRPr sz="1600" b="1"/>
            </a:lvl9pPr>
          </a:lstStyle>
          <a:p>
            <a:pPr lvl="0" algn="ctr"/>
            <a:r>
              <a:rPr lang="en-GB"/>
              <a:t>Click to edit Master text styles</a:t>
            </a:r>
          </a:p>
        </p:txBody>
      </p:sp>
      <p:sp>
        <p:nvSpPr>
          <p:cNvPr id="12" name="Text Placeholder 2">
            <a:extLst>
              <a:ext uri="{FF2B5EF4-FFF2-40B4-BE49-F238E27FC236}">
                <a16:creationId xmlns:a16="http://schemas.microsoft.com/office/drawing/2014/main" id="{91156715-DA39-B44B-A48A-BCED9630C722}"/>
              </a:ext>
            </a:extLst>
          </p:cNvPr>
          <p:cNvSpPr>
            <a:spLocks noGrp="1"/>
          </p:cNvSpPr>
          <p:nvPr>
            <p:ph type="body" idx="14"/>
          </p:nvPr>
        </p:nvSpPr>
        <p:spPr>
          <a:xfrm>
            <a:off x="6165850" y="1681164"/>
            <a:ext cx="2743200" cy="427040"/>
          </a:xfrm>
          <a:ln w="41275">
            <a:gradFill>
              <a:gsLst>
                <a:gs pos="0">
                  <a:schemeClr val="accent1"/>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txBody>
          <a:bodyPr vert="horz" lIns="0" tIns="0" rIns="0" bIns="0" rtlCol="0" anchor="ctr">
            <a:noAutofit/>
          </a:bodyPr>
          <a:lstStyle>
            <a:lvl1pPr marL="0" indent="0" algn="ctr">
              <a:buNone/>
              <a:defRPr lang="en-GB" sz="1600" dirty="0" smtClean="0">
                <a:solidFill>
                  <a:schemeClr val="tx2"/>
                </a:solidFill>
              </a:defRPr>
            </a:lvl1pPr>
            <a:lvl2pPr marL="457139" indent="0">
              <a:buNone/>
              <a:defRPr sz="2000" b="1"/>
            </a:lvl2pPr>
            <a:lvl3pPr marL="914278" indent="0">
              <a:buNone/>
              <a:defRPr sz="1800" b="1"/>
            </a:lvl3pPr>
            <a:lvl4pPr marL="1371417" indent="0">
              <a:buNone/>
              <a:defRPr sz="1600" b="1"/>
            </a:lvl4pPr>
            <a:lvl5pPr marL="1828556" indent="0">
              <a:buNone/>
              <a:defRPr sz="1600" b="1"/>
            </a:lvl5pPr>
            <a:lvl6pPr marL="2285695" indent="0">
              <a:buNone/>
              <a:defRPr sz="1600" b="1"/>
            </a:lvl6pPr>
            <a:lvl7pPr marL="2742834" indent="0">
              <a:buNone/>
              <a:defRPr sz="1600" b="1"/>
            </a:lvl7pPr>
            <a:lvl8pPr marL="3199973" indent="0">
              <a:buNone/>
              <a:defRPr sz="1600" b="1"/>
            </a:lvl8pPr>
            <a:lvl9pPr marL="3657112" indent="0">
              <a:buNone/>
              <a:defRPr sz="1600" b="1"/>
            </a:lvl9pPr>
          </a:lstStyle>
          <a:p>
            <a:pPr lvl="0" algn="ctr"/>
            <a:r>
              <a:rPr lang="en-GB"/>
              <a:t>Click to edit Master text styles</a:t>
            </a:r>
          </a:p>
        </p:txBody>
      </p:sp>
      <p:sp>
        <p:nvSpPr>
          <p:cNvPr id="13" name="Text Placeholder 2">
            <a:extLst>
              <a:ext uri="{FF2B5EF4-FFF2-40B4-BE49-F238E27FC236}">
                <a16:creationId xmlns:a16="http://schemas.microsoft.com/office/drawing/2014/main" id="{154F914F-0A59-6949-9220-649FA9159650}"/>
              </a:ext>
            </a:extLst>
          </p:cNvPr>
          <p:cNvSpPr>
            <a:spLocks noGrp="1"/>
          </p:cNvSpPr>
          <p:nvPr>
            <p:ph type="body" idx="15"/>
          </p:nvPr>
        </p:nvSpPr>
        <p:spPr>
          <a:xfrm>
            <a:off x="9055100" y="1681164"/>
            <a:ext cx="2743200" cy="427040"/>
          </a:xfrm>
          <a:ln w="41275">
            <a:gradFill>
              <a:gsLst>
                <a:gs pos="0">
                  <a:schemeClr val="accent1"/>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txBody>
          <a:bodyPr vert="horz" lIns="0" tIns="0" rIns="0" bIns="0" rtlCol="0" anchor="ctr">
            <a:noAutofit/>
          </a:bodyPr>
          <a:lstStyle>
            <a:lvl1pPr marL="0" indent="0" algn="ctr">
              <a:buNone/>
              <a:defRPr lang="en-GB" sz="1600" dirty="0" smtClean="0">
                <a:solidFill>
                  <a:schemeClr val="tx2"/>
                </a:solidFill>
              </a:defRPr>
            </a:lvl1pPr>
            <a:lvl2pPr marL="457139" indent="0">
              <a:buNone/>
              <a:defRPr sz="2000" b="1"/>
            </a:lvl2pPr>
            <a:lvl3pPr marL="914278" indent="0">
              <a:buNone/>
              <a:defRPr sz="1800" b="1"/>
            </a:lvl3pPr>
            <a:lvl4pPr marL="1371417" indent="0">
              <a:buNone/>
              <a:defRPr sz="1600" b="1"/>
            </a:lvl4pPr>
            <a:lvl5pPr marL="1828556" indent="0">
              <a:buNone/>
              <a:defRPr sz="1600" b="1"/>
            </a:lvl5pPr>
            <a:lvl6pPr marL="2285695" indent="0">
              <a:buNone/>
              <a:defRPr sz="1600" b="1"/>
            </a:lvl6pPr>
            <a:lvl7pPr marL="2742834" indent="0">
              <a:buNone/>
              <a:defRPr sz="1600" b="1"/>
            </a:lvl7pPr>
            <a:lvl8pPr marL="3199973" indent="0">
              <a:buNone/>
              <a:defRPr sz="1600" b="1"/>
            </a:lvl8pPr>
            <a:lvl9pPr marL="3657112" indent="0">
              <a:buNone/>
              <a:defRPr sz="1600" b="1"/>
            </a:lvl9pPr>
          </a:lstStyle>
          <a:p>
            <a:pPr lvl="0" algn="ctr"/>
            <a:r>
              <a:rPr lang="en-GB"/>
              <a:t>Click to edit Master text styles</a:t>
            </a:r>
          </a:p>
        </p:txBody>
      </p:sp>
      <p:sp>
        <p:nvSpPr>
          <p:cNvPr id="14" name="Content Placeholder 2">
            <a:extLst>
              <a:ext uri="{FF2B5EF4-FFF2-40B4-BE49-F238E27FC236}">
                <a16:creationId xmlns:a16="http://schemas.microsoft.com/office/drawing/2014/main" id="{3544AC6B-3B09-EA4B-AB42-E74E4236A8F9}"/>
              </a:ext>
            </a:extLst>
          </p:cNvPr>
          <p:cNvSpPr>
            <a:spLocks noGrp="1"/>
          </p:cNvSpPr>
          <p:nvPr>
            <p:ph sz="half" idx="16"/>
          </p:nvPr>
        </p:nvSpPr>
        <p:spPr>
          <a:xfrm>
            <a:off x="387350" y="2297429"/>
            <a:ext cx="2743200" cy="3557681"/>
          </a:xfrm>
        </p:spPr>
        <p:txBody>
          <a:bodyPr/>
          <a:lstStyle>
            <a:lvl1pPr>
              <a:defRPr sz="1400"/>
            </a:lvl1pPr>
            <a:lvl2pPr>
              <a:defRPr sz="1200"/>
            </a:lvl2pPr>
            <a:lvl3pPr>
              <a:defRPr sz="1100"/>
            </a:lvl3pPr>
            <a:lvl4pPr>
              <a:defRPr sz="1050"/>
            </a:lvl4pPr>
            <a:lvl5pPr>
              <a:defRPr sz="105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Content Placeholder 2">
            <a:extLst>
              <a:ext uri="{FF2B5EF4-FFF2-40B4-BE49-F238E27FC236}">
                <a16:creationId xmlns:a16="http://schemas.microsoft.com/office/drawing/2014/main" id="{DE21466A-FECF-A745-87DD-1CEAF6B752D5}"/>
              </a:ext>
            </a:extLst>
          </p:cNvPr>
          <p:cNvSpPr>
            <a:spLocks noGrp="1"/>
          </p:cNvSpPr>
          <p:nvPr>
            <p:ph sz="half" idx="17"/>
          </p:nvPr>
        </p:nvSpPr>
        <p:spPr>
          <a:xfrm>
            <a:off x="3276601" y="2297429"/>
            <a:ext cx="2743200" cy="3557681"/>
          </a:xfrm>
        </p:spPr>
        <p:txBody>
          <a:bodyPr/>
          <a:lstStyle>
            <a:lvl1pPr>
              <a:defRPr sz="1400"/>
            </a:lvl1pPr>
            <a:lvl2pPr>
              <a:defRPr sz="1200"/>
            </a:lvl2pPr>
            <a:lvl3pPr>
              <a:defRPr sz="1100"/>
            </a:lvl3pPr>
            <a:lvl4pPr>
              <a:defRPr sz="1050"/>
            </a:lvl4pPr>
            <a:lvl5pPr>
              <a:defRPr sz="105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Content Placeholder 2">
            <a:extLst>
              <a:ext uri="{FF2B5EF4-FFF2-40B4-BE49-F238E27FC236}">
                <a16:creationId xmlns:a16="http://schemas.microsoft.com/office/drawing/2014/main" id="{3E6D60A5-EBD7-BF44-9567-3929806BA095}"/>
              </a:ext>
            </a:extLst>
          </p:cNvPr>
          <p:cNvSpPr>
            <a:spLocks noGrp="1"/>
          </p:cNvSpPr>
          <p:nvPr>
            <p:ph sz="half" idx="18"/>
          </p:nvPr>
        </p:nvSpPr>
        <p:spPr>
          <a:xfrm>
            <a:off x="6165850" y="2297429"/>
            <a:ext cx="2743200" cy="3557681"/>
          </a:xfrm>
        </p:spPr>
        <p:txBody>
          <a:bodyPr/>
          <a:lstStyle>
            <a:lvl1pPr>
              <a:defRPr sz="1400"/>
            </a:lvl1pPr>
            <a:lvl2pPr>
              <a:defRPr sz="1200"/>
            </a:lvl2pPr>
            <a:lvl3pPr>
              <a:defRPr sz="1100"/>
            </a:lvl3pPr>
            <a:lvl4pPr>
              <a:defRPr sz="1050"/>
            </a:lvl4pPr>
            <a:lvl5pPr>
              <a:defRPr sz="105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7" name="Content Placeholder 2">
            <a:extLst>
              <a:ext uri="{FF2B5EF4-FFF2-40B4-BE49-F238E27FC236}">
                <a16:creationId xmlns:a16="http://schemas.microsoft.com/office/drawing/2014/main" id="{87EEE406-5BD5-804D-928B-32069F429AAE}"/>
              </a:ext>
            </a:extLst>
          </p:cNvPr>
          <p:cNvSpPr>
            <a:spLocks noGrp="1"/>
          </p:cNvSpPr>
          <p:nvPr>
            <p:ph sz="half" idx="19"/>
          </p:nvPr>
        </p:nvSpPr>
        <p:spPr>
          <a:xfrm>
            <a:off x="9055100" y="2297429"/>
            <a:ext cx="2743200" cy="3557681"/>
          </a:xfrm>
        </p:spPr>
        <p:txBody>
          <a:bodyPr/>
          <a:lstStyle>
            <a:lvl1pPr>
              <a:defRPr sz="1400"/>
            </a:lvl1pPr>
            <a:lvl2pPr>
              <a:defRPr sz="1200"/>
            </a:lvl2pPr>
            <a:lvl3pPr>
              <a:defRPr sz="1100"/>
            </a:lvl3pPr>
            <a:lvl4pPr>
              <a:defRPr sz="1050"/>
            </a:lvl4pPr>
            <a:lvl5pPr>
              <a:defRPr sz="105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7351" y="1516755"/>
            <a:ext cx="3922182" cy="1655763"/>
          </a:xfrm>
        </p:spPr>
        <p:txBody>
          <a:bodyPr anchor="b"/>
          <a:lstStyle>
            <a:lvl1pPr algn="l">
              <a:defRPr sz="4000">
                <a:solidFill>
                  <a:schemeClr val="bg1"/>
                </a:solidFill>
              </a:defRPr>
            </a:lvl1pPr>
          </a:lstStyle>
          <a:p>
            <a:r>
              <a:rPr lang="en-GB"/>
              <a:t>Click to edit Master title style</a:t>
            </a:r>
            <a:endParaRPr lang="en-US"/>
          </a:p>
        </p:txBody>
      </p:sp>
      <p:sp>
        <p:nvSpPr>
          <p:cNvPr id="19" name="Subtitle 2">
            <a:extLst>
              <a:ext uri="{FF2B5EF4-FFF2-40B4-BE49-F238E27FC236}">
                <a16:creationId xmlns:a16="http://schemas.microsoft.com/office/drawing/2014/main" id="{A18E8342-FBA4-7C43-9296-86FA07F99CF3}"/>
              </a:ext>
            </a:extLst>
          </p:cNvPr>
          <p:cNvSpPr>
            <a:spLocks noGrp="1"/>
          </p:cNvSpPr>
          <p:nvPr>
            <p:ph type="subTitle" idx="1"/>
          </p:nvPr>
        </p:nvSpPr>
        <p:spPr>
          <a:xfrm>
            <a:off x="387351" y="3527079"/>
            <a:ext cx="3922182" cy="570951"/>
          </a:xfrm>
        </p:spPr>
        <p:txBody>
          <a:bodyPr/>
          <a:lstStyle>
            <a:lvl1pPr marL="0" indent="0" algn="l">
              <a:buNone/>
              <a:defRPr sz="1600" b="0">
                <a:solidFill>
                  <a:schemeClr val="bg1"/>
                </a:solidFill>
              </a:defRPr>
            </a:lvl1pPr>
            <a:lvl2pPr marL="457139" indent="0" algn="ctr">
              <a:buNone/>
              <a:defRPr sz="2000"/>
            </a:lvl2pPr>
            <a:lvl3pPr marL="914278" indent="0" algn="ctr">
              <a:buNone/>
              <a:defRPr sz="1800"/>
            </a:lvl3pPr>
            <a:lvl4pPr marL="1371417" indent="0" algn="ctr">
              <a:buNone/>
              <a:defRPr sz="1600"/>
            </a:lvl4pPr>
            <a:lvl5pPr marL="1828556" indent="0" algn="ctr">
              <a:buNone/>
              <a:defRPr sz="1600"/>
            </a:lvl5pPr>
            <a:lvl6pPr marL="2285695" indent="0" algn="ctr">
              <a:buNone/>
              <a:defRPr sz="1600"/>
            </a:lvl6pPr>
            <a:lvl7pPr marL="2742834" indent="0" algn="ctr">
              <a:buNone/>
              <a:defRPr sz="1600"/>
            </a:lvl7pPr>
            <a:lvl8pPr marL="3199973" indent="0" algn="ctr">
              <a:buNone/>
              <a:defRPr sz="1600"/>
            </a:lvl8pPr>
            <a:lvl9pPr marL="3657112" indent="0" algn="ctr">
              <a:buNone/>
              <a:defRPr sz="1600"/>
            </a:lvl9pPr>
          </a:lstStyle>
          <a:p>
            <a:r>
              <a:rPr lang="en-GB"/>
              <a:t>Click to edit Master subtitle style</a:t>
            </a:r>
            <a:endParaRPr lang="en-US"/>
          </a:p>
        </p:txBody>
      </p:sp>
      <p:sp>
        <p:nvSpPr>
          <p:cNvPr id="13" name="Picture Placeholder 12">
            <a:extLst>
              <a:ext uri="{FF2B5EF4-FFF2-40B4-BE49-F238E27FC236}">
                <a16:creationId xmlns:a16="http://schemas.microsoft.com/office/drawing/2014/main" id="{9EC292CA-8F2E-7046-97F1-426522C75879}"/>
              </a:ext>
            </a:extLst>
          </p:cNvPr>
          <p:cNvSpPr>
            <a:spLocks noGrp="1"/>
          </p:cNvSpPr>
          <p:nvPr>
            <p:ph type="pic" sz="quarter" idx="10"/>
          </p:nvPr>
        </p:nvSpPr>
        <p:spPr>
          <a:xfrm>
            <a:off x="4491546" y="397346"/>
            <a:ext cx="7306755" cy="6074898"/>
          </a:xfrm>
          <a:custGeom>
            <a:avLst/>
            <a:gdLst>
              <a:gd name="connsiteX0" fmla="*/ 0 w 7306755"/>
              <a:gd name="connsiteY0" fmla="*/ 0 h 6074898"/>
              <a:gd name="connsiteX1" fmla="*/ 7238485 w 7306755"/>
              <a:gd name="connsiteY1" fmla="*/ 0 h 6074898"/>
              <a:gd name="connsiteX2" fmla="*/ 6315304 w 7306755"/>
              <a:gd name="connsiteY2" fmla="*/ 2788805 h 6074898"/>
              <a:gd name="connsiteX3" fmla="*/ 7292659 w 7306755"/>
              <a:gd name="connsiteY3" fmla="*/ 6028204 h 6074898"/>
              <a:gd name="connsiteX4" fmla="*/ 7306755 w 7306755"/>
              <a:gd name="connsiteY4" fmla="*/ 6074898 h 6074898"/>
              <a:gd name="connsiteX5" fmla="*/ 1122803 w 7306755"/>
              <a:gd name="connsiteY5" fmla="*/ 6074898 h 6074898"/>
              <a:gd name="connsiteX6" fmla="*/ 1122803 w 7306755"/>
              <a:gd name="connsiteY6" fmla="*/ 4895787 h 6074898"/>
              <a:gd name="connsiteX7" fmla="*/ 0 w 7306755"/>
              <a:gd name="connsiteY7" fmla="*/ 4895787 h 6074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06755" h="6074898">
                <a:moveTo>
                  <a:pt x="0" y="0"/>
                </a:moveTo>
                <a:lnTo>
                  <a:pt x="7238485" y="0"/>
                </a:lnTo>
                <a:lnTo>
                  <a:pt x="6315304" y="2788805"/>
                </a:lnTo>
                <a:lnTo>
                  <a:pt x="7292659" y="6028204"/>
                </a:lnTo>
                <a:lnTo>
                  <a:pt x="7306755" y="6074898"/>
                </a:lnTo>
                <a:lnTo>
                  <a:pt x="1122803" y="6074898"/>
                </a:lnTo>
                <a:lnTo>
                  <a:pt x="1122803" y="4895787"/>
                </a:lnTo>
                <a:lnTo>
                  <a:pt x="0" y="4895787"/>
                </a:lnTo>
                <a:close/>
              </a:path>
            </a:pathLst>
          </a:custGeom>
          <a:noFill/>
        </p:spPr>
        <p:txBody>
          <a:bodyPr wrap="square">
            <a:noAutofit/>
          </a:bodyPr>
          <a:lstStyle>
            <a:lvl1pPr>
              <a:defRPr sz="1800" b="0"/>
            </a:lvl1pPr>
          </a:lstStyle>
          <a:p>
            <a:endParaRPr lang="en-GB"/>
          </a:p>
        </p:txBody>
      </p:sp>
      <p:pic>
        <p:nvPicPr>
          <p:cNvPr id="17" name="Picture 16">
            <a:extLst>
              <a:ext uri="{FF2B5EF4-FFF2-40B4-BE49-F238E27FC236}">
                <a16:creationId xmlns:a16="http://schemas.microsoft.com/office/drawing/2014/main" id="{1C09C5B6-A8C4-B342-AA58-94D1B3BD14A0}"/>
              </a:ext>
            </a:extLst>
          </p:cNvPr>
          <p:cNvPicPr>
            <a:picLocks noChangeAspect="1"/>
          </p:cNvPicPr>
          <p:nvPr userDrawn="1"/>
        </p:nvPicPr>
        <p:blipFill>
          <a:blip r:embed="rId2"/>
          <a:srcRect/>
          <a:stretch/>
        </p:blipFill>
        <p:spPr>
          <a:xfrm>
            <a:off x="387350" y="5501716"/>
            <a:ext cx="2788750" cy="970521"/>
          </a:xfrm>
          <a:prstGeom prst="rect">
            <a:avLst/>
          </a:prstGeom>
        </p:spPr>
      </p:pic>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D3B7A08-2AA1-5940-8221-97788E5ADE71}"/>
              </a:ext>
            </a:extLst>
          </p:cNvPr>
          <p:cNvSpPr>
            <a:spLocks noGrp="1"/>
          </p:cNvSpPr>
          <p:nvPr>
            <p:ph type="ctrTitle"/>
          </p:nvPr>
        </p:nvSpPr>
        <p:spPr>
          <a:xfrm>
            <a:off x="387350" y="2049134"/>
            <a:ext cx="4756150" cy="1123384"/>
          </a:xfrm>
        </p:spPr>
        <p:txBody>
          <a:bodyPr anchor="b"/>
          <a:lstStyle>
            <a:lvl1pPr algn="l">
              <a:defRPr sz="4000">
                <a:solidFill>
                  <a:schemeClr val="bg1"/>
                </a:solidFill>
              </a:defRPr>
            </a:lvl1pPr>
          </a:lstStyle>
          <a:p>
            <a:r>
              <a:rPr lang="en-GB"/>
              <a:t>Click to edit Master title style</a:t>
            </a:r>
            <a:endParaRPr lang="en-US"/>
          </a:p>
        </p:txBody>
      </p:sp>
      <p:sp>
        <p:nvSpPr>
          <p:cNvPr id="10" name="Subtitle 2">
            <a:extLst>
              <a:ext uri="{FF2B5EF4-FFF2-40B4-BE49-F238E27FC236}">
                <a16:creationId xmlns:a16="http://schemas.microsoft.com/office/drawing/2014/main" id="{C84FD957-ACF1-794C-BF2A-380B641EAA15}"/>
              </a:ext>
            </a:extLst>
          </p:cNvPr>
          <p:cNvSpPr>
            <a:spLocks noGrp="1"/>
          </p:cNvSpPr>
          <p:nvPr>
            <p:ph type="subTitle" idx="1"/>
          </p:nvPr>
        </p:nvSpPr>
        <p:spPr>
          <a:xfrm>
            <a:off x="387350" y="3527079"/>
            <a:ext cx="4756150" cy="570951"/>
          </a:xfrm>
        </p:spPr>
        <p:txBody>
          <a:bodyPr/>
          <a:lstStyle>
            <a:lvl1pPr marL="0" indent="0" algn="l">
              <a:buNone/>
              <a:defRPr sz="1600" b="0">
                <a:solidFill>
                  <a:schemeClr val="bg1"/>
                </a:solidFill>
              </a:defRPr>
            </a:lvl1pPr>
            <a:lvl2pPr marL="457139" indent="0" algn="ctr">
              <a:buNone/>
              <a:defRPr sz="2000"/>
            </a:lvl2pPr>
            <a:lvl3pPr marL="914278" indent="0" algn="ctr">
              <a:buNone/>
              <a:defRPr sz="1800"/>
            </a:lvl3pPr>
            <a:lvl4pPr marL="1371417" indent="0" algn="ctr">
              <a:buNone/>
              <a:defRPr sz="1600"/>
            </a:lvl4pPr>
            <a:lvl5pPr marL="1828556" indent="0" algn="ctr">
              <a:buNone/>
              <a:defRPr sz="1600"/>
            </a:lvl5pPr>
            <a:lvl6pPr marL="2285695" indent="0" algn="ctr">
              <a:buNone/>
              <a:defRPr sz="1600"/>
            </a:lvl6pPr>
            <a:lvl7pPr marL="2742834" indent="0" algn="ctr">
              <a:buNone/>
              <a:defRPr sz="1600"/>
            </a:lvl7pPr>
            <a:lvl8pPr marL="3199973" indent="0" algn="ctr">
              <a:buNone/>
              <a:defRPr sz="1600"/>
            </a:lvl8pPr>
            <a:lvl9pPr marL="3657112" indent="0" algn="ctr">
              <a:buNone/>
              <a:defRPr sz="1600"/>
            </a:lvl9pPr>
          </a:lstStyle>
          <a:p>
            <a:r>
              <a:rPr lang="en-GB"/>
              <a:t>Click to edit Master subtitle style</a:t>
            </a:r>
            <a:endParaRPr lang="en-US"/>
          </a:p>
        </p:txBody>
      </p:sp>
      <p:pic>
        <p:nvPicPr>
          <p:cNvPr id="13" name="Picture 12">
            <a:extLst>
              <a:ext uri="{FF2B5EF4-FFF2-40B4-BE49-F238E27FC236}">
                <a16:creationId xmlns:a16="http://schemas.microsoft.com/office/drawing/2014/main" id="{3B7F7F97-402E-0341-BAB5-25C191B5E14D}"/>
              </a:ext>
            </a:extLst>
          </p:cNvPr>
          <p:cNvPicPr>
            <a:picLocks noChangeAspect="1"/>
          </p:cNvPicPr>
          <p:nvPr userDrawn="1"/>
        </p:nvPicPr>
        <p:blipFill>
          <a:blip r:embed="rId2"/>
          <a:srcRect/>
          <a:stretch/>
        </p:blipFill>
        <p:spPr>
          <a:xfrm>
            <a:off x="387350" y="5501716"/>
            <a:ext cx="2788750" cy="970521"/>
          </a:xfrm>
          <a:prstGeom prst="rect">
            <a:avLst/>
          </a:prstGeom>
        </p:spPr>
      </p:pic>
      <p:sp>
        <p:nvSpPr>
          <p:cNvPr id="7" name="Picture Placeholder 6">
            <a:extLst>
              <a:ext uri="{FF2B5EF4-FFF2-40B4-BE49-F238E27FC236}">
                <a16:creationId xmlns:a16="http://schemas.microsoft.com/office/drawing/2014/main" id="{098D47F4-4B73-6145-AFF6-0423E33638F8}"/>
              </a:ext>
            </a:extLst>
          </p:cNvPr>
          <p:cNvSpPr>
            <a:spLocks noGrp="1"/>
          </p:cNvSpPr>
          <p:nvPr>
            <p:ph type="pic" sz="quarter" idx="10"/>
          </p:nvPr>
        </p:nvSpPr>
        <p:spPr>
          <a:xfrm>
            <a:off x="5605671" y="382589"/>
            <a:ext cx="6196584" cy="6089648"/>
          </a:xfrm>
          <a:custGeom>
            <a:avLst/>
            <a:gdLst>
              <a:gd name="connsiteX0" fmla="*/ 0 w 6196584"/>
              <a:gd name="connsiteY0" fmla="*/ 0 h 6089648"/>
              <a:gd name="connsiteX1" fmla="*/ 5547747 w 6196584"/>
              <a:gd name="connsiteY1" fmla="*/ 0 h 6089648"/>
              <a:gd name="connsiteX2" fmla="*/ 4923827 w 6196584"/>
              <a:gd name="connsiteY2" fmla="*/ 1880980 h 6089648"/>
              <a:gd name="connsiteX3" fmla="*/ 6196584 w 6196584"/>
              <a:gd name="connsiteY3" fmla="*/ 6089648 h 6089648"/>
              <a:gd name="connsiteX4" fmla="*/ 1623890 w 6196584"/>
              <a:gd name="connsiteY4" fmla="*/ 6089648 h 6089648"/>
              <a:gd name="connsiteX5" fmla="*/ 1623576 w 6196584"/>
              <a:gd name="connsiteY5" fmla="*/ 4921618 h 6089648"/>
              <a:gd name="connsiteX6" fmla="*/ 0 w 6196584"/>
              <a:gd name="connsiteY6" fmla="*/ 4921618 h 6089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96584" h="6089648">
                <a:moveTo>
                  <a:pt x="0" y="0"/>
                </a:moveTo>
                <a:lnTo>
                  <a:pt x="5547747" y="0"/>
                </a:lnTo>
                <a:lnTo>
                  <a:pt x="4923827" y="1880980"/>
                </a:lnTo>
                <a:lnTo>
                  <a:pt x="6196584" y="6089648"/>
                </a:lnTo>
                <a:lnTo>
                  <a:pt x="1623890" y="6089648"/>
                </a:lnTo>
                <a:lnTo>
                  <a:pt x="1623576" y="4921618"/>
                </a:lnTo>
                <a:lnTo>
                  <a:pt x="0" y="4921618"/>
                </a:lnTo>
                <a:close/>
              </a:path>
            </a:pathLst>
          </a:custGeom>
        </p:spPr>
        <p:txBody>
          <a:bodyPr wrap="square">
            <a:noAutofit/>
          </a:bodyPr>
          <a:lstStyle/>
          <a:p>
            <a:endParaRPr lang="en-GB"/>
          </a:p>
        </p:txBody>
      </p:sp>
    </p:spTree>
    <p:extLst>
      <p:ext uri="{BB962C8B-B14F-4D97-AF65-F5344CB8AC3E}">
        <p14:creationId xmlns:p14="http://schemas.microsoft.com/office/powerpoint/2010/main" val="317756173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full fram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F1350D2-16FB-FF44-982C-188BA0ABE8DB}"/>
              </a:ext>
            </a:extLst>
          </p:cNvPr>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b="8750"/>
          <a:stretch/>
        </p:blipFill>
        <p:spPr>
          <a:xfrm>
            <a:off x="-177" y="0"/>
            <a:ext cx="12192177" cy="6858000"/>
          </a:xfrm>
          <a:prstGeom prst="rect">
            <a:avLst/>
          </a:prstGeom>
        </p:spPr>
      </p:pic>
      <p:sp>
        <p:nvSpPr>
          <p:cNvPr id="17" name="Title 1">
            <a:extLst>
              <a:ext uri="{FF2B5EF4-FFF2-40B4-BE49-F238E27FC236}">
                <a16:creationId xmlns:a16="http://schemas.microsoft.com/office/drawing/2014/main" id="{A3288ED7-23C8-7B4A-B5B4-84EC437256C7}"/>
              </a:ext>
            </a:extLst>
          </p:cNvPr>
          <p:cNvSpPr>
            <a:spLocks noGrp="1"/>
          </p:cNvSpPr>
          <p:nvPr>
            <p:ph type="ctrTitle"/>
          </p:nvPr>
        </p:nvSpPr>
        <p:spPr>
          <a:xfrm>
            <a:off x="387350" y="2797081"/>
            <a:ext cx="11410950" cy="683264"/>
          </a:xfrm>
        </p:spPr>
        <p:txBody>
          <a:bodyPr anchor="ctr"/>
          <a:lstStyle>
            <a:lvl1pPr algn="l">
              <a:defRPr sz="4800">
                <a:solidFill>
                  <a:schemeClr val="bg1"/>
                </a:solidFill>
              </a:defRPr>
            </a:lvl1pPr>
          </a:lstStyle>
          <a:p>
            <a:r>
              <a:rPr lang="en-GB"/>
              <a:t>Click to edit Master title style</a:t>
            </a:r>
            <a:endParaRPr lang="en-US"/>
          </a:p>
        </p:txBody>
      </p:sp>
      <p:pic>
        <p:nvPicPr>
          <p:cNvPr id="6" name="Picture 5">
            <a:extLst>
              <a:ext uri="{FF2B5EF4-FFF2-40B4-BE49-F238E27FC236}">
                <a16:creationId xmlns:a16="http://schemas.microsoft.com/office/drawing/2014/main" id="{A154194C-ADE3-AC42-9841-CCFCAE0FDC67}"/>
              </a:ext>
            </a:extLst>
          </p:cNvPr>
          <p:cNvPicPr>
            <a:picLocks noChangeAspect="1"/>
          </p:cNvPicPr>
          <p:nvPr userDrawn="1"/>
        </p:nvPicPr>
        <p:blipFill>
          <a:blip r:embed="rId3"/>
          <a:srcRect/>
          <a:stretch/>
        </p:blipFill>
        <p:spPr>
          <a:xfrm>
            <a:off x="387350" y="5501716"/>
            <a:ext cx="2788750" cy="970521"/>
          </a:xfrm>
          <a:prstGeom prst="rect">
            <a:avLst/>
          </a:prstGeom>
        </p:spPr>
      </p:pic>
      <p:sp>
        <p:nvSpPr>
          <p:cNvPr id="5" name="Slide Number Placeholder 5">
            <a:extLst>
              <a:ext uri="{FF2B5EF4-FFF2-40B4-BE49-F238E27FC236}">
                <a16:creationId xmlns:a16="http://schemas.microsoft.com/office/drawing/2014/main" id="{03B53CAD-85C2-0A46-97CC-5678D0291844}"/>
              </a:ext>
            </a:extLst>
          </p:cNvPr>
          <p:cNvSpPr>
            <a:spLocks noGrp="1"/>
          </p:cNvSpPr>
          <p:nvPr>
            <p:ph type="sldNum" sz="quarter" idx="4"/>
          </p:nvPr>
        </p:nvSpPr>
        <p:spPr>
          <a:xfrm>
            <a:off x="9055100" y="6249239"/>
            <a:ext cx="2743200" cy="365125"/>
          </a:xfrm>
          <a:prstGeom prst="rect">
            <a:avLst/>
          </a:prstGeom>
        </p:spPr>
        <p:txBody>
          <a:bodyPr vert="horz" lIns="0" tIns="0" rIns="0" bIns="0" rtlCol="0" anchor="ctr">
            <a:noAutofit/>
          </a:bodyPr>
          <a:lstStyle>
            <a:lvl1pPr algn="r">
              <a:defRPr sz="1100">
                <a:solidFill>
                  <a:schemeClr val="bg1"/>
                </a:solidFill>
              </a:defRPr>
            </a:lvl1pPr>
          </a:lstStyle>
          <a:p>
            <a:fld id="{91D568E7-61F5-D04E-995D-81EF41C01A2A}" type="slidenum">
              <a:rPr lang="en-GB" smtClean="0"/>
              <a:pPr/>
              <a:t>‹#›</a:t>
            </a:fld>
            <a:endParaRPr lang="en-GB"/>
          </a:p>
        </p:txBody>
      </p:sp>
    </p:spTree>
    <p:extLst>
      <p:ext uri="{BB962C8B-B14F-4D97-AF65-F5344CB8AC3E}">
        <p14:creationId xmlns:p14="http://schemas.microsoft.com/office/powerpoint/2010/main" val="44682869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full frame 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FEC74BB-5D19-FA46-9469-48004A89315C}"/>
              </a:ext>
            </a:extLst>
          </p:cNvPr>
          <p:cNvPicPr>
            <a:picLocks noChangeAspect="1"/>
          </p:cNvPicPr>
          <p:nvPr userDrawn="1"/>
        </p:nvPicPr>
        <p:blipFill>
          <a:blip r:embed="rId2" cstate="screen">
            <a:alphaModFix amt="9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5" name="Title 1">
            <a:extLst>
              <a:ext uri="{FF2B5EF4-FFF2-40B4-BE49-F238E27FC236}">
                <a16:creationId xmlns:a16="http://schemas.microsoft.com/office/drawing/2014/main" id="{0FD9352D-D3C8-6442-AD61-9E3061913E0B}"/>
              </a:ext>
            </a:extLst>
          </p:cNvPr>
          <p:cNvSpPr>
            <a:spLocks noGrp="1"/>
          </p:cNvSpPr>
          <p:nvPr>
            <p:ph type="ctrTitle"/>
          </p:nvPr>
        </p:nvSpPr>
        <p:spPr>
          <a:xfrm>
            <a:off x="387350" y="2797081"/>
            <a:ext cx="11410950" cy="683264"/>
          </a:xfrm>
        </p:spPr>
        <p:txBody>
          <a:bodyPr anchor="ctr"/>
          <a:lstStyle>
            <a:lvl1pPr algn="l">
              <a:defRPr sz="4800">
                <a:solidFill>
                  <a:schemeClr val="bg1"/>
                </a:solidFill>
              </a:defRPr>
            </a:lvl1pPr>
          </a:lstStyle>
          <a:p>
            <a:r>
              <a:rPr lang="en-GB"/>
              <a:t>Click to edit Master title style</a:t>
            </a:r>
            <a:endParaRPr lang="en-US"/>
          </a:p>
        </p:txBody>
      </p:sp>
      <p:pic>
        <p:nvPicPr>
          <p:cNvPr id="6" name="Picture 5">
            <a:extLst>
              <a:ext uri="{FF2B5EF4-FFF2-40B4-BE49-F238E27FC236}">
                <a16:creationId xmlns:a16="http://schemas.microsoft.com/office/drawing/2014/main" id="{36775265-EB21-0A48-A991-79F6D417314F}"/>
              </a:ext>
            </a:extLst>
          </p:cNvPr>
          <p:cNvPicPr>
            <a:picLocks noChangeAspect="1"/>
          </p:cNvPicPr>
          <p:nvPr userDrawn="1"/>
        </p:nvPicPr>
        <p:blipFill>
          <a:blip r:embed="rId3"/>
          <a:srcRect/>
          <a:stretch/>
        </p:blipFill>
        <p:spPr>
          <a:xfrm>
            <a:off x="387350" y="5501716"/>
            <a:ext cx="2788750" cy="970521"/>
          </a:xfrm>
          <a:prstGeom prst="rect">
            <a:avLst/>
          </a:prstGeom>
        </p:spPr>
      </p:pic>
      <p:sp>
        <p:nvSpPr>
          <p:cNvPr id="5" name="Slide Number Placeholder 5">
            <a:extLst>
              <a:ext uri="{FF2B5EF4-FFF2-40B4-BE49-F238E27FC236}">
                <a16:creationId xmlns:a16="http://schemas.microsoft.com/office/drawing/2014/main" id="{29F50528-C59F-D947-AE66-619524A26A29}"/>
              </a:ext>
            </a:extLst>
          </p:cNvPr>
          <p:cNvSpPr>
            <a:spLocks noGrp="1"/>
          </p:cNvSpPr>
          <p:nvPr>
            <p:ph type="sldNum" sz="quarter" idx="4"/>
          </p:nvPr>
        </p:nvSpPr>
        <p:spPr>
          <a:xfrm>
            <a:off x="9055100" y="6249239"/>
            <a:ext cx="2743200" cy="365125"/>
          </a:xfrm>
          <a:prstGeom prst="rect">
            <a:avLst/>
          </a:prstGeom>
        </p:spPr>
        <p:txBody>
          <a:bodyPr vert="horz" lIns="0" tIns="0" rIns="0" bIns="0" rtlCol="0" anchor="ctr">
            <a:noAutofit/>
          </a:bodyPr>
          <a:lstStyle>
            <a:lvl1pPr algn="r">
              <a:defRPr sz="1100">
                <a:solidFill>
                  <a:schemeClr val="bg1"/>
                </a:solidFill>
              </a:defRPr>
            </a:lvl1pPr>
          </a:lstStyle>
          <a:p>
            <a:fld id="{91D568E7-61F5-D04E-995D-81EF41C01A2A}" type="slidenum">
              <a:rPr lang="en-GB" smtClean="0"/>
              <a:pPr/>
              <a:t>‹#›</a:t>
            </a:fld>
            <a:endParaRPr lang="en-GB"/>
          </a:p>
        </p:txBody>
      </p:sp>
    </p:spTree>
    <p:extLst>
      <p:ext uri="{BB962C8B-B14F-4D97-AF65-F5344CB8AC3E}">
        <p14:creationId xmlns:p14="http://schemas.microsoft.com/office/powerpoint/2010/main" val="283781285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and imag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DD7255F5-DF4C-8A47-9C68-8F0199292A6C}"/>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387351" y="6011333"/>
            <a:ext cx="1658804" cy="405802"/>
          </a:xfrm>
          <a:prstGeom prst="rect">
            <a:avLst/>
          </a:prstGeom>
        </p:spPr>
      </p:pic>
      <p:sp>
        <p:nvSpPr>
          <p:cNvPr id="23" name="Picture Placeholder 22">
            <a:extLst>
              <a:ext uri="{FF2B5EF4-FFF2-40B4-BE49-F238E27FC236}">
                <a16:creationId xmlns:a16="http://schemas.microsoft.com/office/drawing/2014/main" id="{D5CC0AD2-A52F-C146-A972-B4DCA44E436E}"/>
              </a:ext>
            </a:extLst>
          </p:cNvPr>
          <p:cNvSpPr>
            <a:spLocks noGrp="1"/>
          </p:cNvSpPr>
          <p:nvPr>
            <p:ph type="pic" sz="quarter" idx="10"/>
          </p:nvPr>
        </p:nvSpPr>
        <p:spPr>
          <a:xfrm>
            <a:off x="3017838" y="0"/>
            <a:ext cx="9174162" cy="6858000"/>
          </a:xfrm>
          <a:custGeom>
            <a:avLst/>
            <a:gdLst>
              <a:gd name="connsiteX0" fmla="*/ 2064923 w 9174162"/>
              <a:gd name="connsiteY0" fmla="*/ 0 h 6858000"/>
              <a:gd name="connsiteX1" fmla="*/ 9174162 w 9174162"/>
              <a:gd name="connsiteY1" fmla="*/ 0 h 6858000"/>
              <a:gd name="connsiteX2" fmla="*/ 9174162 w 9174162"/>
              <a:gd name="connsiteY2" fmla="*/ 6858000 h 6858000"/>
              <a:gd name="connsiteX3" fmla="*/ 194940 w 9174162"/>
              <a:gd name="connsiteY3" fmla="*/ 6858000 h 6858000"/>
              <a:gd name="connsiteX4" fmla="*/ 0 w 9174162"/>
              <a:gd name="connsiteY4" fmla="*/ 6215076 h 6858000"/>
              <a:gd name="connsiteX5" fmla="*/ 0 w 9174162"/>
              <a:gd name="connsiteY5" fmla="*/ 62117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74162" h="6858000">
                <a:moveTo>
                  <a:pt x="2064923" y="0"/>
                </a:moveTo>
                <a:lnTo>
                  <a:pt x="9174162" y="0"/>
                </a:lnTo>
                <a:lnTo>
                  <a:pt x="9174162" y="6858000"/>
                </a:lnTo>
                <a:lnTo>
                  <a:pt x="194940" y="6858000"/>
                </a:lnTo>
                <a:lnTo>
                  <a:pt x="0" y="6215076"/>
                </a:lnTo>
                <a:lnTo>
                  <a:pt x="0" y="6211746"/>
                </a:lnTo>
                <a:close/>
              </a:path>
            </a:pathLst>
          </a:custGeom>
          <a:noFill/>
        </p:spPr>
        <p:txBody>
          <a:bodyPr wrap="square">
            <a:noAutofit/>
          </a:bodyPr>
          <a:lstStyle>
            <a:lvl1pPr>
              <a:defRPr sz="1400" b="0">
                <a:solidFill>
                  <a:schemeClr val="bg2"/>
                </a:solidFill>
              </a:defRPr>
            </a:lvl1pPr>
          </a:lstStyle>
          <a:p>
            <a:endParaRPr lang="en-GB"/>
          </a:p>
        </p:txBody>
      </p:sp>
      <p:sp>
        <p:nvSpPr>
          <p:cNvPr id="24" name="Title 1">
            <a:extLst>
              <a:ext uri="{FF2B5EF4-FFF2-40B4-BE49-F238E27FC236}">
                <a16:creationId xmlns:a16="http://schemas.microsoft.com/office/drawing/2014/main" id="{EBF22D3B-0419-1C49-82F0-5B25F9534C92}"/>
              </a:ext>
            </a:extLst>
          </p:cNvPr>
          <p:cNvSpPr>
            <a:spLocks noGrp="1"/>
          </p:cNvSpPr>
          <p:nvPr>
            <p:ph type="title"/>
          </p:nvPr>
        </p:nvSpPr>
        <p:spPr>
          <a:xfrm>
            <a:off x="387350" y="365127"/>
            <a:ext cx="4151399" cy="842538"/>
          </a:xfrm>
        </p:spPr>
        <p:txBody>
          <a:bodyPr/>
          <a:lstStyle>
            <a:lvl1pPr>
              <a:defRPr>
                <a:solidFill>
                  <a:schemeClr val="tx2"/>
                </a:solidFill>
              </a:defRPr>
            </a:lvl1pPr>
          </a:lstStyle>
          <a:p>
            <a:r>
              <a:rPr lang="en-GB"/>
              <a:t>Click to edit Master title style</a:t>
            </a:r>
            <a:endParaRPr lang="en-US"/>
          </a:p>
        </p:txBody>
      </p:sp>
      <p:sp>
        <p:nvSpPr>
          <p:cNvPr id="25" name="Content Placeholder 2">
            <a:extLst>
              <a:ext uri="{FF2B5EF4-FFF2-40B4-BE49-F238E27FC236}">
                <a16:creationId xmlns:a16="http://schemas.microsoft.com/office/drawing/2014/main" id="{C3FA3A72-88C9-A24B-A99D-C6EE29B90639}"/>
              </a:ext>
            </a:extLst>
          </p:cNvPr>
          <p:cNvSpPr>
            <a:spLocks noGrp="1"/>
          </p:cNvSpPr>
          <p:nvPr>
            <p:ph sz="half" idx="1"/>
          </p:nvPr>
        </p:nvSpPr>
        <p:spPr>
          <a:xfrm>
            <a:off x="387349" y="1612669"/>
            <a:ext cx="3619386" cy="4242442"/>
          </a:xfrm>
        </p:spPr>
        <p:txBody>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Slide Number Placeholder 5">
            <a:extLst>
              <a:ext uri="{FF2B5EF4-FFF2-40B4-BE49-F238E27FC236}">
                <a16:creationId xmlns:a16="http://schemas.microsoft.com/office/drawing/2014/main" id="{9EA53F51-837E-4E4A-9136-09EA8127D6D2}"/>
              </a:ext>
            </a:extLst>
          </p:cNvPr>
          <p:cNvSpPr>
            <a:spLocks noGrp="1"/>
          </p:cNvSpPr>
          <p:nvPr>
            <p:ph type="sldNum" sz="quarter" idx="4"/>
          </p:nvPr>
        </p:nvSpPr>
        <p:spPr>
          <a:xfrm>
            <a:off x="9055100" y="6249239"/>
            <a:ext cx="2743200" cy="365125"/>
          </a:xfrm>
          <a:prstGeom prst="rect">
            <a:avLst/>
          </a:prstGeom>
        </p:spPr>
        <p:txBody>
          <a:bodyPr vert="horz" lIns="0" tIns="0" rIns="0" bIns="0" rtlCol="0" anchor="ctr">
            <a:noAutofit/>
          </a:bodyPr>
          <a:lstStyle>
            <a:lvl1pPr algn="r">
              <a:defRPr sz="1100">
                <a:solidFill>
                  <a:schemeClr val="bg1"/>
                </a:solidFill>
              </a:defRPr>
            </a:lvl1pPr>
          </a:lstStyle>
          <a:p>
            <a:fld id="{91D568E7-61F5-D04E-995D-81EF41C01A2A}" type="slidenum">
              <a:rPr lang="en-GB" smtClean="0"/>
              <a:pPr/>
              <a:t>‹#›</a:t>
            </a:fld>
            <a:endParaRPr lang="en-GB"/>
          </a:p>
        </p:txBody>
      </p:sp>
    </p:spTree>
    <p:extLst>
      <p:ext uri="{BB962C8B-B14F-4D97-AF65-F5344CB8AC3E}">
        <p14:creationId xmlns:p14="http://schemas.microsoft.com/office/powerpoint/2010/main" val="347289845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and image colour backgroun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DD7255F5-DF4C-8A47-9C68-8F0199292A6C}"/>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387351" y="6011333"/>
            <a:ext cx="1658804" cy="405802"/>
          </a:xfrm>
          <a:prstGeom prst="rect">
            <a:avLst/>
          </a:prstGeom>
        </p:spPr>
      </p:pic>
      <p:sp>
        <p:nvSpPr>
          <p:cNvPr id="23" name="Picture Placeholder 22">
            <a:extLst>
              <a:ext uri="{FF2B5EF4-FFF2-40B4-BE49-F238E27FC236}">
                <a16:creationId xmlns:a16="http://schemas.microsoft.com/office/drawing/2014/main" id="{D5CC0AD2-A52F-C146-A972-B4DCA44E436E}"/>
              </a:ext>
            </a:extLst>
          </p:cNvPr>
          <p:cNvSpPr>
            <a:spLocks noGrp="1"/>
          </p:cNvSpPr>
          <p:nvPr>
            <p:ph type="pic" sz="quarter" idx="10"/>
          </p:nvPr>
        </p:nvSpPr>
        <p:spPr>
          <a:xfrm>
            <a:off x="3017838" y="0"/>
            <a:ext cx="9174162" cy="6858000"/>
          </a:xfrm>
          <a:custGeom>
            <a:avLst/>
            <a:gdLst>
              <a:gd name="connsiteX0" fmla="*/ 2064923 w 9174162"/>
              <a:gd name="connsiteY0" fmla="*/ 0 h 6858000"/>
              <a:gd name="connsiteX1" fmla="*/ 9174162 w 9174162"/>
              <a:gd name="connsiteY1" fmla="*/ 0 h 6858000"/>
              <a:gd name="connsiteX2" fmla="*/ 9174162 w 9174162"/>
              <a:gd name="connsiteY2" fmla="*/ 6858000 h 6858000"/>
              <a:gd name="connsiteX3" fmla="*/ 194940 w 9174162"/>
              <a:gd name="connsiteY3" fmla="*/ 6858000 h 6858000"/>
              <a:gd name="connsiteX4" fmla="*/ 0 w 9174162"/>
              <a:gd name="connsiteY4" fmla="*/ 6215076 h 6858000"/>
              <a:gd name="connsiteX5" fmla="*/ 0 w 9174162"/>
              <a:gd name="connsiteY5" fmla="*/ 62117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74162" h="6858000">
                <a:moveTo>
                  <a:pt x="2064923" y="0"/>
                </a:moveTo>
                <a:lnTo>
                  <a:pt x="9174162" y="0"/>
                </a:lnTo>
                <a:lnTo>
                  <a:pt x="9174162" y="6858000"/>
                </a:lnTo>
                <a:lnTo>
                  <a:pt x="194940" y="6858000"/>
                </a:lnTo>
                <a:lnTo>
                  <a:pt x="0" y="6215076"/>
                </a:lnTo>
                <a:lnTo>
                  <a:pt x="0" y="6211746"/>
                </a:lnTo>
                <a:close/>
              </a:path>
            </a:pathLst>
          </a:custGeom>
          <a:noFill/>
        </p:spPr>
        <p:txBody>
          <a:bodyPr wrap="square">
            <a:noAutofit/>
          </a:bodyPr>
          <a:lstStyle>
            <a:lvl1pPr>
              <a:defRPr sz="1400" b="0">
                <a:solidFill>
                  <a:schemeClr val="bg2"/>
                </a:solidFill>
              </a:defRPr>
            </a:lvl1pPr>
          </a:lstStyle>
          <a:p>
            <a:endParaRPr lang="en-GB"/>
          </a:p>
        </p:txBody>
      </p:sp>
      <p:sp>
        <p:nvSpPr>
          <p:cNvPr id="24" name="Title 1">
            <a:extLst>
              <a:ext uri="{FF2B5EF4-FFF2-40B4-BE49-F238E27FC236}">
                <a16:creationId xmlns:a16="http://schemas.microsoft.com/office/drawing/2014/main" id="{EBF22D3B-0419-1C49-82F0-5B25F9534C92}"/>
              </a:ext>
            </a:extLst>
          </p:cNvPr>
          <p:cNvSpPr>
            <a:spLocks noGrp="1"/>
          </p:cNvSpPr>
          <p:nvPr>
            <p:ph type="title"/>
          </p:nvPr>
        </p:nvSpPr>
        <p:spPr>
          <a:xfrm>
            <a:off x="387350" y="365127"/>
            <a:ext cx="4151399" cy="427040"/>
          </a:xfrm>
        </p:spPr>
        <p:txBody>
          <a:bodyPr/>
          <a:lstStyle>
            <a:lvl1pPr>
              <a:defRPr>
                <a:solidFill>
                  <a:schemeClr val="bg2"/>
                </a:solidFill>
              </a:defRPr>
            </a:lvl1pPr>
          </a:lstStyle>
          <a:p>
            <a:r>
              <a:rPr lang="en-GB"/>
              <a:t>Click to edit Master title style</a:t>
            </a:r>
            <a:endParaRPr lang="en-US"/>
          </a:p>
        </p:txBody>
      </p:sp>
      <p:sp>
        <p:nvSpPr>
          <p:cNvPr id="25" name="Content Placeholder 2">
            <a:extLst>
              <a:ext uri="{FF2B5EF4-FFF2-40B4-BE49-F238E27FC236}">
                <a16:creationId xmlns:a16="http://schemas.microsoft.com/office/drawing/2014/main" id="{C3FA3A72-88C9-A24B-A99D-C6EE29B90639}"/>
              </a:ext>
            </a:extLst>
          </p:cNvPr>
          <p:cNvSpPr>
            <a:spLocks noGrp="1"/>
          </p:cNvSpPr>
          <p:nvPr>
            <p:ph sz="half" idx="1"/>
          </p:nvPr>
        </p:nvSpPr>
        <p:spPr>
          <a:xfrm>
            <a:off x="387349" y="1612669"/>
            <a:ext cx="3619386" cy="4242442"/>
          </a:xfrm>
        </p:spPr>
        <p:txBody>
          <a:bodyPr/>
          <a:lstStyle>
            <a:lvl1pPr>
              <a:defRPr sz="1600">
                <a:solidFill>
                  <a:schemeClr val="bg2"/>
                </a:solidFill>
              </a:defRPr>
            </a:lvl1pPr>
            <a:lvl2pPr>
              <a:defRPr sz="1400">
                <a:solidFill>
                  <a:schemeClr val="bg2"/>
                </a:solidFill>
              </a:defRPr>
            </a:lvl2pPr>
            <a:lvl3pPr>
              <a:defRPr sz="1200">
                <a:solidFill>
                  <a:schemeClr val="bg2"/>
                </a:solidFill>
              </a:defRPr>
            </a:lvl3pPr>
            <a:lvl4pPr>
              <a:defRPr sz="1100">
                <a:solidFill>
                  <a:schemeClr val="bg2"/>
                </a:solidFill>
              </a:defRPr>
            </a:lvl4pPr>
            <a:lvl5pPr>
              <a:defRPr sz="1100">
                <a:solidFill>
                  <a:schemeClr val="bg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Slide Number Placeholder 5">
            <a:extLst>
              <a:ext uri="{FF2B5EF4-FFF2-40B4-BE49-F238E27FC236}">
                <a16:creationId xmlns:a16="http://schemas.microsoft.com/office/drawing/2014/main" id="{0055888F-5235-2843-938F-8241284716D0}"/>
              </a:ext>
            </a:extLst>
          </p:cNvPr>
          <p:cNvSpPr>
            <a:spLocks noGrp="1"/>
          </p:cNvSpPr>
          <p:nvPr>
            <p:ph type="sldNum" sz="quarter" idx="4"/>
          </p:nvPr>
        </p:nvSpPr>
        <p:spPr>
          <a:xfrm>
            <a:off x="9055100" y="6249239"/>
            <a:ext cx="2743200" cy="365125"/>
          </a:xfrm>
          <a:prstGeom prst="rect">
            <a:avLst/>
          </a:prstGeom>
        </p:spPr>
        <p:txBody>
          <a:bodyPr vert="horz" lIns="0" tIns="0" rIns="0" bIns="0" rtlCol="0" anchor="ctr">
            <a:noAutofit/>
          </a:bodyPr>
          <a:lstStyle>
            <a:lvl1pPr algn="r">
              <a:defRPr sz="1100">
                <a:solidFill>
                  <a:schemeClr val="bg1"/>
                </a:solidFill>
              </a:defRPr>
            </a:lvl1pPr>
          </a:lstStyle>
          <a:p>
            <a:fld id="{91D568E7-61F5-D04E-995D-81EF41C01A2A}" type="slidenum">
              <a:rPr lang="en-GB" smtClean="0"/>
              <a:pPr/>
              <a:t>‹#›</a:t>
            </a:fld>
            <a:endParaRPr lang="en-GB"/>
          </a:p>
        </p:txBody>
      </p:sp>
    </p:spTree>
    <p:extLst>
      <p:ext uri="{BB962C8B-B14F-4D97-AF65-F5344CB8AC3E}">
        <p14:creationId xmlns:p14="http://schemas.microsoft.com/office/powerpoint/2010/main" val="400234727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Divider backgroun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31D445A-BCAA-2F44-A3EC-1D6DEB57B01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7796"/>
          <a:stretch/>
        </p:blipFill>
        <p:spPr>
          <a:xfrm>
            <a:off x="3044953" y="0"/>
            <a:ext cx="9147048" cy="6858000"/>
          </a:xfrm>
          <a:prstGeom prst="rect">
            <a:avLst/>
          </a:prstGeom>
        </p:spPr>
      </p:pic>
      <p:sp>
        <p:nvSpPr>
          <p:cNvPr id="15" name="Title 1">
            <a:extLst>
              <a:ext uri="{FF2B5EF4-FFF2-40B4-BE49-F238E27FC236}">
                <a16:creationId xmlns:a16="http://schemas.microsoft.com/office/drawing/2014/main" id="{9901F959-4956-8E4C-A607-1CE28390E870}"/>
              </a:ext>
            </a:extLst>
          </p:cNvPr>
          <p:cNvSpPr>
            <a:spLocks noGrp="1"/>
          </p:cNvSpPr>
          <p:nvPr>
            <p:ph type="ctrTitle"/>
          </p:nvPr>
        </p:nvSpPr>
        <p:spPr>
          <a:xfrm>
            <a:off x="387351" y="2827953"/>
            <a:ext cx="7734184" cy="626325"/>
          </a:xfrm>
        </p:spPr>
        <p:txBody>
          <a:bodyPr anchor="ctr"/>
          <a:lstStyle>
            <a:lvl1pPr algn="l">
              <a:defRPr sz="4400" b="0">
                <a:solidFill>
                  <a:schemeClr val="tx2"/>
                </a:solidFill>
                <a:latin typeface="+mn-lt"/>
              </a:defRPr>
            </a:lvl1pPr>
          </a:lstStyle>
          <a:p>
            <a:r>
              <a:rPr lang="en-GB"/>
              <a:t>Click to edit Master title style</a:t>
            </a:r>
            <a:endParaRPr lang="en-US"/>
          </a:p>
        </p:txBody>
      </p:sp>
      <p:cxnSp>
        <p:nvCxnSpPr>
          <p:cNvPr id="7" name="Straight Connector 6">
            <a:extLst>
              <a:ext uri="{FF2B5EF4-FFF2-40B4-BE49-F238E27FC236}">
                <a16:creationId xmlns:a16="http://schemas.microsoft.com/office/drawing/2014/main" id="{54E1D8E1-9284-0A4E-AD89-A4B5EAF29BFE}"/>
              </a:ext>
            </a:extLst>
          </p:cNvPr>
          <p:cNvCxnSpPr>
            <a:cxnSpLocks/>
          </p:cNvCxnSpPr>
          <p:nvPr userDrawn="1"/>
        </p:nvCxnSpPr>
        <p:spPr>
          <a:xfrm>
            <a:off x="0" y="21432"/>
            <a:ext cx="12192000" cy="0"/>
          </a:xfrm>
          <a:prstGeom prst="line">
            <a:avLst/>
          </a:prstGeom>
          <a:ln w="41275">
            <a:gradFill>
              <a:gsLst>
                <a:gs pos="0">
                  <a:schemeClr val="accent1"/>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7FBB444A-85D4-C347-915C-4C1AA1AAE584}"/>
              </a:ext>
            </a:extLst>
          </p:cNvPr>
          <p:cNvSpPr>
            <a:spLocks noGrp="1"/>
          </p:cNvSpPr>
          <p:nvPr>
            <p:ph type="sldNum" sz="quarter" idx="4"/>
          </p:nvPr>
        </p:nvSpPr>
        <p:spPr>
          <a:xfrm>
            <a:off x="9055100" y="6249239"/>
            <a:ext cx="2743200" cy="365125"/>
          </a:xfrm>
          <a:prstGeom prst="rect">
            <a:avLst/>
          </a:prstGeom>
        </p:spPr>
        <p:txBody>
          <a:bodyPr vert="horz" lIns="0" tIns="0" rIns="0" bIns="0" rtlCol="0" anchor="ctr">
            <a:noAutofit/>
          </a:bodyPr>
          <a:lstStyle>
            <a:lvl1pPr algn="r">
              <a:defRPr sz="1100">
                <a:solidFill>
                  <a:schemeClr val="tx1"/>
                </a:solidFill>
              </a:defRPr>
            </a:lvl1pPr>
          </a:lstStyle>
          <a:p>
            <a:fld id="{91D568E7-61F5-D04E-995D-81EF41C01A2A}" type="slidenum">
              <a:rPr lang="en-GB" smtClean="0"/>
              <a:pPr/>
              <a:t>‹#›</a:t>
            </a:fld>
            <a:endParaRPr lang="en-GB" sz="1100"/>
          </a:p>
        </p:txBody>
      </p:sp>
      <p:pic>
        <p:nvPicPr>
          <p:cNvPr id="12" name="Graphic 11">
            <a:extLst>
              <a:ext uri="{FF2B5EF4-FFF2-40B4-BE49-F238E27FC236}">
                <a16:creationId xmlns:a16="http://schemas.microsoft.com/office/drawing/2014/main" id="{26A416FC-037F-6941-85D9-E3433CAE5FFB}"/>
              </a:ext>
            </a:extLst>
          </p:cNvPr>
          <p:cNvPicPr>
            <a:picLocks noChangeAspect="1"/>
          </p:cNvPicPr>
          <p:nvPr userDrawn="1"/>
        </p:nvPicPr>
        <p:blipFill>
          <a:blip r:embed="rId3">
            <a:extLst>
              <a:ext uri="{96DAC541-7B7A-43D3-8B79-37D633B846F1}">
                <asvg:svgBlip xmlns:asvg="http://schemas.microsoft.com/office/drawing/2016/SVG/main" xmlns="" r:embed="rId4"/>
              </a:ext>
            </a:extLst>
          </a:blip>
          <a:stretch>
            <a:fillRect/>
          </a:stretch>
        </p:blipFill>
        <p:spPr>
          <a:xfrm>
            <a:off x="387351" y="6227303"/>
            <a:ext cx="1001225" cy="244935"/>
          </a:xfrm>
          <a:prstGeom prst="rect">
            <a:avLst/>
          </a:prstGeom>
        </p:spPr>
      </p:pic>
    </p:spTree>
    <p:extLst>
      <p:ext uri="{BB962C8B-B14F-4D97-AF65-F5344CB8AC3E}">
        <p14:creationId xmlns:p14="http://schemas.microsoft.com/office/powerpoint/2010/main" val="387962084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Divider no backgroun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9901F959-4956-8E4C-A607-1CE28390E870}"/>
              </a:ext>
            </a:extLst>
          </p:cNvPr>
          <p:cNvSpPr>
            <a:spLocks noGrp="1"/>
          </p:cNvSpPr>
          <p:nvPr>
            <p:ph type="ctrTitle"/>
          </p:nvPr>
        </p:nvSpPr>
        <p:spPr>
          <a:xfrm>
            <a:off x="387351" y="2827953"/>
            <a:ext cx="7734184" cy="626325"/>
          </a:xfrm>
        </p:spPr>
        <p:txBody>
          <a:bodyPr anchor="ctr"/>
          <a:lstStyle>
            <a:lvl1pPr algn="l">
              <a:defRPr sz="4400" b="0">
                <a:solidFill>
                  <a:schemeClr val="tx2"/>
                </a:solidFill>
                <a:latin typeface="+mn-lt"/>
              </a:defRPr>
            </a:lvl1pPr>
          </a:lstStyle>
          <a:p>
            <a:r>
              <a:rPr lang="en-GB"/>
              <a:t>Click to edit Master title style</a:t>
            </a:r>
            <a:endParaRPr lang="en-US"/>
          </a:p>
        </p:txBody>
      </p:sp>
      <p:cxnSp>
        <p:nvCxnSpPr>
          <p:cNvPr id="7" name="Straight Connector 6">
            <a:extLst>
              <a:ext uri="{FF2B5EF4-FFF2-40B4-BE49-F238E27FC236}">
                <a16:creationId xmlns:a16="http://schemas.microsoft.com/office/drawing/2014/main" id="{54E1D8E1-9284-0A4E-AD89-A4B5EAF29BFE}"/>
              </a:ext>
            </a:extLst>
          </p:cNvPr>
          <p:cNvCxnSpPr>
            <a:cxnSpLocks/>
          </p:cNvCxnSpPr>
          <p:nvPr userDrawn="1"/>
        </p:nvCxnSpPr>
        <p:spPr>
          <a:xfrm>
            <a:off x="0" y="21432"/>
            <a:ext cx="12192000" cy="0"/>
          </a:xfrm>
          <a:prstGeom prst="line">
            <a:avLst/>
          </a:prstGeom>
          <a:ln w="41275">
            <a:gradFill>
              <a:gsLst>
                <a:gs pos="0">
                  <a:schemeClr val="accent1"/>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74E54099-09FF-614F-A598-5002F2CD82B5}"/>
              </a:ext>
            </a:extLst>
          </p:cNvPr>
          <p:cNvSpPr>
            <a:spLocks noGrp="1"/>
          </p:cNvSpPr>
          <p:nvPr>
            <p:ph type="sldNum" sz="quarter" idx="4"/>
          </p:nvPr>
        </p:nvSpPr>
        <p:spPr>
          <a:xfrm>
            <a:off x="9055100" y="6249239"/>
            <a:ext cx="2743200" cy="365125"/>
          </a:xfrm>
          <a:prstGeom prst="rect">
            <a:avLst/>
          </a:prstGeom>
        </p:spPr>
        <p:txBody>
          <a:bodyPr vert="horz" lIns="0" tIns="0" rIns="0" bIns="0" rtlCol="0" anchor="ctr">
            <a:noAutofit/>
          </a:bodyPr>
          <a:lstStyle>
            <a:lvl1pPr algn="r">
              <a:defRPr sz="1100">
                <a:solidFill>
                  <a:schemeClr val="tx1"/>
                </a:solidFill>
              </a:defRPr>
            </a:lvl1pPr>
          </a:lstStyle>
          <a:p>
            <a:fld id="{91D568E7-61F5-D04E-995D-81EF41C01A2A}" type="slidenum">
              <a:rPr lang="en-GB" smtClean="0"/>
              <a:pPr/>
              <a:t>‹#›</a:t>
            </a:fld>
            <a:endParaRPr lang="en-GB" sz="1100"/>
          </a:p>
        </p:txBody>
      </p:sp>
      <p:pic>
        <p:nvPicPr>
          <p:cNvPr id="11" name="Graphic 10">
            <a:extLst>
              <a:ext uri="{FF2B5EF4-FFF2-40B4-BE49-F238E27FC236}">
                <a16:creationId xmlns:a16="http://schemas.microsoft.com/office/drawing/2014/main" id="{1804076C-4468-C64F-A7BE-23DB2CFD19EB}"/>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387351" y="6227303"/>
            <a:ext cx="1001225" cy="244935"/>
          </a:xfrm>
          <a:prstGeom prst="rect">
            <a:avLst/>
          </a:prstGeom>
        </p:spPr>
      </p:pic>
    </p:spTree>
    <p:extLst>
      <p:ext uri="{BB962C8B-B14F-4D97-AF65-F5344CB8AC3E}">
        <p14:creationId xmlns:p14="http://schemas.microsoft.com/office/powerpoint/2010/main" val="83395420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7350" y="365127"/>
            <a:ext cx="11410950" cy="427040"/>
          </a:xfrm>
          <a:prstGeom prst="rect">
            <a:avLst/>
          </a:prstGeom>
        </p:spPr>
        <p:txBody>
          <a:bodyPr vert="horz" lIns="0" tIns="0" rIns="0" bIns="0" rtlCol="0" anchor="t">
            <a:spAutoFit/>
          </a:bodyPr>
          <a:lstStyle/>
          <a:p>
            <a:r>
              <a:rPr lang="en-GB"/>
              <a:t>Click to edit Master title style</a:t>
            </a:r>
            <a:endParaRPr lang="en-US"/>
          </a:p>
        </p:txBody>
      </p:sp>
      <p:sp>
        <p:nvSpPr>
          <p:cNvPr id="3" name="Text Placeholder 2"/>
          <p:cNvSpPr>
            <a:spLocks noGrp="1"/>
          </p:cNvSpPr>
          <p:nvPr>
            <p:ph type="body" idx="1"/>
          </p:nvPr>
        </p:nvSpPr>
        <p:spPr>
          <a:xfrm>
            <a:off x="387350" y="1477108"/>
            <a:ext cx="11410950" cy="4610955"/>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p>
        </p:txBody>
      </p:sp>
      <p:sp>
        <p:nvSpPr>
          <p:cNvPr id="6" name="Slide Number Placeholder 5"/>
          <p:cNvSpPr>
            <a:spLocks noGrp="1"/>
          </p:cNvSpPr>
          <p:nvPr>
            <p:ph type="sldNum" sz="quarter" idx="4"/>
          </p:nvPr>
        </p:nvSpPr>
        <p:spPr>
          <a:xfrm>
            <a:off x="9055100" y="6249239"/>
            <a:ext cx="2743200" cy="365125"/>
          </a:xfrm>
          <a:prstGeom prst="rect">
            <a:avLst/>
          </a:prstGeom>
        </p:spPr>
        <p:txBody>
          <a:bodyPr vert="horz" lIns="0" tIns="0" rIns="0" bIns="0" rtlCol="0" anchor="ctr">
            <a:noAutofit/>
          </a:bodyPr>
          <a:lstStyle>
            <a:lvl1pPr algn="r">
              <a:defRPr sz="1100">
                <a:solidFill>
                  <a:schemeClr val="tx1"/>
                </a:solidFill>
              </a:defRPr>
            </a:lvl1pPr>
          </a:lstStyle>
          <a:p>
            <a:fld id="{91D568E7-61F5-D04E-995D-81EF41C01A2A}" type="slidenum">
              <a:rPr lang="en-GB" smtClean="0"/>
              <a:pPr/>
              <a:t>‹#›</a:t>
            </a:fld>
            <a:endParaRPr lang="en-GB" sz="1100"/>
          </a:p>
        </p:txBody>
      </p:sp>
      <p:cxnSp>
        <p:nvCxnSpPr>
          <p:cNvPr id="7" name="Straight Connector 6">
            <a:extLst>
              <a:ext uri="{FF2B5EF4-FFF2-40B4-BE49-F238E27FC236}">
                <a16:creationId xmlns:a16="http://schemas.microsoft.com/office/drawing/2014/main" id="{056D0351-3FA9-9549-960D-CED2008F1A0E}"/>
              </a:ext>
            </a:extLst>
          </p:cNvPr>
          <p:cNvCxnSpPr>
            <a:cxnSpLocks/>
          </p:cNvCxnSpPr>
          <p:nvPr userDrawn="1"/>
        </p:nvCxnSpPr>
        <p:spPr>
          <a:xfrm>
            <a:off x="0" y="21432"/>
            <a:ext cx="12192000" cy="0"/>
          </a:xfrm>
          <a:prstGeom prst="line">
            <a:avLst/>
          </a:prstGeom>
          <a:ln w="41275">
            <a:gradFill>
              <a:gsLst>
                <a:gs pos="0">
                  <a:schemeClr val="accent1"/>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2521631"/>
      </p:ext>
    </p:extLst>
  </p:cSld>
  <p:clrMap bg1="lt1" tx1="dk1" bg2="lt2" tx2="dk2" accent1="accent1" accent2="accent2" accent3="accent3" accent4="accent4" accent5="accent5" accent6="accent6" hlink="hlink" folHlink="folHlink"/>
  <p:sldLayoutIdLst>
    <p:sldLayoutId id="2147483673" r:id="rId1"/>
    <p:sldLayoutId id="2147483661" r:id="rId2"/>
    <p:sldLayoutId id="2147483674" r:id="rId3"/>
    <p:sldLayoutId id="2147483683" r:id="rId4"/>
    <p:sldLayoutId id="2147483684" r:id="rId5"/>
    <p:sldLayoutId id="2147483690" r:id="rId6"/>
    <p:sldLayoutId id="2147483677" r:id="rId7"/>
    <p:sldLayoutId id="2147483685" r:id="rId8"/>
    <p:sldLayoutId id="2147483686" r:id="rId9"/>
    <p:sldLayoutId id="2147483662" r:id="rId10"/>
    <p:sldLayoutId id="2147483687" r:id="rId11"/>
    <p:sldLayoutId id="2147483688" r:id="rId12"/>
    <p:sldLayoutId id="2147483689" r:id="rId13"/>
    <p:sldLayoutId id="2147483666" r:id="rId14"/>
    <p:sldLayoutId id="2147483665" r:id="rId15"/>
  </p:sldLayoutIdLst>
  <p:hf hdr="0" ftr="0" dt="0"/>
  <p:txStyles>
    <p:titleStyle>
      <a:lvl1pPr algn="l" defTabSz="914278"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278" rtl="0" eaLnBrk="1" latinLnBrk="0" hangingPunct="1">
        <a:lnSpc>
          <a:spcPct val="110000"/>
        </a:lnSpc>
        <a:spcBef>
          <a:spcPts val="2400"/>
        </a:spcBef>
        <a:buFont typeface="Arial" panose="020B0604020202020204" pitchFamily="34" charset="0"/>
        <a:buNone/>
        <a:defRPr sz="2400" b="1" kern="1200">
          <a:solidFill>
            <a:schemeClr val="tx1"/>
          </a:solidFill>
          <a:latin typeface="+mn-lt"/>
          <a:ea typeface="+mn-ea"/>
          <a:cs typeface="+mn-cs"/>
        </a:defRPr>
      </a:lvl1pPr>
      <a:lvl2pPr marL="0" indent="0" algn="l" defTabSz="914278" rtl="0" eaLnBrk="1" latinLnBrk="0" hangingPunct="1">
        <a:lnSpc>
          <a:spcPct val="110000"/>
        </a:lnSpc>
        <a:spcBef>
          <a:spcPts val="1200"/>
        </a:spcBef>
        <a:buFont typeface="Arial" panose="020B0604020202020204" pitchFamily="34" charset="0"/>
        <a:buNone/>
        <a:tabLst/>
        <a:defRPr sz="2000" kern="1200">
          <a:solidFill>
            <a:schemeClr val="tx1"/>
          </a:solidFill>
          <a:latin typeface="+mn-lt"/>
          <a:ea typeface="+mn-ea"/>
          <a:cs typeface="+mn-cs"/>
        </a:defRPr>
      </a:lvl2pPr>
      <a:lvl3pPr marL="130175" indent="-122238" algn="l" defTabSz="914278" rtl="0" eaLnBrk="1" latinLnBrk="0" hangingPunct="1">
        <a:lnSpc>
          <a:spcPct val="110000"/>
        </a:lnSpc>
        <a:spcBef>
          <a:spcPts val="600"/>
        </a:spcBef>
        <a:buFont typeface="System Font Regular"/>
        <a:buChar char="-"/>
        <a:tabLst/>
        <a:defRPr sz="1800" kern="1200">
          <a:solidFill>
            <a:schemeClr val="tx1"/>
          </a:solidFill>
          <a:latin typeface="+mn-lt"/>
          <a:ea typeface="+mn-ea"/>
          <a:cs typeface="+mn-cs"/>
        </a:defRPr>
      </a:lvl3pPr>
      <a:lvl4pPr marL="0" indent="0" algn="l" defTabSz="914278" rtl="0" eaLnBrk="1" latinLnBrk="0" hangingPunct="1">
        <a:lnSpc>
          <a:spcPct val="110000"/>
        </a:lnSpc>
        <a:spcBef>
          <a:spcPts val="0"/>
        </a:spcBef>
        <a:buFont typeface="Arial" panose="020B0604020202020204" pitchFamily="34" charset="0"/>
        <a:buNone/>
        <a:tabLst/>
        <a:defRPr sz="1600" kern="1200">
          <a:solidFill>
            <a:schemeClr val="tx1"/>
          </a:solidFill>
          <a:latin typeface="+mn-lt"/>
          <a:ea typeface="+mn-ea"/>
          <a:cs typeface="+mn-cs"/>
        </a:defRPr>
      </a:lvl4pPr>
      <a:lvl5pPr marL="0" indent="0" algn="l" defTabSz="914278" rtl="0" eaLnBrk="1" latinLnBrk="0" hangingPunct="1">
        <a:lnSpc>
          <a:spcPct val="110000"/>
        </a:lnSpc>
        <a:spcBef>
          <a:spcPts val="0"/>
        </a:spcBef>
        <a:buFont typeface="Arial" panose="020B0604020202020204" pitchFamily="34" charset="0"/>
        <a:buNone/>
        <a:tabLst/>
        <a:defRPr sz="1600" kern="1200">
          <a:solidFill>
            <a:schemeClr val="tx1"/>
          </a:solidFill>
          <a:latin typeface="+mn-lt"/>
          <a:ea typeface="+mn-ea"/>
          <a:cs typeface="+mn-cs"/>
        </a:defRPr>
      </a:lvl5pPr>
      <a:lvl6pPr marL="0" indent="0" algn="l" defTabSz="914278" rtl="0" eaLnBrk="1" latinLnBrk="0" hangingPunct="1">
        <a:lnSpc>
          <a:spcPct val="110000"/>
        </a:lnSpc>
        <a:spcBef>
          <a:spcPts val="0"/>
        </a:spcBef>
        <a:buFont typeface="Arial" panose="020B0604020202020204" pitchFamily="34" charset="0"/>
        <a:buNone/>
        <a:defRPr sz="1600" kern="1200">
          <a:solidFill>
            <a:schemeClr val="tx1"/>
          </a:solidFill>
          <a:latin typeface="+mn-lt"/>
          <a:ea typeface="+mn-ea"/>
          <a:cs typeface="+mn-cs"/>
        </a:defRPr>
      </a:lvl6pPr>
      <a:lvl7pPr marL="0" indent="0" algn="l" defTabSz="914278" rtl="0" eaLnBrk="1" latinLnBrk="0" hangingPunct="1">
        <a:lnSpc>
          <a:spcPct val="110000"/>
        </a:lnSpc>
        <a:spcBef>
          <a:spcPts val="0"/>
        </a:spcBef>
        <a:buFont typeface="Arial" panose="020B0604020202020204" pitchFamily="34" charset="0"/>
        <a:buNone/>
        <a:defRPr sz="1600" kern="1200">
          <a:solidFill>
            <a:schemeClr val="tx1"/>
          </a:solidFill>
          <a:latin typeface="+mn-lt"/>
          <a:ea typeface="+mn-ea"/>
          <a:cs typeface="+mn-cs"/>
        </a:defRPr>
      </a:lvl7pPr>
      <a:lvl8pPr marL="0" indent="0" algn="l" defTabSz="914278" rtl="0" eaLnBrk="1" latinLnBrk="0" hangingPunct="1">
        <a:lnSpc>
          <a:spcPct val="110000"/>
        </a:lnSpc>
        <a:spcBef>
          <a:spcPts val="0"/>
        </a:spcBef>
        <a:buFont typeface="Arial" panose="020B0604020202020204" pitchFamily="34" charset="0"/>
        <a:buNone/>
        <a:defRPr sz="1600" kern="1200">
          <a:solidFill>
            <a:schemeClr val="tx1"/>
          </a:solidFill>
          <a:latin typeface="+mn-lt"/>
          <a:ea typeface="+mn-ea"/>
          <a:cs typeface="+mn-cs"/>
        </a:defRPr>
      </a:lvl8pPr>
      <a:lvl9pPr marL="0" indent="0" algn="l" defTabSz="914278" rtl="0" eaLnBrk="1" latinLnBrk="0" hangingPunct="1">
        <a:lnSpc>
          <a:spcPct val="110000"/>
        </a:lnSpc>
        <a:spcBef>
          <a:spcPts val="0"/>
        </a:spcBef>
        <a:buFont typeface="Arial" panose="020B0604020202020204" pitchFamily="34" charset="0"/>
        <a:buNone/>
        <a:defRPr sz="1600" kern="1200">
          <a:solidFill>
            <a:schemeClr val="tx1"/>
          </a:solidFill>
          <a:latin typeface="+mn-lt"/>
          <a:ea typeface="+mn-ea"/>
          <a:cs typeface="+mn-cs"/>
        </a:defRPr>
      </a:lvl9pPr>
    </p:bodyStyle>
    <p:otherStyle>
      <a:defPPr>
        <a:defRPr lang="en-US"/>
      </a:defPPr>
      <a:lvl1pPr marL="0" algn="l" defTabSz="914278" rtl="0" eaLnBrk="1" latinLnBrk="0" hangingPunct="1">
        <a:defRPr sz="1800" kern="1200">
          <a:solidFill>
            <a:schemeClr val="tx1"/>
          </a:solidFill>
          <a:latin typeface="+mn-lt"/>
          <a:ea typeface="+mn-ea"/>
          <a:cs typeface="+mn-cs"/>
        </a:defRPr>
      </a:lvl1pPr>
      <a:lvl2pPr marL="457139" algn="l" defTabSz="914278" rtl="0" eaLnBrk="1" latinLnBrk="0" hangingPunct="1">
        <a:defRPr sz="1800" kern="1200">
          <a:solidFill>
            <a:schemeClr val="tx1"/>
          </a:solidFill>
          <a:latin typeface="+mn-lt"/>
          <a:ea typeface="+mn-ea"/>
          <a:cs typeface="+mn-cs"/>
        </a:defRPr>
      </a:lvl2pPr>
      <a:lvl3pPr marL="914278" algn="l" defTabSz="914278" rtl="0" eaLnBrk="1" latinLnBrk="0" hangingPunct="1">
        <a:defRPr sz="1800" kern="1200">
          <a:solidFill>
            <a:schemeClr val="tx1"/>
          </a:solidFill>
          <a:latin typeface="+mn-lt"/>
          <a:ea typeface="+mn-ea"/>
          <a:cs typeface="+mn-cs"/>
        </a:defRPr>
      </a:lvl3pPr>
      <a:lvl4pPr marL="1371417" algn="l" defTabSz="914278" rtl="0" eaLnBrk="1" latinLnBrk="0" hangingPunct="1">
        <a:defRPr sz="1800" kern="1200">
          <a:solidFill>
            <a:schemeClr val="tx1"/>
          </a:solidFill>
          <a:latin typeface="+mn-lt"/>
          <a:ea typeface="+mn-ea"/>
          <a:cs typeface="+mn-cs"/>
        </a:defRPr>
      </a:lvl4pPr>
      <a:lvl5pPr marL="1828556" algn="l" defTabSz="914278" rtl="0" eaLnBrk="1" latinLnBrk="0" hangingPunct="1">
        <a:defRPr sz="1800" kern="1200">
          <a:solidFill>
            <a:schemeClr val="tx1"/>
          </a:solidFill>
          <a:latin typeface="+mn-lt"/>
          <a:ea typeface="+mn-ea"/>
          <a:cs typeface="+mn-cs"/>
        </a:defRPr>
      </a:lvl5pPr>
      <a:lvl6pPr marL="2285695" algn="l" defTabSz="914278" rtl="0" eaLnBrk="1" latinLnBrk="0" hangingPunct="1">
        <a:defRPr sz="1800" kern="1200">
          <a:solidFill>
            <a:schemeClr val="tx1"/>
          </a:solidFill>
          <a:latin typeface="+mn-lt"/>
          <a:ea typeface="+mn-ea"/>
          <a:cs typeface="+mn-cs"/>
        </a:defRPr>
      </a:lvl6pPr>
      <a:lvl7pPr marL="2742834" algn="l" defTabSz="914278" rtl="0" eaLnBrk="1" latinLnBrk="0" hangingPunct="1">
        <a:defRPr sz="1800" kern="1200">
          <a:solidFill>
            <a:schemeClr val="tx1"/>
          </a:solidFill>
          <a:latin typeface="+mn-lt"/>
          <a:ea typeface="+mn-ea"/>
          <a:cs typeface="+mn-cs"/>
        </a:defRPr>
      </a:lvl7pPr>
      <a:lvl8pPr marL="3199973" algn="l" defTabSz="914278" rtl="0" eaLnBrk="1" latinLnBrk="0" hangingPunct="1">
        <a:defRPr sz="1800" kern="1200">
          <a:solidFill>
            <a:schemeClr val="tx1"/>
          </a:solidFill>
          <a:latin typeface="+mn-lt"/>
          <a:ea typeface="+mn-ea"/>
          <a:cs typeface="+mn-cs"/>
        </a:defRPr>
      </a:lvl8pPr>
      <a:lvl9pPr marL="3657112" algn="l" defTabSz="91427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244" userDrawn="1">
          <p15:clr>
            <a:srgbClr val="F26B43"/>
          </p15:clr>
        </p15:guide>
        <p15:guide id="26" orient="horz" pos="241" userDrawn="1">
          <p15:clr>
            <a:srgbClr val="F26B43"/>
          </p15:clr>
        </p15:guide>
        <p15:guide id="27" pos="7432" userDrawn="1">
          <p15:clr>
            <a:srgbClr val="F26B43"/>
          </p15:clr>
        </p15:guide>
        <p15:guide id="29" orient="horz" pos="4077"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4.sv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image" Target="../media/image13.jpeg"/><Relationship Id="rId5" Type="http://schemas.openxmlformats.org/officeDocument/2006/relationships/image" Target="../media/image14.sv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image" Target="../media/image13.jpeg"/><Relationship Id="rId5" Type="http://schemas.openxmlformats.org/officeDocument/2006/relationships/image" Target="../media/image14.sv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image" Target="../media/image13.jpeg"/><Relationship Id="rId5" Type="http://schemas.openxmlformats.org/officeDocument/2006/relationships/image" Target="../media/image14.sv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image" Target="../media/image13.jpeg"/><Relationship Id="rId5" Type="http://schemas.openxmlformats.org/officeDocument/2006/relationships/image" Target="../media/image14.sv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10.xml"/><Relationship Id="rId6" Type="http://schemas.openxmlformats.org/officeDocument/2006/relationships/image" Target="../media/image13.jpeg"/><Relationship Id="rId5" Type="http://schemas.openxmlformats.org/officeDocument/2006/relationships/image" Target="../media/image14.sv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image" Target="../media/image13.jpeg"/><Relationship Id="rId5" Type="http://schemas.openxmlformats.org/officeDocument/2006/relationships/image" Target="../media/image14.sv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10.xml"/><Relationship Id="rId6" Type="http://schemas.openxmlformats.org/officeDocument/2006/relationships/image" Target="../media/image13.jpeg"/><Relationship Id="rId5" Type="http://schemas.openxmlformats.org/officeDocument/2006/relationships/image" Target="../media/image14.sv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7.xml"/><Relationship Id="rId1" Type="http://schemas.openxmlformats.org/officeDocument/2006/relationships/slideLayout" Target="../slideLayouts/slideLayout10.xml"/><Relationship Id="rId6" Type="http://schemas.openxmlformats.org/officeDocument/2006/relationships/image" Target="../media/image13.jpeg"/><Relationship Id="rId5" Type="http://schemas.openxmlformats.org/officeDocument/2006/relationships/image" Target="../media/image14.sv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8.xml"/><Relationship Id="rId1" Type="http://schemas.openxmlformats.org/officeDocument/2006/relationships/slideLayout" Target="../slideLayouts/slideLayout10.xml"/><Relationship Id="rId6" Type="http://schemas.openxmlformats.org/officeDocument/2006/relationships/image" Target="../media/image13.jpeg"/><Relationship Id="rId5" Type="http://schemas.openxmlformats.org/officeDocument/2006/relationships/image" Target="../media/image14.sv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9.xml"/><Relationship Id="rId1" Type="http://schemas.openxmlformats.org/officeDocument/2006/relationships/slideLayout" Target="../slideLayouts/slideLayout10.xml"/><Relationship Id="rId6" Type="http://schemas.openxmlformats.org/officeDocument/2006/relationships/image" Target="../media/image13.jpeg"/><Relationship Id="rId5" Type="http://schemas.openxmlformats.org/officeDocument/2006/relationships/image" Target="../media/image14.sv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13.jpeg"/><Relationship Id="rId5" Type="http://schemas.openxmlformats.org/officeDocument/2006/relationships/image" Target="../media/image14.sv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0.xml"/><Relationship Id="rId1" Type="http://schemas.openxmlformats.org/officeDocument/2006/relationships/slideLayout" Target="../slideLayouts/slideLayout10.xml"/><Relationship Id="rId6" Type="http://schemas.openxmlformats.org/officeDocument/2006/relationships/image" Target="../media/image13.jpeg"/><Relationship Id="rId5" Type="http://schemas.openxmlformats.org/officeDocument/2006/relationships/image" Target="../media/image14.sv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1.xml"/><Relationship Id="rId1" Type="http://schemas.openxmlformats.org/officeDocument/2006/relationships/slideLayout" Target="../slideLayouts/slideLayout10.xml"/><Relationship Id="rId6" Type="http://schemas.openxmlformats.org/officeDocument/2006/relationships/image" Target="../media/image13.jpeg"/><Relationship Id="rId5" Type="http://schemas.openxmlformats.org/officeDocument/2006/relationships/image" Target="../media/image14.svg"/><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2.xml"/><Relationship Id="rId1" Type="http://schemas.openxmlformats.org/officeDocument/2006/relationships/slideLayout" Target="../slideLayouts/slideLayout10.xml"/><Relationship Id="rId6" Type="http://schemas.openxmlformats.org/officeDocument/2006/relationships/image" Target="../media/image13.jpeg"/><Relationship Id="rId5" Type="http://schemas.openxmlformats.org/officeDocument/2006/relationships/image" Target="../media/image14.svg"/><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3.xml"/><Relationship Id="rId1" Type="http://schemas.openxmlformats.org/officeDocument/2006/relationships/slideLayout" Target="../slideLayouts/slideLayout10.xml"/><Relationship Id="rId6" Type="http://schemas.openxmlformats.org/officeDocument/2006/relationships/image" Target="../media/image13.jpeg"/><Relationship Id="rId5" Type="http://schemas.openxmlformats.org/officeDocument/2006/relationships/image" Target="../media/image14.sv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4.xml"/><Relationship Id="rId1" Type="http://schemas.openxmlformats.org/officeDocument/2006/relationships/slideLayout" Target="../slideLayouts/slideLayout10.xml"/><Relationship Id="rId6" Type="http://schemas.openxmlformats.org/officeDocument/2006/relationships/image" Target="../media/image13.jpeg"/><Relationship Id="rId5" Type="http://schemas.openxmlformats.org/officeDocument/2006/relationships/image" Target="../media/image14.svg"/><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5.xml"/><Relationship Id="rId1" Type="http://schemas.openxmlformats.org/officeDocument/2006/relationships/slideLayout" Target="../slideLayouts/slideLayout10.xml"/><Relationship Id="rId6" Type="http://schemas.openxmlformats.org/officeDocument/2006/relationships/image" Target="../media/image13.jpeg"/><Relationship Id="rId5" Type="http://schemas.openxmlformats.org/officeDocument/2006/relationships/image" Target="../media/image14.svg"/><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6.xml"/><Relationship Id="rId1" Type="http://schemas.openxmlformats.org/officeDocument/2006/relationships/slideLayout" Target="../slideLayouts/slideLayout10.xml"/><Relationship Id="rId6" Type="http://schemas.openxmlformats.org/officeDocument/2006/relationships/image" Target="../media/image13.jpeg"/><Relationship Id="rId5" Type="http://schemas.openxmlformats.org/officeDocument/2006/relationships/image" Target="../media/image14.svg"/><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7.xml"/><Relationship Id="rId1" Type="http://schemas.openxmlformats.org/officeDocument/2006/relationships/slideLayout" Target="../slideLayouts/slideLayout10.xml"/><Relationship Id="rId6" Type="http://schemas.openxmlformats.org/officeDocument/2006/relationships/image" Target="../media/image13.jpeg"/><Relationship Id="rId5" Type="http://schemas.openxmlformats.org/officeDocument/2006/relationships/image" Target="../media/image14.svg"/><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8.xml"/><Relationship Id="rId1" Type="http://schemas.openxmlformats.org/officeDocument/2006/relationships/slideLayout" Target="../slideLayouts/slideLayout10.xml"/><Relationship Id="rId6" Type="http://schemas.openxmlformats.org/officeDocument/2006/relationships/image" Target="../media/image13.jpeg"/><Relationship Id="rId5" Type="http://schemas.openxmlformats.org/officeDocument/2006/relationships/image" Target="../media/image14.svg"/><Relationship Id="rId4" Type="http://schemas.openxmlformats.org/officeDocument/2006/relationships/image" Target="../media/image10.png"/></Relationships>
</file>

<file path=ppt/slides/_rels/slide2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9.xml"/><Relationship Id="rId1" Type="http://schemas.openxmlformats.org/officeDocument/2006/relationships/slideLayout" Target="../slideLayouts/slideLayout10.xml"/><Relationship Id="rId6" Type="http://schemas.openxmlformats.org/officeDocument/2006/relationships/image" Target="../media/image13.jpeg"/><Relationship Id="rId5" Type="http://schemas.openxmlformats.org/officeDocument/2006/relationships/image" Target="../media/image14.sv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13.jpeg"/><Relationship Id="rId5" Type="http://schemas.openxmlformats.org/officeDocument/2006/relationships/image" Target="../media/image14.sv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0.xml"/><Relationship Id="rId1" Type="http://schemas.openxmlformats.org/officeDocument/2006/relationships/slideLayout" Target="../slideLayouts/slideLayout10.xml"/><Relationship Id="rId6" Type="http://schemas.openxmlformats.org/officeDocument/2006/relationships/image" Target="../media/image13.jpeg"/><Relationship Id="rId5" Type="http://schemas.openxmlformats.org/officeDocument/2006/relationships/image" Target="../media/image14.svg"/><Relationship Id="rId4" Type="http://schemas.openxmlformats.org/officeDocument/2006/relationships/image" Target="../media/image10.png"/></Relationships>
</file>

<file path=ppt/slides/_rels/slide3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1.xml"/><Relationship Id="rId1" Type="http://schemas.openxmlformats.org/officeDocument/2006/relationships/slideLayout" Target="../slideLayouts/slideLayout10.xml"/><Relationship Id="rId6" Type="http://schemas.openxmlformats.org/officeDocument/2006/relationships/image" Target="../media/image13.jpeg"/><Relationship Id="rId5" Type="http://schemas.openxmlformats.org/officeDocument/2006/relationships/image" Target="../media/image14.svg"/><Relationship Id="rId4" Type="http://schemas.openxmlformats.org/officeDocument/2006/relationships/image" Target="../media/image10.png"/></Relationships>
</file>

<file path=ppt/slides/_rels/slide3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2.xml"/><Relationship Id="rId1" Type="http://schemas.openxmlformats.org/officeDocument/2006/relationships/slideLayout" Target="../slideLayouts/slideLayout10.xml"/><Relationship Id="rId6" Type="http://schemas.openxmlformats.org/officeDocument/2006/relationships/image" Target="../media/image13.jpeg"/><Relationship Id="rId5" Type="http://schemas.openxmlformats.org/officeDocument/2006/relationships/image" Target="../media/image14.svg"/><Relationship Id="rId4" Type="http://schemas.openxmlformats.org/officeDocument/2006/relationships/image" Target="../media/image10.png"/></Relationships>
</file>

<file path=ppt/slides/_rels/slide3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3.xml"/><Relationship Id="rId1" Type="http://schemas.openxmlformats.org/officeDocument/2006/relationships/slideLayout" Target="../slideLayouts/slideLayout10.xml"/><Relationship Id="rId6" Type="http://schemas.openxmlformats.org/officeDocument/2006/relationships/image" Target="../media/image13.jpeg"/><Relationship Id="rId5" Type="http://schemas.openxmlformats.org/officeDocument/2006/relationships/image" Target="../media/image14.svg"/><Relationship Id="rId4" Type="http://schemas.openxmlformats.org/officeDocument/2006/relationships/image" Target="../media/image10.png"/></Relationships>
</file>

<file path=ppt/slides/_rels/slide3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13.jpeg"/><Relationship Id="rId5" Type="http://schemas.openxmlformats.org/officeDocument/2006/relationships/image" Target="../media/image14.sv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13.jpeg"/><Relationship Id="rId5" Type="http://schemas.openxmlformats.org/officeDocument/2006/relationships/image" Target="../media/image14.sv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13.jpeg"/><Relationship Id="rId5" Type="http://schemas.openxmlformats.org/officeDocument/2006/relationships/image" Target="../media/image14.sv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13.jpeg"/><Relationship Id="rId5" Type="http://schemas.openxmlformats.org/officeDocument/2006/relationships/image" Target="../media/image14.sv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13.jpeg"/><Relationship Id="rId5" Type="http://schemas.openxmlformats.org/officeDocument/2006/relationships/image" Target="../media/image14.sv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13.jpeg"/><Relationship Id="rId5" Type="http://schemas.openxmlformats.org/officeDocument/2006/relationships/image" Target="../media/image14.sv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a:blip r:embed="rId3">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A82116B3-5EA7-F90C-5324-F8D4F763F867}"/>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9919322" y="-685801"/>
            <a:ext cx="2677923" cy="8073443"/>
          </a:xfrm>
          <a:prstGeom prst="rect">
            <a:avLst/>
          </a:prstGeom>
        </p:spPr>
      </p:pic>
      <p:sp>
        <p:nvSpPr>
          <p:cNvPr id="4" name="Slide Number Placeholder 3">
            <a:extLst>
              <a:ext uri="{FF2B5EF4-FFF2-40B4-BE49-F238E27FC236}">
                <a16:creationId xmlns:a16="http://schemas.microsoft.com/office/drawing/2014/main" id="{BAF189BE-C89F-9347-8E89-D62DE92F8F41}"/>
              </a:ext>
            </a:extLst>
          </p:cNvPr>
          <p:cNvSpPr>
            <a:spLocks noGrp="1"/>
          </p:cNvSpPr>
          <p:nvPr>
            <p:ph type="sldNum" sz="quarter" idx="4"/>
          </p:nvPr>
        </p:nvSpPr>
        <p:spPr/>
        <p:txBody>
          <a:bodyPr/>
          <a:lstStyle/>
          <a:p>
            <a:fld id="{91D568E7-61F5-D04E-995D-81EF41C01A2A}" type="slidenum">
              <a:rPr lang="en-GB" smtClean="0"/>
              <a:pPr/>
              <a:t>1</a:t>
            </a:fld>
            <a:endParaRPr lang="en-GB"/>
          </a:p>
        </p:txBody>
      </p:sp>
      <p:pic>
        <p:nvPicPr>
          <p:cNvPr id="5" name="Picture 4" descr="A black and white logo&#10;&#10;Description automatically generated">
            <a:extLst>
              <a:ext uri="{FF2B5EF4-FFF2-40B4-BE49-F238E27FC236}">
                <a16:creationId xmlns:a16="http://schemas.microsoft.com/office/drawing/2014/main" id="{6F4CD48C-8B1E-0836-7DF9-033D6B09C181}"/>
              </a:ext>
            </a:extLst>
          </p:cNvPr>
          <p:cNvPicPr>
            <a:picLocks noChangeAspect="1"/>
          </p:cNvPicPr>
          <p:nvPr/>
        </p:nvPicPr>
        <p:blipFill>
          <a:blip r:embed="rId6"/>
          <a:stretch>
            <a:fillRect/>
          </a:stretch>
        </p:blipFill>
        <p:spPr>
          <a:xfrm>
            <a:off x="676874" y="5803208"/>
            <a:ext cx="2346086" cy="628593"/>
          </a:xfrm>
          <a:prstGeom prst="rect">
            <a:avLst/>
          </a:prstGeom>
        </p:spPr>
      </p:pic>
      <p:sp>
        <p:nvSpPr>
          <p:cNvPr id="11" name="Title 1">
            <a:extLst>
              <a:ext uri="{FF2B5EF4-FFF2-40B4-BE49-F238E27FC236}">
                <a16:creationId xmlns:a16="http://schemas.microsoft.com/office/drawing/2014/main" id="{FCAB7D8D-EB4C-553B-193B-7FB02484D6CD}"/>
              </a:ext>
            </a:extLst>
          </p:cNvPr>
          <p:cNvSpPr txBox="1">
            <a:spLocks/>
          </p:cNvSpPr>
          <p:nvPr/>
        </p:nvSpPr>
        <p:spPr>
          <a:xfrm>
            <a:off x="676874" y="1615376"/>
            <a:ext cx="5202876" cy="683264"/>
          </a:xfrm>
          <a:prstGeom prst="rect">
            <a:avLst/>
          </a:prstGeom>
        </p:spPr>
        <p:txBody>
          <a:bodyPr vert="horz" wrap="square" lIns="0" tIns="0" rIns="0" bIns="0" rtlCol="0" anchor="t">
            <a:spAutoFit/>
          </a:bodyPr>
          <a:lstStyle>
            <a:lvl1pPr algn="l" defTabSz="914278" rtl="0" eaLnBrk="1" latinLnBrk="0" hangingPunct="1">
              <a:lnSpc>
                <a:spcPct val="90000"/>
              </a:lnSpc>
              <a:spcBef>
                <a:spcPct val="0"/>
              </a:spcBef>
              <a:buNone/>
              <a:defRPr sz="3000" b="1" kern="1200">
                <a:solidFill>
                  <a:schemeClr val="bg2"/>
                </a:solidFill>
                <a:latin typeface="+mj-lt"/>
                <a:ea typeface="+mj-ea"/>
                <a:cs typeface="+mj-cs"/>
              </a:defRPr>
            </a:lvl1pPr>
          </a:lstStyle>
          <a:p>
            <a:r>
              <a:rPr lang="en-GB" sz="4800" dirty="0">
                <a:solidFill>
                  <a:schemeClr val="bg1"/>
                </a:solidFill>
              </a:rPr>
              <a:t>Mayoral Fund 2025</a:t>
            </a:r>
          </a:p>
        </p:txBody>
      </p:sp>
      <p:sp>
        <p:nvSpPr>
          <p:cNvPr id="12" name="Subtitle 2">
            <a:extLst>
              <a:ext uri="{FF2B5EF4-FFF2-40B4-BE49-F238E27FC236}">
                <a16:creationId xmlns:a16="http://schemas.microsoft.com/office/drawing/2014/main" id="{BEC4791C-BCBC-B5CD-BD40-8B940966C42A}"/>
              </a:ext>
            </a:extLst>
          </p:cNvPr>
          <p:cNvSpPr txBox="1">
            <a:spLocks/>
          </p:cNvSpPr>
          <p:nvPr/>
        </p:nvSpPr>
        <p:spPr>
          <a:xfrm>
            <a:off x="676874" y="3410110"/>
            <a:ext cx="4952092" cy="570951"/>
          </a:xfrm>
          <a:prstGeom prst="rect">
            <a:avLst/>
          </a:prstGeom>
        </p:spPr>
        <p:txBody>
          <a:bodyPr vert="horz" lIns="0" tIns="0" rIns="0" bIns="0" rtlCol="0" anchor="t">
            <a:noAutofit/>
          </a:bodyPr>
          <a:lstStyle>
            <a:lvl1pPr marL="0" indent="0" algn="l" defTabSz="914278" rtl="0" eaLnBrk="1" latinLnBrk="0" hangingPunct="1">
              <a:lnSpc>
                <a:spcPct val="110000"/>
              </a:lnSpc>
              <a:spcBef>
                <a:spcPts val="2400"/>
              </a:spcBef>
              <a:buFont typeface="Arial" panose="020B0604020202020204" pitchFamily="34" charset="0"/>
              <a:buNone/>
              <a:defRPr sz="1600" b="1" kern="1200">
                <a:solidFill>
                  <a:schemeClr val="bg2"/>
                </a:solidFill>
                <a:latin typeface="+mn-lt"/>
                <a:ea typeface="+mn-ea"/>
                <a:cs typeface="+mn-cs"/>
              </a:defRPr>
            </a:lvl1pPr>
            <a:lvl2pPr marL="0" indent="0" algn="l" defTabSz="914278" rtl="0" eaLnBrk="1" latinLnBrk="0" hangingPunct="1">
              <a:lnSpc>
                <a:spcPct val="110000"/>
              </a:lnSpc>
              <a:spcBef>
                <a:spcPts val="1200"/>
              </a:spcBef>
              <a:buFont typeface="Arial" panose="020B0604020202020204" pitchFamily="34" charset="0"/>
              <a:buNone/>
              <a:tabLst/>
              <a:defRPr sz="1400" kern="1200">
                <a:solidFill>
                  <a:schemeClr val="bg2"/>
                </a:solidFill>
                <a:latin typeface="+mn-lt"/>
                <a:ea typeface="+mn-ea"/>
                <a:cs typeface="+mn-cs"/>
              </a:defRPr>
            </a:lvl2pPr>
            <a:lvl3pPr marL="130175" indent="-122238" algn="l" defTabSz="914278" rtl="0" eaLnBrk="1" latinLnBrk="0" hangingPunct="1">
              <a:lnSpc>
                <a:spcPct val="110000"/>
              </a:lnSpc>
              <a:spcBef>
                <a:spcPts val="600"/>
              </a:spcBef>
              <a:buFont typeface="System Font Regular"/>
              <a:buChar char="-"/>
              <a:tabLst/>
              <a:defRPr sz="1200" kern="1200">
                <a:solidFill>
                  <a:schemeClr val="bg2"/>
                </a:solidFill>
                <a:latin typeface="+mn-lt"/>
                <a:ea typeface="+mn-ea"/>
                <a:cs typeface="+mn-cs"/>
              </a:defRPr>
            </a:lvl3pPr>
            <a:lvl4pPr marL="0" indent="0" algn="l" defTabSz="914278" rtl="0" eaLnBrk="1" latinLnBrk="0" hangingPunct="1">
              <a:lnSpc>
                <a:spcPct val="110000"/>
              </a:lnSpc>
              <a:spcBef>
                <a:spcPts val="0"/>
              </a:spcBef>
              <a:buFont typeface="Arial" panose="020B0604020202020204" pitchFamily="34" charset="0"/>
              <a:buNone/>
              <a:tabLst/>
              <a:defRPr sz="1100" kern="1200">
                <a:solidFill>
                  <a:schemeClr val="bg2"/>
                </a:solidFill>
                <a:latin typeface="+mn-lt"/>
                <a:ea typeface="+mn-ea"/>
                <a:cs typeface="+mn-cs"/>
              </a:defRPr>
            </a:lvl4pPr>
            <a:lvl5pPr marL="0" indent="0" algn="l" defTabSz="914278" rtl="0" eaLnBrk="1" latinLnBrk="0" hangingPunct="1">
              <a:lnSpc>
                <a:spcPct val="110000"/>
              </a:lnSpc>
              <a:spcBef>
                <a:spcPts val="0"/>
              </a:spcBef>
              <a:buFont typeface="Arial" panose="020B0604020202020204" pitchFamily="34" charset="0"/>
              <a:buNone/>
              <a:tabLst/>
              <a:defRPr sz="1100" kern="1200">
                <a:solidFill>
                  <a:schemeClr val="bg2"/>
                </a:solidFill>
                <a:latin typeface="+mn-lt"/>
                <a:ea typeface="+mn-ea"/>
                <a:cs typeface="+mn-cs"/>
              </a:defRPr>
            </a:lvl5pPr>
            <a:lvl6pPr marL="0" indent="0" algn="l" defTabSz="914278" rtl="0" eaLnBrk="1" latinLnBrk="0" hangingPunct="1">
              <a:lnSpc>
                <a:spcPct val="110000"/>
              </a:lnSpc>
              <a:spcBef>
                <a:spcPts val="0"/>
              </a:spcBef>
              <a:buFont typeface="Arial" panose="020B0604020202020204" pitchFamily="34" charset="0"/>
              <a:buNone/>
              <a:defRPr sz="1600" kern="1200">
                <a:solidFill>
                  <a:schemeClr val="tx1"/>
                </a:solidFill>
                <a:latin typeface="+mn-lt"/>
                <a:ea typeface="+mn-ea"/>
                <a:cs typeface="+mn-cs"/>
              </a:defRPr>
            </a:lvl6pPr>
            <a:lvl7pPr marL="0" indent="0" algn="l" defTabSz="914278" rtl="0" eaLnBrk="1" latinLnBrk="0" hangingPunct="1">
              <a:lnSpc>
                <a:spcPct val="110000"/>
              </a:lnSpc>
              <a:spcBef>
                <a:spcPts val="0"/>
              </a:spcBef>
              <a:buFont typeface="Arial" panose="020B0604020202020204" pitchFamily="34" charset="0"/>
              <a:buNone/>
              <a:defRPr sz="1600" kern="1200">
                <a:solidFill>
                  <a:schemeClr val="tx1"/>
                </a:solidFill>
                <a:latin typeface="+mn-lt"/>
                <a:ea typeface="+mn-ea"/>
                <a:cs typeface="+mn-cs"/>
              </a:defRPr>
            </a:lvl7pPr>
            <a:lvl8pPr marL="0" indent="0" algn="l" defTabSz="914278" rtl="0" eaLnBrk="1" latinLnBrk="0" hangingPunct="1">
              <a:lnSpc>
                <a:spcPct val="110000"/>
              </a:lnSpc>
              <a:spcBef>
                <a:spcPts val="0"/>
              </a:spcBef>
              <a:buFont typeface="Arial" panose="020B0604020202020204" pitchFamily="34" charset="0"/>
              <a:buNone/>
              <a:defRPr sz="1600" kern="1200">
                <a:solidFill>
                  <a:schemeClr val="tx1"/>
                </a:solidFill>
                <a:latin typeface="+mn-lt"/>
                <a:ea typeface="+mn-ea"/>
                <a:cs typeface="+mn-cs"/>
              </a:defRPr>
            </a:lvl8pPr>
            <a:lvl9pPr marL="0" indent="0" algn="l" defTabSz="914278" rtl="0" eaLnBrk="1" latinLnBrk="0" hangingPunct="1">
              <a:lnSpc>
                <a:spcPct val="110000"/>
              </a:lnSpc>
              <a:spcBef>
                <a:spcPts val="0"/>
              </a:spcBef>
              <a:buFont typeface="Arial" panose="020B0604020202020204" pitchFamily="34" charset="0"/>
              <a:buNone/>
              <a:defRPr sz="1600" kern="1200">
                <a:solidFill>
                  <a:schemeClr val="tx1"/>
                </a:solidFill>
                <a:latin typeface="+mn-lt"/>
                <a:ea typeface="+mn-ea"/>
                <a:cs typeface="+mn-cs"/>
              </a:defRPr>
            </a:lvl9pPr>
          </a:lstStyle>
          <a:p>
            <a:r>
              <a:rPr lang="en-GB" b="0">
                <a:solidFill>
                  <a:schemeClr val="bg1"/>
                </a:solidFill>
                <a:cs typeface="Palanquin"/>
              </a:rPr>
              <a:t>Mayor of Limerick, John Moran</a:t>
            </a:r>
            <a:endParaRPr lang="en-GB" b="0">
              <a:solidFill>
                <a:schemeClr val="bg1"/>
              </a:solidFill>
            </a:endParaRPr>
          </a:p>
          <a:p>
            <a:endParaRPr lang="en-GB"/>
          </a:p>
        </p:txBody>
      </p:sp>
    </p:spTree>
    <p:extLst>
      <p:ext uri="{BB962C8B-B14F-4D97-AF65-F5344CB8AC3E}">
        <p14:creationId xmlns:p14="http://schemas.microsoft.com/office/powerpoint/2010/main" val="22388333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ED7D8546-5F55-A18A-4F68-473A146CE7A7}"/>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9919322" y="-685801"/>
            <a:ext cx="2677923" cy="8073443"/>
          </a:xfrm>
          <a:prstGeom prst="rect">
            <a:avLst/>
          </a:prstGeom>
        </p:spPr>
      </p:pic>
      <p:sp>
        <p:nvSpPr>
          <p:cNvPr id="4" name="Title 3">
            <a:extLst>
              <a:ext uri="{FF2B5EF4-FFF2-40B4-BE49-F238E27FC236}">
                <a16:creationId xmlns:a16="http://schemas.microsoft.com/office/drawing/2014/main" id="{460C04F5-7ECE-AF4D-911E-6433178FFB0A}"/>
              </a:ext>
            </a:extLst>
          </p:cNvPr>
          <p:cNvSpPr>
            <a:spLocks noGrp="1"/>
          </p:cNvSpPr>
          <p:nvPr>
            <p:ph type="title"/>
          </p:nvPr>
        </p:nvSpPr>
        <p:spPr>
          <a:xfrm>
            <a:off x="532823" y="967388"/>
            <a:ext cx="9037638" cy="626325"/>
          </a:xfrm>
        </p:spPr>
        <p:txBody>
          <a:bodyPr/>
          <a:lstStyle/>
          <a:p>
            <a:r>
              <a:rPr lang="en-US" sz="4400" dirty="0">
                <a:latin typeface="Calibri"/>
                <a:ea typeface="Calibri"/>
                <a:cs typeface="Calibri"/>
              </a:rPr>
              <a:t>3. Other Housing Projects</a:t>
            </a:r>
            <a:endParaRPr lang="en-GB" sz="4400" dirty="0"/>
          </a:p>
        </p:txBody>
      </p:sp>
      <p:sp>
        <p:nvSpPr>
          <p:cNvPr id="2" name="Content Placeholder 1">
            <a:extLst>
              <a:ext uri="{FF2B5EF4-FFF2-40B4-BE49-F238E27FC236}">
                <a16:creationId xmlns:a16="http://schemas.microsoft.com/office/drawing/2014/main" id="{05539BE1-51CF-4847-92FA-61657398EF54}"/>
              </a:ext>
            </a:extLst>
          </p:cNvPr>
          <p:cNvSpPr>
            <a:spLocks noGrp="1"/>
          </p:cNvSpPr>
          <p:nvPr>
            <p:ph idx="1"/>
          </p:nvPr>
        </p:nvSpPr>
        <p:spPr>
          <a:xfrm>
            <a:off x="532821" y="1820846"/>
            <a:ext cx="10884821" cy="4610955"/>
          </a:xfrm>
        </p:spPr>
        <p:txBody>
          <a:bodyPr vert="horz" lIns="0" tIns="0" rIns="0" bIns="0" rtlCol="0" anchor="t">
            <a:noAutofit/>
          </a:bodyPr>
          <a:lstStyle/>
          <a:p>
            <a:pPr lvl="0" defTabSz="914400">
              <a:lnSpc>
                <a:spcPct val="90000"/>
              </a:lnSpc>
              <a:spcBef>
                <a:spcPts val="1000"/>
              </a:spcBef>
            </a:pPr>
            <a:r>
              <a:rPr lang="en-US" sz="2200" b="0" dirty="0">
                <a:solidFill>
                  <a:prstClr val="black"/>
                </a:solidFill>
                <a:latin typeface="Calibri" panose="020F0502020204030204" pitchFamily="34" charset="0"/>
                <a:cs typeface="Calibri" panose="020F0502020204030204" pitchFamily="34" charset="0"/>
              </a:rPr>
              <a:t>Housing needs to come from many different sources.  We have already signed contracts for the construction of public housing, including at Bourke Avenue, Ballylanders, Broadford and Galbally</a:t>
            </a:r>
            <a:endParaRPr lang="en-US" sz="2200" b="0" dirty="0">
              <a:solidFill>
                <a:prstClr val="black"/>
              </a:solidFill>
              <a:latin typeface="Calibri" panose="020F0502020204030204" pitchFamily="34" charset="0"/>
              <a:ea typeface="Calibri"/>
              <a:cs typeface="Calibri" panose="020F0502020204030204" pitchFamily="34" charset="0"/>
            </a:endParaRPr>
          </a:p>
          <a:p>
            <a:pPr lvl="0" defTabSz="914400">
              <a:lnSpc>
                <a:spcPct val="90000"/>
              </a:lnSpc>
              <a:spcBef>
                <a:spcPts val="1000"/>
              </a:spcBef>
            </a:pPr>
            <a:r>
              <a:rPr lang="en-US" sz="2200" b="0" dirty="0">
                <a:solidFill>
                  <a:prstClr val="black"/>
                </a:solidFill>
                <a:latin typeface="Calibri" panose="020F0502020204030204" pitchFamily="34" charset="0"/>
                <a:cs typeface="Calibri" panose="020F0502020204030204" pitchFamily="34" charset="0"/>
              </a:rPr>
              <a:t>In addition to other funds to help drive forward the overall housing projects (See Section below), other allocations are being made:</a:t>
            </a:r>
          </a:p>
          <a:p>
            <a:pPr marL="685800" lvl="1" indent="-228600" defTabSz="914400">
              <a:lnSpc>
                <a:spcPct val="90000"/>
              </a:lnSpc>
              <a:spcBef>
                <a:spcPts val="500"/>
              </a:spcBef>
              <a:buFont typeface="Arial" panose="020B0604020202020204" pitchFamily="34" charset="0"/>
              <a:buChar char="•"/>
            </a:pPr>
            <a:r>
              <a:rPr lang="en-US" sz="2200" dirty="0">
                <a:solidFill>
                  <a:prstClr val="black"/>
                </a:solidFill>
                <a:latin typeface="Calibri"/>
                <a:ea typeface="Calibri"/>
                <a:cs typeface="Calibri"/>
              </a:rPr>
              <a:t>A further €100,000 has been allocated for further housing design work in regeneration areas</a:t>
            </a:r>
          </a:p>
          <a:p>
            <a:pPr marL="685800" lvl="1" indent="-228600" defTabSz="914400">
              <a:lnSpc>
                <a:spcPct val="90000"/>
              </a:lnSpc>
              <a:spcBef>
                <a:spcPts val="500"/>
              </a:spcBef>
              <a:buFont typeface="Arial" panose="020B0604020202020204" pitchFamily="34" charset="0"/>
              <a:buChar char="•"/>
            </a:pPr>
            <a:r>
              <a:rPr lang="en-US" sz="2200" dirty="0">
                <a:solidFill>
                  <a:prstClr val="black"/>
                </a:solidFill>
                <a:latin typeface="Calibri"/>
                <a:ea typeface="Calibri"/>
                <a:cs typeface="Calibri"/>
              </a:rPr>
              <a:t>€1,400,000 has been allocated to help fund the purchase of new lands suitable for housing</a:t>
            </a:r>
          </a:p>
          <a:p>
            <a:pPr marL="685800" lvl="1" indent="-228600" defTabSz="914400">
              <a:lnSpc>
                <a:spcPct val="90000"/>
              </a:lnSpc>
              <a:spcBef>
                <a:spcPts val="500"/>
              </a:spcBef>
              <a:buFont typeface="Arial" panose="020B0604020202020204" pitchFamily="34" charset="0"/>
              <a:buChar char="•"/>
            </a:pPr>
            <a:r>
              <a:rPr lang="en-US" sz="2200" dirty="0">
                <a:solidFill>
                  <a:prstClr val="black"/>
                </a:solidFill>
                <a:latin typeface="Calibri"/>
                <a:ea typeface="Calibri"/>
                <a:cs typeface="Calibri"/>
              </a:rPr>
              <a:t>€100,000 to seed fund a project to secure planning permission for housing on state lands and </a:t>
            </a:r>
          </a:p>
          <a:p>
            <a:pPr marL="685800" lvl="1" indent="-228600" defTabSz="914400">
              <a:lnSpc>
                <a:spcPct val="90000"/>
              </a:lnSpc>
              <a:spcBef>
                <a:spcPts val="500"/>
              </a:spcBef>
              <a:buFont typeface="Arial" panose="020B0604020202020204" pitchFamily="34" charset="0"/>
              <a:buChar char="•"/>
            </a:pPr>
            <a:r>
              <a:rPr lang="en-US" sz="2200" dirty="0">
                <a:solidFill>
                  <a:prstClr val="black"/>
                </a:solidFill>
                <a:latin typeface="Calibri"/>
                <a:ea typeface="Calibri"/>
                <a:cs typeface="Calibri"/>
              </a:rPr>
              <a:t>€50,000 to fund analysis to identify further lands suitable for transport-oriented development in Limerick city in advance of the next development plan</a:t>
            </a:r>
          </a:p>
          <a:p>
            <a:pPr marL="228600" lvl="0" indent="-228600" defTabSz="914400">
              <a:lnSpc>
                <a:spcPct val="90000"/>
              </a:lnSpc>
              <a:spcBef>
                <a:spcPts val="1000"/>
              </a:spcBef>
              <a:buFont typeface="Arial" panose="020B0604020202020204" pitchFamily="34" charset="0"/>
              <a:buChar char="•"/>
            </a:pPr>
            <a:endParaRPr lang="en-US" sz="1800" b="0" dirty="0">
              <a:solidFill>
                <a:prstClr val="black"/>
              </a:solidFill>
              <a:latin typeface="Calibri" panose="020F0502020204030204" pitchFamily="34" charset="0"/>
              <a:cs typeface="Calibri" panose="020F0502020204030204" pitchFamily="34" charset="0"/>
            </a:endParaRPr>
          </a:p>
          <a:p>
            <a:pPr marL="228600" lvl="0" indent="-228600" defTabSz="914400">
              <a:lnSpc>
                <a:spcPct val="90000"/>
              </a:lnSpc>
              <a:spcBef>
                <a:spcPts val="1000"/>
              </a:spcBef>
              <a:buFont typeface="Arial" panose="020B0604020202020204" pitchFamily="34" charset="0"/>
              <a:buChar char="•"/>
            </a:pPr>
            <a:endParaRPr lang="en-US" sz="1800" b="0" dirty="0">
              <a:solidFill>
                <a:prstClr val="black"/>
              </a:solidFill>
              <a:latin typeface="Calibri" panose="020F0502020204030204" pitchFamily="34" charset="0"/>
              <a:cs typeface="Calibri" panose="020F0502020204030204" pitchFamily="34" charset="0"/>
            </a:endParaRPr>
          </a:p>
          <a:p>
            <a:pPr lvl="1"/>
            <a:endParaRPr lang="en-US" dirty="0">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3078007B-AD64-8346-A409-1675E24162B0}"/>
              </a:ext>
            </a:extLst>
          </p:cNvPr>
          <p:cNvSpPr>
            <a:spLocks noGrp="1"/>
          </p:cNvSpPr>
          <p:nvPr>
            <p:ph type="sldNum" sz="quarter" idx="4"/>
          </p:nvPr>
        </p:nvSpPr>
        <p:spPr/>
        <p:txBody>
          <a:bodyPr/>
          <a:lstStyle/>
          <a:p>
            <a:fld id="{91D568E7-61F5-D04E-995D-81EF41C01A2A}" type="slidenum">
              <a:rPr lang="en-GB" smtClean="0"/>
              <a:pPr/>
              <a:t>10</a:t>
            </a:fld>
            <a:endParaRPr lang="en-GB" sz="1100"/>
          </a:p>
        </p:txBody>
      </p:sp>
      <p:cxnSp>
        <p:nvCxnSpPr>
          <p:cNvPr id="6" name="Straight Connector 5">
            <a:extLst>
              <a:ext uri="{FF2B5EF4-FFF2-40B4-BE49-F238E27FC236}">
                <a16:creationId xmlns:a16="http://schemas.microsoft.com/office/drawing/2014/main" id="{88C9CFA1-9918-482F-F23F-8D1F29E5A5A0}"/>
              </a:ext>
            </a:extLst>
          </p:cNvPr>
          <p:cNvCxnSpPr>
            <a:cxnSpLocks/>
          </p:cNvCxnSpPr>
          <p:nvPr/>
        </p:nvCxnSpPr>
        <p:spPr>
          <a:xfrm>
            <a:off x="0" y="6857598"/>
            <a:ext cx="12192000" cy="0"/>
          </a:xfrm>
          <a:prstGeom prst="line">
            <a:avLst/>
          </a:prstGeom>
          <a:ln w="53975">
            <a:gradFill>
              <a:gsLst>
                <a:gs pos="0">
                  <a:schemeClr val="accent1"/>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pic>
        <p:nvPicPr>
          <p:cNvPr id="8" name="Picture 7" descr="A green and white logo&#10;&#10;Description automatically generated">
            <a:extLst>
              <a:ext uri="{FF2B5EF4-FFF2-40B4-BE49-F238E27FC236}">
                <a16:creationId xmlns:a16="http://schemas.microsoft.com/office/drawing/2014/main" id="{F167922E-608E-8651-81FF-90A22FEE4CDD}"/>
              </a:ext>
            </a:extLst>
          </p:cNvPr>
          <p:cNvPicPr>
            <a:picLocks noChangeAspect="1"/>
          </p:cNvPicPr>
          <p:nvPr/>
        </p:nvPicPr>
        <p:blipFill>
          <a:blip r:embed="rId6"/>
          <a:stretch>
            <a:fillRect/>
          </a:stretch>
        </p:blipFill>
        <p:spPr>
          <a:xfrm>
            <a:off x="626343" y="5744136"/>
            <a:ext cx="2335066" cy="658417"/>
          </a:xfrm>
          <a:prstGeom prst="rect">
            <a:avLst/>
          </a:prstGeom>
        </p:spPr>
      </p:pic>
    </p:spTree>
    <p:extLst>
      <p:ext uri="{BB962C8B-B14F-4D97-AF65-F5344CB8AC3E}">
        <p14:creationId xmlns:p14="http://schemas.microsoft.com/office/powerpoint/2010/main" val="37818072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ED7D8546-5F55-A18A-4F68-473A146CE7A7}"/>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9919322" y="-685801"/>
            <a:ext cx="2677923" cy="8073443"/>
          </a:xfrm>
          <a:prstGeom prst="rect">
            <a:avLst/>
          </a:prstGeom>
        </p:spPr>
      </p:pic>
      <p:sp>
        <p:nvSpPr>
          <p:cNvPr id="2" name="Content Placeholder 1">
            <a:extLst>
              <a:ext uri="{FF2B5EF4-FFF2-40B4-BE49-F238E27FC236}">
                <a16:creationId xmlns:a16="http://schemas.microsoft.com/office/drawing/2014/main" id="{05539BE1-51CF-4847-92FA-61657398EF54}"/>
              </a:ext>
            </a:extLst>
          </p:cNvPr>
          <p:cNvSpPr>
            <a:spLocks noGrp="1"/>
          </p:cNvSpPr>
          <p:nvPr>
            <p:ph idx="1"/>
          </p:nvPr>
        </p:nvSpPr>
        <p:spPr>
          <a:xfrm>
            <a:off x="367940" y="1467098"/>
            <a:ext cx="8121152" cy="4610955"/>
          </a:xfrm>
        </p:spPr>
        <p:txBody>
          <a:bodyPr vert="horz" lIns="0" tIns="0" rIns="0" bIns="0" rtlCol="0" anchor="t">
            <a:noAutofit/>
          </a:bodyPr>
          <a:lstStyle/>
          <a:p>
            <a:pPr marL="685800" lvl="1" indent="-228600" defTabSz="914400">
              <a:lnSpc>
                <a:spcPct val="90000"/>
              </a:lnSpc>
              <a:spcBef>
                <a:spcPts val="500"/>
              </a:spcBef>
              <a:buFont typeface="Arial" panose="020B0604020202020204" pitchFamily="34" charset="0"/>
              <a:buChar char="•"/>
            </a:pPr>
            <a:endParaRPr lang="en-US" sz="1500" dirty="0">
              <a:solidFill>
                <a:prstClr val="black"/>
              </a:solidFill>
              <a:latin typeface="Calibri" panose="020F0502020204030204" pitchFamily="34" charset="0"/>
              <a:cs typeface="Calibri" panose="020F0502020204030204" pitchFamily="34" charset="0"/>
            </a:endParaRPr>
          </a:p>
          <a:p>
            <a:pPr marL="755650" lvl="8" indent="-228600" defTabSz="914400">
              <a:lnSpc>
                <a:spcPct val="90000"/>
              </a:lnSpc>
              <a:spcBef>
                <a:spcPts val="500"/>
              </a:spcBef>
              <a:buFont typeface="Arial" panose="020B0604020202020204" pitchFamily="34" charset="0"/>
              <a:buChar char="•"/>
            </a:pPr>
            <a:r>
              <a:rPr lang="en-US" sz="2200" dirty="0">
                <a:latin typeface="Calibri"/>
                <a:ea typeface="Calibri"/>
                <a:cs typeface="Calibri"/>
              </a:rPr>
              <a:t>€75,000 is allocated to fund securing advance on a legal structure for a new pilot to finance and repurpose derelict buildings for affordable rental.</a:t>
            </a:r>
          </a:p>
          <a:p>
            <a:pPr marL="755650" lvl="8" indent="-228600" defTabSz="914400">
              <a:lnSpc>
                <a:spcPct val="90000"/>
              </a:lnSpc>
              <a:spcBef>
                <a:spcPts val="500"/>
              </a:spcBef>
              <a:buFont typeface="Arial" panose="020B0604020202020204" pitchFamily="34" charset="0"/>
              <a:buChar char="•"/>
            </a:pPr>
            <a:r>
              <a:rPr lang="en-US" sz="2200" dirty="0">
                <a:latin typeface="Calibri"/>
                <a:ea typeface="Calibri"/>
                <a:cs typeface="Calibri"/>
              </a:rPr>
              <a:t>€400,000 is allocated to seed capital such a venture for </a:t>
            </a:r>
            <a:r>
              <a:rPr lang="en-US" sz="2200" dirty="0" err="1">
                <a:latin typeface="Calibri"/>
                <a:ea typeface="Calibri"/>
                <a:cs typeface="Calibri"/>
              </a:rPr>
              <a:t>Abbeyfeale</a:t>
            </a:r>
            <a:r>
              <a:rPr lang="en-US" sz="2200" dirty="0">
                <a:latin typeface="Calibri"/>
                <a:ea typeface="Calibri"/>
                <a:cs typeface="Calibri"/>
              </a:rPr>
              <a:t>, our town of the future.</a:t>
            </a:r>
            <a:endParaRPr lang="en-US" dirty="0">
              <a:cs typeface="Palanquin"/>
            </a:endParaRPr>
          </a:p>
          <a:p>
            <a:pPr marL="755650" lvl="6" indent="-228600" defTabSz="914400">
              <a:lnSpc>
                <a:spcPct val="90000"/>
              </a:lnSpc>
              <a:spcBef>
                <a:spcPts val="500"/>
              </a:spcBef>
              <a:buFont typeface="Arial" panose="020B0604020202020204" pitchFamily="34" charset="0"/>
              <a:buChar char="•"/>
            </a:pPr>
            <a:r>
              <a:rPr lang="en-US" sz="2200" dirty="0">
                <a:latin typeface="Calibri"/>
                <a:ea typeface="Calibri"/>
                <a:cs typeface="Calibri"/>
              </a:rPr>
              <a:t>€100,000 is allocated to start work on the feasibility of a new structure for citywide student housing in conjunction with the three third-level institutions</a:t>
            </a:r>
          </a:p>
          <a:p>
            <a:pPr marL="755650" lvl="6" indent="-228600" defTabSz="914400">
              <a:lnSpc>
                <a:spcPct val="90000"/>
              </a:lnSpc>
              <a:spcBef>
                <a:spcPts val="500"/>
              </a:spcBef>
              <a:buFont typeface="Arial" panose="020B0604020202020204" pitchFamily="34" charset="0"/>
              <a:buChar char="•"/>
            </a:pPr>
            <a:r>
              <a:rPr lang="en-US" sz="2200" dirty="0">
                <a:latin typeface="Calibri"/>
                <a:ea typeface="Calibri"/>
                <a:cs typeface="Calibri"/>
              </a:rPr>
              <a:t>€75,000 - is further allocated to help with other student housing initiatives</a:t>
            </a:r>
          </a:p>
          <a:p>
            <a:pPr marL="59055" lvl="1" defTabSz="914400">
              <a:lnSpc>
                <a:spcPct val="90000"/>
              </a:lnSpc>
              <a:spcBef>
                <a:spcPts val="500"/>
              </a:spcBef>
            </a:pPr>
            <a:r>
              <a:rPr lang="en-US" sz="2200" dirty="0">
                <a:latin typeface="Calibri"/>
                <a:ea typeface="Calibri"/>
                <a:cs typeface="Calibri"/>
              </a:rPr>
              <a:t>Other changes underway will mandate Limerick 2030 to play a much greater role in the delivery of housing – especially in county towns</a:t>
            </a:r>
          </a:p>
          <a:p>
            <a:pPr marL="685800" lvl="1" indent="-228600" defTabSz="914400">
              <a:lnSpc>
                <a:spcPct val="90000"/>
              </a:lnSpc>
              <a:spcBef>
                <a:spcPts val="500"/>
              </a:spcBef>
              <a:buFont typeface="Arial" panose="020B0604020202020204" pitchFamily="34" charset="0"/>
              <a:buChar char="•"/>
            </a:pPr>
            <a:endParaRPr lang="en-US" sz="1800" dirty="0">
              <a:solidFill>
                <a:prstClr val="black"/>
              </a:solidFill>
              <a:latin typeface="Calibri" panose="020F0502020204030204" pitchFamily="34" charset="0"/>
              <a:cs typeface="Calibri" panose="020F0502020204030204" pitchFamily="34" charset="0"/>
            </a:endParaRPr>
          </a:p>
          <a:p>
            <a:pPr lvl="1"/>
            <a:endParaRPr lang="en-US" dirty="0">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3078007B-AD64-8346-A409-1675E24162B0}"/>
              </a:ext>
            </a:extLst>
          </p:cNvPr>
          <p:cNvSpPr>
            <a:spLocks noGrp="1"/>
          </p:cNvSpPr>
          <p:nvPr>
            <p:ph type="sldNum" sz="quarter" idx="4"/>
          </p:nvPr>
        </p:nvSpPr>
        <p:spPr/>
        <p:txBody>
          <a:bodyPr/>
          <a:lstStyle/>
          <a:p>
            <a:fld id="{91D568E7-61F5-D04E-995D-81EF41C01A2A}" type="slidenum">
              <a:rPr lang="en-GB" smtClean="0"/>
              <a:pPr/>
              <a:t>11</a:t>
            </a:fld>
            <a:endParaRPr lang="en-GB" sz="1100"/>
          </a:p>
        </p:txBody>
      </p:sp>
      <p:cxnSp>
        <p:nvCxnSpPr>
          <p:cNvPr id="6" name="Straight Connector 5">
            <a:extLst>
              <a:ext uri="{FF2B5EF4-FFF2-40B4-BE49-F238E27FC236}">
                <a16:creationId xmlns:a16="http://schemas.microsoft.com/office/drawing/2014/main" id="{88C9CFA1-9918-482F-F23F-8D1F29E5A5A0}"/>
              </a:ext>
            </a:extLst>
          </p:cNvPr>
          <p:cNvCxnSpPr>
            <a:cxnSpLocks/>
          </p:cNvCxnSpPr>
          <p:nvPr/>
        </p:nvCxnSpPr>
        <p:spPr>
          <a:xfrm>
            <a:off x="0" y="6857598"/>
            <a:ext cx="12192000" cy="0"/>
          </a:xfrm>
          <a:prstGeom prst="line">
            <a:avLst/>
          </a:prstGeom>
          <a:ln w="53975">
            <a:gradFill>
              <a:gsLst>
                <a:gs pos="0">
                  <a:schemeClr val="accent1"/>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pic>
        <p:nvPicPr>
          <p:cNvPr id="8" name="Picture 7" descr="A green and white logo&#10;&#10;Description automatically generated">
            <a:extLst>
              <a:ext uri="{FF2B5EF4-FFF2-40B4-BE49-F238E27FC236}">
                <a16:creationId xmlns:a16="http://schemas.microsoft.com/office/drawing/2014/main" id="{F167922E-608E-8651-81FF-90A22FEE4CDD}"/>
              </a:ext>
            </a:extLst>
          </p:cNvPr>
          <p:cNvPicPr>
            <a:picLocks noChangeAspect="1"/>
          </p:cNvPicPr>
          <p:nvPr/>
        </p:nvPicPr>
        <p:blipFill>
          <a:blip r:embed="rId6"/>
          <a:stretch>
            <a:fillRect/>
          </a:stretch>
        </p:blipFill>
        <p:spPr>
          <a:xfrm>
            <a:off x="626343" y="5744136"/>
            <a:ext cx="2335066" cy="658417"/>
          </a:xfrm>
          <a:prstGeom prst="rect">
            <a:avLst/>
          </a:prstGeom>
        </p:spPr>
      </p:pic>
      <p:sp>
        <p:nvSpPr>
          <p:cNvPr id="11" name="Title 3">
            <a:extLst>
              <a:ext uri="{FF2B5EF4-FFF2-40B4-BE49-F238E27FC236}">
                <a16:creationId xmlns:a16="http://schemas.microsoft.com/office/drawing/2014/main" id="{7A258315-648A-9BD6-AABD-7F97DAD2175F}"/>
              </a:ext>
            </a:extLst>
          </p:cNvPr>
          <p:cNvSpPr txBox="1">
            <a:spLocks/>
          </p:cNvSpPr>
          <p:nvPr/>
        </p:nvSpPr>
        <p:spPr>
          <a:xfrm>
            <a:off x="291087" y="897711"/>
            <a:ext cx="9037638" cy="626325"/>
          </a:xfrm>
          <a:prstGeom prst="rect">
            <a:avLst/>
          </a:prstGeom>
        </p:spPr>
        <p:txBody>
          <a:bodyPr vert="horz" lIns="0" tIns="0" rIns="0" bIns="0" rtlCol="0" anchor="t">
            <a:spAutoFit/>
          </a:bodyPr>
          <a:lstStyle>
            <a:lvl1pPr algn="l" defTabSz="914278" rtl="0" eaLnBrk="1" latinLnBrk="0" hangingPunct="1">
              <a:lnSpc>
                <a:spcPct val="90000"/>
              </a:lnSpc>
              <a:spcBef>
                <a:spcPct val="0"/>
              </a:spcBef>
              <a:buNone/>
              <a:defRPr sz="3000" b="1" kern="1200">
                <a:solidFill>
                  <a:schemeClr val="tx2"/>
                </a:solidFill>
                <a:latin typeface="+mj-lt"/>
                <a:ea typeface="+mj-ea"/>
                <a:cs typeface="+mj-cs"/>
              </a:defRPr>
            </a:lvl1pPr>
          </a:lstStyle>
          <a:p>
            <a:r>
              <a:rPr lang="en-US" sz="4400" dirty="0">
                <a:latin typeface="Calibri"/>
                <a:ea typeface="Calibri"/>
                <a:cs typeface="Calibri"/>
              </a:rPr>
              <a:t>3. Other Housing Projects</a:t>
            </a:r>
            <a:endParaRPr lang="en-GB" sz="4400" dirty="0"/>
          </a:p>
        </p:txBody>
      </p:sp>
    </p:spTree>
    <p:extLst>
      <p:ext uri="{BB962C8B-B14F-4D97-AF65-F5344CB8AC3E}">
        <p14:creationId xmlns:p14="http://schemas.microsoft.com/office/powerpoint/2010/main" val="40401710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a:blip r:embed="rId3"/>
          <a:tile tx="0" ty="0" sx="100000" sy="100000" flip="none" algn="tl"/>
        </a:blipFill>
        <a:effectLst/>
      </p:bgPr>
    </p:bg>
    <p:spTree>
      <p:nvGrpSpPr>
        <p:cNvPr id="1" name="">
          <a:extLst>
            <a:ext uri="{FF2B5EF4-FFF2-40B4-BE49-F238E27FC236}">
              <a16:creationId xmlns:a16="http://schemas.microsoft.com/office/drawing/2014/main" id="{8EAE1B66-F788-111A-E47C-29A5AE9CCFAF}"/>
            </a:ext>
          </a:extLst>
        </p:cNvPr>
        <p:cNvGrpSpPr/>
        <p:nvPr/>
      </p:nvGrpSpPr>
      <p:grpSpPr>
        <a:xfrm>
          <a:off x="0" y="0"/>
          <a:ext cx="0" cy="0"/>
          <a:chOff x="0" y="0"/>
          <a:chExt cx="0" cy="0"/>
        </a:xfrm>
      </p:grpSpPr>
      <p:pic>
        <p:nvPicPr>
          <p:cNvPr id="5" name="Graphic 4">
            <a:extLst>
              <a:ext uri="{FF2B5EF4-FFF2-40B4-BE49-F238E27FC236}">
                <a16:creationId xmlns:a16="http://schemas.microsoft.com/office/drawing/2014/main" id="{1B916A3B-D33C-A59F-0985-0B2988239F10}"/>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9919322" y="-685801"/>
            <a:ext cx="2677923" cy="8073443"/>
          </a:xfrm>
          <a:prstGeom prst="rect">
            <a:avLst/>
          </a:prstGeom>
        </p:spPr>
      </p:pic>
      <p:sp>
        <p:nvSpPr>
          <p:cNvPr id="2" name="Content Placeholder 1">
            <a:extLst>
              <a:ext uri="{FF2B5EF4-FFF2-40B4-BE49-F238E27FC236}">
                <a16:creationId xmlns:a16="http://schemas.microsoft.com/office/drawing/2014/main" id="{5FB9BA9E-AEE3-E72C-3ADA-B6DF3A117EE9}"/>
              </a:ext>
            </a:extLst>
          </p:cNvPr>
          <p:cNvSpPr>
            <a:spLocks noGrp="1"/>
          </p:cNvSpPr>
          <p:nvPr>
            <p:ph idx="1"/>
          </p:nvPr>
        </p:nvSpPr>
        <p:spPr>
          <a:xfrm>
            <a:off x="367940" y="1467098"/>
            <a:ext cx="8121152" cy="4610955"/>
          </a:xfrm>
        </p:spPr>
        <p:txBody>
          <a:bodyPr vert="horz" lIns="0" tIns="0" rIns="0" bIns="0" rtlCol="0" anchor="t">
            <a:noAutofit/>
          </a:bodyPr>
          <a:lstStyle/>
          <a:p>
            <a:pPr marL="685800" lvl="1" indent="-228600" defTabSz="914400">
              <a:lnSpc>
                <a:spcPct val="90000"/>
              </a:lnSpc>
              <a:spcBef>
                <a:spcPts val="500"/>
              </a:spcBef>
              <a:buFont typeface="Arial" panose="020B0604020202020204" pitchFamily="34" charset="0"/>
              <a:buChar char="•"/>
            </a:pPr>
            <a:endParaRPr lang="en-US" sz="1500" dirty="0">
              <a:solidFill>
                <a:prstClr val="black"/>
              </a:solidFill>
              <a:latin typeface="Calibri" panose="020F0502020204030204" pitchFamily="34" charset="0"/>
              <a:cs typeface="Calibri" panose="020F0502020204030204" pitchFamily="34" charset="0"/>
            </a:endParaRPr>
          </a:p>
          <a:p>
            <a:pPr marL="755650" lvl="8" indent="-228600" defTabSz="914400">
              <a:lnSpc>
                <a:spcPct val="90000"/>
              </a:lnSpc>
              <a:spcBef>
                <a:spcPts val="500"/>
              </a:spcBef>
              <a:buFont typeface="Arial" panose="020B0604020202020204" pitchFamily="34" charset="0"/>
              <a:buChar char="•"/>
            </a:pPr>
            <a:r>
              <a:rPr lang="en-US" sz="2200" dirty="0">
                <a:latin typeface="Calibri"/>
                <a:ea typeface="Calibri"/>
                <a:cs typeface="Calibri"/>
              </a:rPr>
              <a:t>€75,000 is allocated to fund securing advance on a legal structure for a new pilot to finance and repurpose derelict buildings for affordable rental.</a:t>
            </a:r>
          </a:p>
          <a:p>
            <a:pPr marL="755650" lvl="8" indent="-228600" defTabSz="914400">
              <a:lnSpc>
                <a:spcPct val="90000"/>
              </a:lnSpc>
              <a:spcBef>
                <a:spcPts val="500"/>
              </a:spcBef>
              <a:buFont typeface="Arial" panose="020B0604020202020204" pitchFamily="34" charset="0"/>
              <a:buChar char="•"/>
            </a:pPr>
            <a:r>
              <a:rPr lang="en-US" sz="2200" dirty="0">
                <a:latin typeface="Calibri"/>
                <a:ea typeface="Calibri"/>
                <a:cs typeface="Calibri"/>
              </a:rPr>
              <a:t>€400,000 is allocated to seed capital such a venture for </a:t>
            </a:r>
            <a:r>
              <a:rPr lang="en-US" sz="2200" dirty="0" err="1">
                <a:latin typeface="Calibri"/>
                <a:ea typeface="Calibri"/>
                <a:cs typeface="Calibri"/>
              </a:rPr>
              <a:t>Abbeyfeale</a:t>
            </a:r>
            <a:r>
              <a:rPr lang="en-US" sz="2200" dirty="0">
                <a:latin typeface="Calibri"/>
                <a:ea typeface="Calibri"/>
                <a:cs typeface="Calibri"/>
              </a:rPr>
              <a:t>, our town of the future.</a:t>
            </a:r>
            <a:endParaRPr lang="en-US" dirty="0">
              <a:cs typeface="Palanquin"/>
            </a:endParaRPr>
          </a:p>
          <a:p>
            <a:pPr marL="755650" lvl="6" indent="-228600" defTabSz="914400">
              <a:lnSpc>
                <a:spcPct val="90000"/>
              </a:lnSpc>
              <a:spcBef>
                <a:spcPts val="500"/>
              </a:spcBef>
              <a:buFont typeface="Arial" panose="020B0604020202020204" pitchFamily="34" charset="0"/>
              <a:buChar char="•"/>
            </a:pPr>
            <a:r>
              <a:rPr lang="en-US" sz="2200" dirty="0">
                <a:latin typeface="Calibri"/>
                <a:ea typeface="Calibri"/>
                <a:cs typeface="Calibri"/>
              </a:rPr>
              <a:t>€100,000 is allocated to start work on the feasibility of a new structure for citywide student housing in conjunction with the three third-level institutions</a:t>
            </a:r>
          </a:p>
          <a:p>
            <a:pPr marL="755650" lvl="6" indent="-228600" defTabSz="914400">
              <a:lnSpc>
                <a:spcPct val="90000"/>
              </a:lnSpc>
              <a:spcBef>
                <a:spcPts val="500"/>
              </a:spcBef>
              <a:buFont typeface="Arial" panose="020B0604020202020204" pitchFamily="34" charset="0"/>
              <a:buChar char="•"/>
            </a:pPr>
            <a:r>
              <a:rPr lang="en-US" sz="2200" dirty="0">
                <a:latin typeface="Calibri"/>
                <a:ea typeface="Calibri"/>
                <a:cs typeface="Calibri"/>
              </a:rPr>
              <a:t>€75,000 - is further allocated to help with other student housing initiatives</a:t>
            </a:r>
          </a:p>
          <a:p>
            <a:pPr marL="59055" lvl="1" defTabSz="914400">
              <a:lnSpc>
                <a:spcPct val="90000"/>
              </a:lnSpc>
              <a:spcBef>
                <a:spcPts val="500"/>
              </a:spcBef>
            </a:pPr>
            <a:r>
              <a:rPr lang="en-US" sz="2200" dirty="0">
                <a:latin typeface="Calibri"/>
                <a:ea typeface="Calibri"/>
                <a:cs typeface="Calibri"/>
              </a:rPr>
              <a:t>Other changes underway will mandate Limerick 2030 to play a much greater role in the delivery of housing – especially in county towns</a:t>
            </a:r>
          </a:p>
          <a:p>
            <a:pPr marL="685800" lvl="1" indent="-228600" defTabSz="914400">
              <a:lnSpc>
                <a:spcPct val="90000"/>
              </a:lnSpc>
              <a:spcBef>
                <a:spcPts val="500"/>
              </a:spcBef>
              <a:buFont typeface="Arial" panose="020B0604020202020204" pitchFamily="34" charset="0"/>
              <a:buChar char="•"/>
            </a:pPr>
            <a:endParaRPr lang="en-US" sz="1800" dirty="0">
              <a:solidFill>
                <a:prstClr val="black"/>
              </a:solidFill>
              <a:latin typeface="Calibri" panose="020F0502020204030204" pitchFamily="34" charset="0"/>
              <a:cs typeface="Calibri" panose="020F0502020204030204" pitchFamily="34" charset="0"/>
            </a:endParaRPr>
          </a:p>
          <a:p>
            <a:pPr lvl="1"/>
            <a:endParaRPr lang="en-US" dirty="0">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E5CE90B3-F681-F7F2-AF1D-A83FB371657E}"/>
              </a:ext>
            </a:extLst>
          </p:cNvPr>
          <p:cNvSpPr>
            <a:spLocks noGrp="1"/>
          </p:cNvSpPr>
          <p:nvPr>
            <p:ph type="sldNum" sz="quarter" idx="4"/>
          </p:nvPr>
        </p:nvSpPr>
        <p:spPr/>
        <p:txBody>
          <a:bodyPr/>
          <a:lstStyle/>
          <a:p>
            <a:fld id="{91D568E7-61F5-D04E-995D-81EF41C01A2A}" type="slidenum">
              <a:rPr lang="en-GB" smtClean="0"/>
              <a:pPr/>
              <a:t>12</a:t>
            </a:fld>
            <a:endParaRPr lang="en-GB" sz="1100"/>
          </a:p>
        </p:txBody>
      </p:sp>
      <p:cxnSp>
        <p:nvCxnSpPr>
          <p:cNvPr id="6" name="Straight Connector 5">
            <a:extLst>
              <a:ext uri="{FF2B5EF4-FFF2-40B4-BE49-F238E27FC236}">
                <a16:creationId xmlns:a16="http://schemas.microsoft.com/office/drawing/2014/main" id="{51BF5B9C-D5A9-D63C-A8CC-A09EF6B3DDB4}"/>
              </a:ext>
            </a:extLst>
          </p:cNvPr>
          <p:cNvCxnSpPr>
            <a:cxnSpLocks/>
          </p:cNvCxnSpPr>
          <p:nvPr/>
        </p:nvCxnSpPr>
        <p:spPr>
          <a:xfrm>
            <a:off x="0" y="6857598"/>
            <a:ext cx="12192000" cy="0"/>
          </a:xfrm>
          <a:prstGeom prst="line">
            <a:avLst/>
          </a:prstGeom>
          <a:ln w="53975">
            <a:gradFill>
              <a:gsLst>
                <a:gs pos="0">
                  <a:schemeClr val="accent1"/>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pic>
        <p:nvPicPr>
          <p:cNvPr id="8" name="Picture 7" descr="A green and white logo&#10;&#10;Description automatically generated">
            <a:extLst>
              <a:ext uri="{FF2B5EF4-FFF2-40B4-BE49-F238E27FC236}">
                <a16:creationId xmlns:a16="http://schemas.microsoft.com/office/drawing/2014/main" id="{03EB2FA1-4568-A456-BF17-7447372749ED}"/>
              </a:ext>
            </a:extLst>
          </p:cNvPr>
          <p:cNvPicPr>
            <a:picLocks noChangeAspect="1"/>
          </p:cNvPicPr>
          <p:nvPr/>
        </p:nvPicPr>
        <p:blipFill>
          <a:blip r:embed="rId6"/>
          <a:stretch>
            <a:fillRect/>
          </a:stretch>
        </p:blipFill>
        <p:spPr>
          <a:xfrm>
            <a:off x="626343" y="5744136"/>
            <a:ext cx="2335066" cy="658417"/>
          </a:xfrm>
          <a:prstGeom prst="rect">
            <a:avLst/>
          </a:prstGeom>
        </p:spPr>
      </p:pic>
      <p:sp>
        <p:nvSpPr>
          <p:cNvPr id="7" name="Dodecagon 6">
            <a:extLst>
              <a:ext uri="{FF2B5EF4-FFF2-40B4-BE49-F238E27FC236}">
                <a16:creationId xmlns:a16="http://schemas.microsoft.com/office/drawing/2014/main" id="{E51C18B7-67DC-457A-0001-5F9121A6C328}"/>
              </a:ext>
            </a:extLst>
          </p:cNvPr>
          <p:cNvSpPr/>
          <p:nvPr/>
        </p:nvSpPr>
        <p:spPr>
          <a:xfrm>
            <a:off x="8299620" y="343979"/>
            <a:ext cx="3707028" cy="3085021"/>
          </a:xfrm>
          <a:prstGeom prst="dodecagon">
            <a:avLst/>
          </a:prstGeom>
          <a:ln>
            <a:noFill/>
          </a:ln>
          <a:scene3d>
            <a:camera prst="orthographicFront"/>
            <a:lightRig rig="threePt" dir="t"/>
          </a:scene3d>
          <a:sp3d extrusionH="190500"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t>€2,300,000</a:t>
            </a:r>
            <a:endParaRPr lang="en-IE" sz="3600" dirty="0"/>
          </a:p>
        </p:txBody>
      </p:sp>
      <p:sp>
        <p:nvSpPr>
          <p:cNvPr id="11" name="Title 3">
            <a:extLst>
              <a:ext uri="{FF2B5EF4-FFF2-40B4-BE49-F238E27FC236}">
                <a16:creationId xmlns:a16="http://schemas.microsoft.com/office/drawing/2014/main" id="{449F2A8F-A4F6-563F-62BE-7564179E6557}"/>
              </a:ext>
            </a:extLst>
          </p:cNvPr>
          <p:cNvSpPr txBox="1">
            <a:spLocks/>
          </p:cNvSpPr>
          <p:nvPr/>
        </p:nvSpPr>
        <p:spPr>
          <a:xfrm>
            <a:off x="291087" y="897711"/>
            <a:ext cx="9037638" cy="626325"/>
          </a:xfrm>
          <a:prstGeom prst="rect">
            <a:avLst/>
          </a:prstGeom>
        </p:spPr>
        <p:txBody>
          <a:bodyPr vert="horz" lIns="0" tIns="0" rIns="0" bIns="0" rtlCol="0" anchor="t">
            <a:spAutoFit/>
          </a:bodyPr>
          <a:lstStyle>
            <a:lvl1pPr algn="l" defTabSz="914278" rtl="0" eaLnBrk="1" latinLnBrk="0" hangingPunct="1">
              <a:lnSpc>
                <a:spcPct val="90000"/>
              </a:lnSpc>
              <a:spcBef>
                <a:spcPct val="0"/>
              </a:spcBef>
              <a:buNone/>
              <a:defRPr sz="3000" b="1" kern="1200">
                <a:solidFill>
                  <a:schemeClr val="tx2"/>
                </a:solidFill>
                <a:latin typeface="+mj-lt"/>
                <a:ea typeface="+mj-ea"/>
                <a:cs typeface="+mj-cs"/>
              </a:defRPr>
            </a:lvl1pPr>
          </a:lstStyle>
          <a:p>
            <a:r>
              <a:rPr lang="en-US" sz="4400" dirty="0">
                <a:latin typeface="Calibri"/>
                <a:ea typeface="Calibri"/>
                <a:cs typeface="Calibri"/>
              </a:rPr>
              <a:t>3. Other Housing Projects</a:t>
            </a:r>
            <a:endParaRPr lang="en-GB" sz="4400" dirty="0"/>
          </a:p>
        </p:txBody>
      </p:sp>
    </p:spTree>
    <p:extLst>
      <p:ext uri="{BB962C8B-B14F-4D97-AF65-F5344CB8AC3E}">
        <p14:creationId xmlns:p14="http://schemas.microsoft.com/office/powerpoint/2010/main" val="33720442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ED7D8546-5F55-A18A-4F68-473A146CE7A7}"/>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9919322" y="-685801"/>
            <a:ext cx="2677923" cy="8073443"/>
          </a:xfrm>
          <a:prstGeom prst="rect">
            <a:avLst/>
          </a:prstGeom>
        </p:spPr>
      </p:pic>
      <p:sp>
        <p:nvSpPr>
          <p:cNvPr id="4" name="Title 3">
            <a:extLst>
              <a:ext uri="{FF2B5EF4-FFF2-40B4-BE49-F238E27FC236}">
                <a16:creationId xmlns:a16="http://schemas.microsoft.com/office/drawing/2014/main" id="{460C04F5-7ECE-AF4D-911E-6433178FFB0A}"/>
              </a:ext>
            </a:extLst>
          </p:cNvPr>
          <p:cNvSpPr>
            <a:spLocks noGrp="1"/>
          </p:cNvSpPr>
          <p:nvPr>
            <p:ph type="title"/>
          </p:nvPr>
        </p:nvSpPr>
        <p:spPr>
          <a:xfrm>
            <a:off x="185352" y="967388"/>
            <a:ext cx="10822083" cy="626325"/>
          </a:xfrm>
        </p:spPr>
        <p:txBody>
          <a:bodyPr/>
          <a:lstStyle/>
          <a:p>
            <a:r>
              <a:rPr lang="en-US" sz="4400" dirty="0">
                <a:latin typeface="Calibri"/>
                <a:ea typeface="Calibri"/>
                <a:cs typeface="Calibri"/>
              </a:rPr>
              <a:t>4. Better Quality City/Town Spaces</a:t>
            </a:r>
            <a:endParaRPr lang="en-GB" sz="4400" dirty="0"/>
          </a:p>
        </p:txBody>
      </p:sp>
      <p:sp>
        <p:nvSpPr>
          <p:cNvPr id="2" name="Content Placeholder 1">
            <a:extLst>
              <a:ext uri="{FF2B5EF4-FFF2-40B4-BE49-F238E27FC236}">
                <a16:creationId xmlns:a16="http://schemas.microsoft.com/office/drawing/2014/main" id="{05539BE1-51CF-4847-92FA-61657398EF54}"/>
              </a:ext>
            </a:extLst>
          </p:cNvPr>
          <p:cNvSpPr>
            <a:spLocks noGrp="1"/>
          </p:cNvSpPr>
          <p:nvPr>
            <p:ph idx="1"/>
          </p:nvPr>
        </p:nvSpPr>
        <p:spPr>
          <a:xfrm>
            <a:off x="296562" y="1842655"/>
            <a:ext cx="8003058" cy="4589146"/>
          </a:xfrm>
        </p:spPr>
        <p:txBody>
          <a:bodyPr vert="horz" lIns="0" tIns="0" rIns="0" bIns="0" rtlCol="0" anchor="t">
            <a:noAutofit/>
          </a:bodyPr>
          <a:lstStyle/>
          <a:p>
            <a:pPr defTabSz="914400">
              <a:lnSpc>
                <a:spcPct val="90000"/>
              </a:lnSpc>
              <a:spcBef>
                <a:spcPts val="1000"/>
              </a:spcBef>
            </a:pPr>
            <a:r>
              <a:rPr lang="en-US" sz="2200" b="0" dirty="0">
                <a:solidFill>
                  <a:prstClr val="black"/>
                </a:solidFill>
                <a:latin typeface="Calibri"/>
                <a:ea typeface="Calibri"/>
                <a:cs typeface="Calibri"/>
              </a:rPr>
              <a:t>Enhancing our city </a:t>
            </a:r>
            <a:r>
              <a:rPr lang="en-US" sz="2200" b="0" dirty="0" err="1">
                <a:solidFill>
                  <a:prstClr val="black"/>
                </a:solidFill>
                <a:latin typeface="Calibri"/>
                <a:ea typeface="Calibri"/>
                <a:cs typeface="Calibri"/>
              </a:rPr>
              <a:t>centre</a:t>
            </a:r>
            <a:r>
              <a:rPr lang="en-US" sz="2200" b="0" dirty="0">
                <a:solidFill>
                  <a:prstClr val="black"/>
                </a:solidFill>
                <a:latin typeface="Calibri"/>
                <a:ea typeface="Calibri"/>
                <a:cs typeface="Calibri"/>
              </a:rPr>
              <a:t> and urban spaces will require investment of very significant amounts far in excess of the mayoral fund. Initiatives for the medieval Kings Island are separately discussed.  </a:t>
            </a:r>
          </a:p>
          <a:p>
            <a:pPr lvl="0" defTabSz="914400">
              <a:lnSpc>
                <a:spcPct val="90000"/>
              </a:lnSpc>
              <a:spcBef>
                <a:spcPts val="1000"/>
              </a:spcBef>
            </a:pPr>
            <a:r>
              <a:rPr lang="en-US" sz="2200" b="0" dirty="0">
                <a:solidFill>
                  <a:prstClr val="black"/>
                </a:solidFill>
                <a:latin typeface="Calibri"/>
                <a:ea typeface="Calibri"/>
                <a:cs typeface="Calibri"/>
              </a:rPr>
              <a:t>For 2025, funds are being allocated for trial pilot initiatives in the Georgian quarter and key county towns. </a:t>
            </a:r>
          </a:p>
          <a:p>
            <a:pPr marL="685800" lvl="1" indent="-228600" defTabSz="914400">
              <a:lnSpc>
                <a:spcPct val="90000"/>
              </a:lnSpc>
              <a:spcBef>
                <a:spcPts val="500"/>
              </a:spcBef>
              <a:buFont typeface="Arial" panose="020B0604020202020204" pitchFamily="34" charset="0"/>
              <a:buChar char="•"/>
            </a:pPr>
            <a:r>
              <a:rPr lang="en-US" dirty="0">
                <a:solidFill>
                  <a:prstClr val="black"/>
                </a:solidFill>
                <a:latin typeface="Calibri"/>
                <a:ea typeface="Calibri"/>
                <a:cs typeface="Calibri"/>
              </a:rPr>
              <a:t>€300,000  to trial initiatives to deal with vacant retail spaces</a:t>
            </a:r>
          </a:p>
          <a:p>
            <a:pPr marL="685800" lvl="1" indent="-228600" defTabSz="914400">
              <a:lnSpc>
                <a:spcPct val="90000"/>
              </a:lnSpc>
              <a:spcBef>
                <a:spcPts val="500"/>
              </a:spcBef>
              <a:buFont typeface="Arial" panose="020B0604020202020204" pitchFamily="34" charset="0"/>
              <a:buChar char="•"/>
            </a:pPr>
            <a:r>
              <a:rPr lang="en-US" dirty="0">
                <a:solidFill>
                  <a:prstClr val="black"/>
                </a:solidFill>
                <a:latin typeface="Calibri"/>
                <a:ea typeface="Calibri"/>
                <a:cs typeface="Calibri"/>
              </a:rPr>
              <a:t>€600,000 towards capital works on greening and other works on the public realm of Newtown </a:t>
            </a:r>
            <a:r>
              <a:rPr lang="en-US" dirty="0" err="1">
                <a:solidFill>
                  <a:prstClr val="black"/>
                </a:solidFill>
                <a:latin typeface="Calibri"/>
                <a:ea typeface="Calibri"/>
                <a:cs typeface="Calibri"/>
              </a:rPr>
              <a:t>Pery</a:t>
            </a:r>
            <a:r>
              <a:rPr lang="en-US" dirty="0">
                <a:solidFill>
                  <a:prstClr val="black"/>
                </a:solidFill>
                <a:latin typeface="Calibri"/>
                <a:ea typeface="Calibri"/>
                <a:cs typeface="Calibri"/>
              </a:rPr>
              <a:t> </a:t>
            </a:r>
          </a:p>
          <a:p>
            <a:pPr marL="685800" lvl="1" indent="-228600" defTabSz="914400">
              <a:lnSpc>
                <a:spcPct val="90000"/>
              </a:lnSpc>
              <a:spcBef>
                <a:spcPts val="500"/>
              </a:spcBef>
              <a:buFont typeface="Arial" panose="020B0604020202020204" pitchFamily="34" charset="0"/>
              <a:buChar char="•"/>
            </a:pPr>
            <a:r>
              <a:rPr lang="en-US" dirty="0">
                <a:solidFill>
                  <a:prstClr val="black"/>
                </a:solidFill>
                <a:latin typeface="Calibri"/>
                <a:ea typeface="Calibri"/>
                <a:cs typeface="Calibri"/>
              </a:rPr>
              <a:t>€50,000 to enhance lighting and conditions of laneways</a:t>
            </a:r>
            <a:endParaRPr lang="en-US" dirty="0">
              <a:solidFill>
                <a:prstClr val="black"/>
              </a:solidFill>
              <a:latin typeface="Calibri" panose="020F0502020204030204" pitchFamily="34" charset="0"/>
              <a:ea typeface="Calibri"/>
              <a:cs typeface="Calibri" panose="020F0502020204030204" pitchFamily="34" charset="0"/>
            </a:endParaRPr>
          </a:p>
          <a:p>
            <a:pPr marL="685800" lvl="1" indent="-228600" defTabSz="914400">
              <a:lnSpc>
                <a:spcPct val="90000"/>
              </a:lnSpc>
              <a:spcBef>
                <a:spcPts val="500"/>
              </a:spcBef>
              <a:buFont typeface="Arial" panose="020B0604020202020204" pitchFamily="34" charset="0"/>
              <a:buChar char="•"/>
            </a:pPr>
            <a:r>
              <a:rPr lang="en-US" dirty="0">
                <a:solidFill>
                  <a:prstClr val="black"/>
                </a:solidFill>
                <a:latin typeface="Calibri"/>
                <a:ea typeface="Calibri"/>
                <a:cs typeface="Calibri"/>
              </a:rPr>
              <a:t>€100,000 towards improvements of public realm in Newcastle West</a:t>
            </a:r>
          </a:p>
          <a:p>
            <a:pPr marL="685800" lvl="1" indent="-228600" defTabSz="914400">
              <a:lnSpc>
                <a:spcPct val="90000"/>
              </a:lnSpc>
              <a:spcBef>
                <a:spcPts val="500"/>
              </a:spcBef>
              <a:buFont typeface="Arial" panose="020B0604020202020204" pitchFamily="34" charset="0"/>
              <a:buChar char="•"/>
            </a:pPr>
            <a:r>
              <a:rPr lang="en-US" dirty="0">
                <a:solidFill>
                  <a:prstClr val="black"/>
                </a:solidFill>
                <a:latin typeface="Calibri"/>
                <a:ea typeface="Calibri"/>
                <a:cs typeface="Calibri"/>
              </a:rPr>
              <a:t>€45,000 for grants to encourage improvements of historic shop fronts in the three metropolitan districts.</a:t>
            </a:r>
            <a:endParaRPr lang="en-IE" dirty="0">
              <a:solidFill>
                <a:prstClr val="black"/>
              </a:solidFill>
              <a:latin typeface="Calibri"/>
              <a:ea typeface="Calibri"/>
              <a:cs typeface="Calibri"/>
            </a:endParaRPr>
          </a:p>
          <a:p>
            <a:pPr lvl="1"/>
            <a:endParaRPr lang="en-US" dirty="0">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3078007B-AD64-8346-A409-1675E24162B0}"/>
              </a:ext>
            </a:extLst>
          </p:cNvPr>
          <p:cNvSpPr>
            <a:spLocks noGrp="1"/>
          </p:cNvSpPr>
          <p:nvPr>
            <p:ph type="sldNum" sz="quarter" idx="4"/>
          </p:nvPr>
        </p:nvSpPr>
        <p:spPr/>
        <p:txBody>
          <a:bodyPr/>
          <a:lstStyle/>
          <a:p>
            <a:fld id="{91D568E7-61F5-D04E-995D-81EF41C01A2A}" type="slidenum">
              <a:rPr lang="en-GB" smtClean="0"/>
              <a:pPr/>
              <a:t>13</a:t>
            </a:fld>
            <a:endParaRPr lang="en-GB" sz="1100"/>
          </a:p>
        </p:txBody>
      </p:sp>
      <p:cxnSp>
        <p:nvCxnSpPr>
          <p:cNvPr id="6" name="Straight Connector 5">
            <a:extLst>
              <a:ext uri="{FF2B5EF4-FFF2-40B4-BE49-F238E27FC236}">
                <a16:creationId xmlns:a16="http://schemas.microsoft.com/office/drawing/2014/main" id="{88C9CFA1-9918-482F-F23F-8D1F29E5A5A0}"/>
              </a:ext>
            </a:extLst>
          </p:cNvPr>
          <p:cNvCxnSpPr>
            <a:cxnSpLocks/>
          </p:cNvCxnSpPr>
          <p:nvPr/>
        </p:nvCxnSpPr>
        <p:spPr>
          <a:xfrm>
            <a:off x="0" y="6857598"/>
            <a:ext cx="12192000" cy="0"/>
          </a:xfrm>
          <a:prstGeom prst="line">
            <a:avLst/>
          </a:prstGeom>
          <a:ln w="53975">
            <a:gradFill>
              <a:gsLst>
                <a:gs pos="0">
                  <a:schemeClr val="accent1"/>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pic>
        <p:nvPicPr>
          <p:cNvPr id="8" name="Picture 7" descr="A green and white logo&#10;&#10;Description automatically generated">
            <a:extLst>
              <a:ext uri="{FF2B5EF4-FFF2-40B4-BE49-F238E27FC236}">
                <a16:creationId xmlns:a16="http://schemas.microsoft.com/office/drawing/2014/main" id="{F167922E-608E-8651-81FF-90A22FEE4CDD}"/>
              </a:ext>
            </a:extLst>
          </p:cNvPr>
          <p:cNvPicPr>
            <a:picLocks noChangeAspect="1"/>
          </p:cNvPicPr>
          <p:nvPr/>
        </p:nvPicPr>
        <p:blipFill>
          <a:blip r:embed="rId6"/>
          <a:stretch>
            <a:fillRect/>
          </a:stretch>
        </p:blipFill>
        <p:spPr>
          <a:xfrm>
            <a:off x="626343" y="5744136"/>
            <a:ext cx="2335066" cy="658417"/>
          </a:xfrm>
          <a:prstGeom prst="rect">
            <a:avLst/>
          </a:prstGeom>
        </p:spPr>
      </p:pic>
    </p:spTree>
    <p:extLst>
      <p:ext uri="{BB962C8B-B14F-4D97-AF65-F5344CB8AC3E}">
        <p14:creationId xmlns:p14="http://schemas.microsoft.com/office/powerpoint/2010/main" val="42837033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a:blip r:embed="rId3"/>
          <a:tile tx="0" ty="0" sx="100000" sy="100000" flip="none" algn="tl"/>
        </a:blipFill>
        <a:effectLst/>
      </p:bgPr>
    </p:bg>
    <p:spTree>
      <p:nvGrpSpPr>
        <p:cNvPr id="1" name="">
          <a:extLst>
            <a:ext uri="{FF2B5EF4-FFF2-40B4-BE49-F238E27FC236}">
              <a16:creationId xmlns:a16="http://schemas.microsoft.com/office/drawing/2014/main" id="{80182C15-DA5D-819B-C2FE-374CA47EFA4A}"/>
            </a:ext>
          </a:extLst>
        </p:cNvPr>
        <p:cNvGrpSpPr/>
        <p:nvPr/>
      </p:nvGrpSpPr>
      <p:grpSpPr>
        <a:xfrm>
          <a:off x="0" y="0"/>
          <a:ext cx="0" cy="0"/>
          <a:chOff x="0" y="0"/>
          <a:chExt cx="0" cy="0"/>
        </a:xfrm>
      </p:grpSpPr>
      <p:pic>
        <p:nvPicPr>
          <p:cNvPr id="5" name="Graphic 4">
            <a:extLst>
              <a:ext uri="{FF2B5EF4-FFF2-40B4-BE49-F238E27FC236}">
                <a16:creationId xmlns:a16="http://schemas.microsoft.com/office/drawing/2014/main" id="{3D89D805-76E7-5479-E332-21A42EE7409A}"/>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9919322" y="-685801"/>
            <a:ext cx="2677923" cy="8073443"/>
          </a:xfrm>
          <a:prstGeom prst="rect">
            <a:avLst/>
          </a:prstGeom>
        </p:spPr>
      </p:pic>
      <p:sp>
        <p:nvSpPr>
          <p:cNvPr id="4" name="Title 3">
            <a:extLst>
              <a:ext uri="{FF2B5EF4-FFF2-40B4-BE49-F238E27FC236}">
                <a16:creationId xmlns:a16="http://schemas.microsoft.com/office/drawing/2014/main" id="{4B828C5A-6205-95E0-63B2-F74DF65A9977}"/>
              </a:ext>
            </a:extLst>
          </p:cNvPr>
          <p:cNvSpPr>
            <a:spLocks noGrp="1"/>
          </p:cNvSpPr>
          <p:nvPr>
            <p:ph type="title"/>
          </p:nvPr>
        </p:nvSpPr>
        <p:spPr>
          <a:xfrm>
            <a:off x="185352" y="967388"/>
            <a:ext cx="10822083" cy="626325"/>
          </a:xfrm>
        </p:spPr>
        <p:txBody>
          <a:bodyPr/>
          <a:lstStyle/>
          <a:p>
            <a:r>
              <a:rPr lang="en-US" sz="4400" dirty="0">
                <a:latin typeface="Calibri"/>
                <a:ea typeface="Calibri"/>
                <a:cs typeface="Calibri"/>
              </a:rPr>
              <a:t>4. Better Quality City/Town Spaces</a:t>
            </a:r>
            <a:endParaRPr lang="en-GB" sz="4400" dirty="0"/>
          </a:p>
        </p:txBody>
      </p:sp>
      <p:sp>
        <p:nvSpPr>
          <p:cNvPr id="2" name="Content Placeholder 1">
            <a:extLst>
              <a:ext uri="{FF2B5EF4-FFF2-40B4-BE49-F238E27FC236}">
                <a16:creationId xmlns:a16="http://schemas.microsoft.com/office/drawing/2014/main" id="{4CEF5C40-1921-E872-1463-D273BC7CEDC0}"/>
              </a:ext>
            </a:extLst>
          </p:cNvPr>
          <p:cNvSpPr>
            <a:spLocks noGrp="1"/>
          </p:cNvSpPr>
          <p:nvPr>
            <p:ph idx="1"/>
          </p:nvPr>
        </p:nvSpPr>
        <p:spPr>
          <a:xfrm>
            <a:off x="296562" y="1842655"/>
            <a:ext cx="8003058" cy="4589146"/>
          </a:xfrm>
        </p:spPr>
        <p:txBody>
          <a:bodyPr vert="horz" lIns="0" tIns="0" rIns="0" bIns="0" rtlCol="0" anchor="t">
            <a:noAutofit/>
          </a:bodyPr>
          <a:lstStyle/>
          <a:p>
            <a:pPr defTabSz="914400">
              <a:lnSpc>
                <a:spcPct val="90000"/>
              </a:lnSpc>
              <a:spcBef>
                <a:spcPts val="1000"/>
              </a:spcBef>
            </a:pPr>
            <a:r>
              <a:rPr lang="en-US" sz="2200" b="0" dirty="0">
                <a:solidFill>
                  <a:prstClr val="black"/>
                </a:solidFill>
                <a:latin typeface="Calibri"/>
                <a:ea typeface="Calibri"/>
                <a:cs typeface="Calibri"/>
              </a:rPr>
              <a:t>Enhancing our city </a:t>
            </a:r>
            <a:r>
              <a:rPr lang="en-US" sz="2200" b="0" dirty="0" err="1">
                <a:solidFill>
                  <a:prstClr val="black"/>
                </a:solidFill>
                <a:latin typeface="Calibri"/>
                <a:ea typeface="Calibri"/>
                <a:cs typeface="Calibri"/>
              </a:rPr>
              <a:t>centre</a:t>
            </a:r>
            <a:r>
              <a:rPr lang="en-US" sz="2200" b="0" dirty="0">
                <a:solidFill>
                  <a:prstClr val="black"/>
                </a:solidFill>
                <a:latin typeface="Calibri"/>
                <a:ea typeface="Calibri"/>
                <a:cs typeface="Calibri"/>
              </a:rPr>
              <a:t> and urban spaces will require investment of very significant amounts far in excess of the mayoral fund. Initiatives for the medieval Kings Island are separately discussed.  </a:t>
            </a:r>
          </a:p>
          <a:p>
            <a:pPr lvl="0" defTabSz="914400">
              <a:lnSpc>
                <a:spcPct val="90000"/>
              </a:lnSpc>
              <a:spcBef>
                <a:spcPts val="1000"/>
              </a:spcBef>
            </a:pPr>
            <a:r>
              <a:rPr lang="en-US" sz="2200" b="0" dirty="0">
                <a:solidFill>
                  <a:prstClr val="black"/>
                </a:solidFill>
                <a:latin typeface="Calibri"/>
                <a:ea typeface="Calibri"/>
                <a:cs typeface="Calibri"/>
              </a:rPr>
              <a:t>For 2025, funds are being allocated for trial pilot initiatives in the Georgian quarter and key county towns. </a:t>
            </a:r>
          </a:p>
          <a:p>
            <a:pPr marL="685800" lvl="1" indent="-228600" defTabSz="914400">
              <a:lnSpc>
                <a:spcPct val="90000"/>
              </a:lnSpc>
              <a:spcBef>
                <a:spcPts val="500"/>
              </a:spcBef>
              <a:buFont typeface="Arial" panose="020B0604020202020204" pitchFamily="34" charset="0"/>
              <a:buChar char="•"/>
            </a:pPr>
            <a:r>
              <a:rPr lang="en-US" dirty="0">
                <a:solidFill>
                  <a:prstClr val="black"/>
                </a:solidFill>
                <a:latin typeface="Calibri"/>
                <a:ea typeface="Calibri"/>
                <a:cs typeface="Calibri"/>
              </a:rPr>
              <a:t>€300,000  to trial initiatives to deal with vacant retail spaces</a:t>
            </a:r>
          </a:p>
          <a:p>
            <a:pPr marL="685800" lvl="1" indent="-228600" defTabSz="914400">
              <a:lnSpc>
                <a:spcPct val="90000"/>
              </a:lnSpc>
              <a:spcBef>
                <a:spcPts val="500"/>
              </a:spcBef>
              <a:buFont typeface="Arial" panose="020B0604020202020204" pitchFamily="34" charset="0"/>
              <a:buChar char="•"/>
            </a:pPr>
            <a:r>
              <a:rPr lang="en-US" dirty="0">
                <a:solidFill>
                  <a:prstClr val="black"/>
                </a:solidFill>
                <a:latin typeface="Calibri"/>
                <a:ea typeface="Calibri"/>
                <a:cs typeface="Calibri"/>
              </a:rPr>
              <a:t>€600,000 towards capital works on greening and other works on the public realm of Newtown </a:t>
            </a:r>
            <a:r>
              <a:rPr lang="en-US" dirty="0" err="1">
                <a:solidFill>
                  <a:prstClr val="black"/>
                </a:solidFill>
                <a:latin typeface="Calibri"/>
                <a:ea typeface="Calibri"/>
                <a:cs typeface="Calibri"/>
              </a:rPr>
              <a:t>Pery</a:t>
            </a:r>
            <a:r>
              <a:rPr lang="en-US" dirty="0">
                <a:solidFill>
                  <a:prstClr val="black"/>
                </a:solidFill>
                <a:latin typeface="Calibri"/>
                <a:ea typeface="Calibri"/>
                <a:cs typeface="Calibri"/>
              </a:rPr>
              <a:t> </a:t>
            </a:r>
          </a:p>
          <a:p>
            <a:pPr marL="685800" lvl="1" indent="-228600" defTabSz="914400">
              <a:lnSpc>
                <a:spcPct val="90000"/>
              </a:lnSpc>
              <a:spcBef>
                <a:spcPts val="500"/>
              </a:spcBef>
              <a:buFont typeface="Arial" panose="020B0604020202020204" pitchFamily="34" charset="0"/>
              <a:buChar char="•"/>
            </a:pPr>
            <a:r>
              <a:rPr lang="en-US" dirty="0">
                <a:solidFill>
                  <a:prstClr val="black"/>
                </a:solidFill>
                <a:latin typeface="Calibri"/>
                <a:ea typeface="Calibri"/>
                <a:cs typeface="Calibri"/>
              </a:rPr>
              <a:t>€50,000 to enhance lighting and conditions of laneways</a:t>
            </a:r>
            <a:endParaRPr lang="en-US" dirty="0">
              <a:solidFill>
                <a:prstClr val="black"/>
              </a:solidFill>
              <a:latin typeface="Calibri" panose="020F0502020204030204" pitchFamily="34" charset="0"/>
              <a:ea typeface="Calibri"/>
              <a:cs typeface="Calibri" panose="020F0502020204030204" pitchFamily="34" charset="0"/>
            </a:endParaRPr>
          </a:p>
          <a:p>
            <a:pPr marL="685800" lvl="1" indent="-228600" defTabSz="914400">
              <a:lnSpc>
                <a:spcPct val="90000"/>
              </a:lnSpc>
              <a:spcBef>
                <a:spcPts val="500"/>
              </a:spcBef>
              <a:buFont typeface="Arial" panose="020B0604020202020204" pitchFamily="34" charset="0"/>
              <a:buChar char="•"/>
            </a:pPr>
            <a:r>
              <a:rPr lang="en-US" dirty="0">
                <a:solidFill>
                  <a:prstClr val="black"/>
                </a:solidFill>
                <a:latin typeface="Calibri"/>
                <a:ea typeface="Calibri"/>
                <a:cs typeface="Calibri"/>
              </a:rPr>
              <a:t>€100,000 towards improvements of public realm in Newcastle West</a:t>
            </a:r>
          </a:p>
          <a:p>
            <a:pPr marL="685800" lvl="1" indent="-228600" defTabSz="914400">
              <a:lnSpc>
                <a:spcPct val="90000"/>
              </a:lnSpc>
              <a:spcBef>
                <a:spcPts val="500"/>
              </a:spcBef>
              <a:buFont typeface="Arial" panose="020B0604020202020204" pitchFamily="34" charset="0"/>
              <a:buChar char="•"/>
            </a:pPr>
            <a:r>
              <a:rPr lang="en-US" dirty="0">
                <a:solidFill>
                  <a:prstClr val="black"/>
                </a:solidFill>
                <a:latin typeface="Calibri"/>
                <a:ea typeface="Calibri"/>
                <a:cs typeface="Calibri"/>
              </a:rPr>
              <a:t>€45,000 for grants to encourage improvements of historic shop fronts in the three metropolitan districts.</a:t>
            </a:r>
            <a:endParaRPr lang="en-IE" dirty="0">
              <a:solidFill>
                <a:prstClr val="black"/>
              </a:solidFill>
              <a:latin typeface="Calibri"/>
              <a:ea typeface="Calibri"/>
              <a:cs typeface="Calibri"/>
            </a:endParaRPr>
          </a:p>
          <a:p>
            <a:pPr lvl="1"/>
            <a:endParaRPr lang="en-US" dirty="0">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BDD81D09-96D7-1E96-418D-C938678D52A2}"/>
              </a:ext>
            </a:extLst>
          </p:cNvPr>
          <p:cNvSpPr>
            <a:spLocks noGrp="1"/>
          </p:cNvSpPr>
          <p:nvPr>
            <p:ph type="sldNum" sz="quarter" idx="4"/>
          </p:nvPr>
        </p:nvSpPr>
        <p:spPr/>
        <p:txBody>
          <a:bodyPr/>
          <a:lstStyle/>
          <a:p>
            <a:fld id="{91D568E7-61F5-D04E-995D-81EF41C01A2A}" type="slidenum">
              <a:rPr lang="en-GB" smtClean="0"/>
              <a:pPr/>
              <a:t>14</a:t>
            </a:fld>
            <a:endParaRPr lang="en-GB" sz="1100"/>
          </a:p>
        </p:txBody>
      </p:sp>
      <p:cxnSp>
        <p:nvCxnSpPr>
          <p:cNvPr id="6" name="Straight Connector 5">
            <a:extLst>
              <a:ext uri="{FF2B5EF4-FFF2-40B4-BE49-F238E27FC236}">
                <a16:creationId xmlns:a16="http://schemas.microsoft.com/office/drawing/2014/main" id="{207DDCCF-837F-0C55-F0B7-5C0A779E7570}"/>
              </a:ext>
            </a:extLst>
          </p:cNvPr>
          <p:cNvCxnSpPr>
            <a:cxnSpLocks/>
          </p:cNvCxnSpPr>
          <p:nvPr/>
        </p:nvCxnSpPr>
        <p:spPr>
          <a:xfrm>
            <a:off x="0" y="6857598"/>
            <a:ext cx="12192000" cy="0"/>
          </a:xfrm>
          <a:prstGeom prst="line">
            <a:avLst/>
          </a:prstGeom>
          <a:ln w="53975">
            <a:gradFill>
              <a:gsLst>
                <a:gs pos="0">
                  <a:schemeClr val="accent1"/>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pic>
        <p:nvPicPr>
          <p:cNvPr id="8" name="Picture 7" descr="A green and white logo&#10;&#10;Description automatically generated">
            <a:extLst>
              <a:ext uri="{FF2B5EF4-FFF2-40B4-BE49-F238E27FC236}">
                <a16:creationId xmlns:a16="http://schemas.microsoft.com/office/drawing/2014/main" id="{A88BFE3A-CDEB-9B82-C610-1624EA31B8FF}"/>
              </a:ext>
            </a:extLst>
          </p:cNvPr>
          <p:cNvPicPr>
            <a:picLocks noChangeAspect="1"/>
          </p:cNvPicPr>
          <p:nvPr/>
        </p:nvPicPr>
        <p:blipFill>
          <a:blip r:embed="rId6"/>
          <a:stretch>
            <a:fillRect/>
          </a:stretch>
        </p:blipFill>
        <p:spPr>
          <a:xfrm>
            <a:off x="626343" y="5744136"/>
            <a:ext cx="2335066" cy="658417"/>
          </a:xfrm>
          <a:prstGeom prst="rect">
            <a:avLst/>
          </a:prstGeom>
        </p:spPr>
      </p:pic>
      <p:sp>
        <p:nvSpPr>
          <p:cNvPr id="7" name="Dodecagon 6">
            <a:extLst>
              <a:ext uri="{FF2B5EF4-FFF2-40B4-BE49-F238E27FC236}">
                <a16:creationId xmlns:a16="http://schemas.microsoft.com/office/drawing/2014/main" id="{BE26983F-E146-7E76-655A-A3E5192D5A3D}"/>
              </a:ext>
            </a:extLst>
          </p:cNvPr>
          <p:cNvSpPr/>
          <p:nvPr/>
        </p:nvSpPr>
        <p:spPr>
          <a:xfrm>
            <a:off x="8299620" y="343979"/>
            <a:ext cx="3707028" cy="3085021"/>
          </a:xfrm>
          <a:prstGeom prst="dodecagon">
            <a:avLst/>
          </a:prstGeom>
          <a:ln>
            <a:noFill/>
          </a:ln>
          <a:scene3d>
            <a:camera prst="orthographicFront"/>
            <a:lightRig rig="threePt" dir="t"/>
          </a:scene3d>
          <a:sp3d extrusionH="190500"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t>€1,095,000</a:t>
            </a:r>
            <a:endParaRPr lang="en-IE" sz="3600" dirty="0"/>
          </a:p>
        </p:txBody>
      </p:sp>
    </p:spTree>
    <p:extLst>
      <p:ext uri="{BB962C8B-B14F-4D97-AF65-F5344CB8AC3E}">
        <p14:creationId xmlns:p14="http://schemas.microsoft.com/office/powerpoint/2010/main" val="30650781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a:blip r:embed="rId3"/>
          <a:tile tx="0" ty="0" sx="100000" sy="100000" flip="none" algn="tl"/>
        </a:blipFill>
        <a:effectLst/>
      </p:bgPr>
    </p:bg>
    <p:spTree>
      <p:nvGrpSpPr>
        <p:cNvPr id="1" name="">
          <a:extLst>
            <a:ext uri="{FF2B5EF4-FFF2-40B4-BE49-F238E27FC236}">
              <a16:creationId xmlns:a16="http://schemas.microsoft.com/office/drawing/2014/main" id="{3E251A97-DBC5-38F7-D376-F4BEF4FEE622}"/>
            </a:ext>
          </a:extLst>
        </p:cNvPr>
        <p:cNvGrpSpPr/>
        <p:nvPr/>
      </p:nvGrpSpPr>
      <p:grpSpPr>
        <a:xfrm>
          <a:off x="0" y="0"/>
          <a:ext cx="0" cy="0"/>
          <a:chOff x="0" y="0"/>
          <a:chExt cx="0" cy="0"/>
        </a:xfrm>
      </p:grpSpPr>
      <p:pic>
        <p:nvPicPr>
          <p:cNvPr id="5" name="Graphic 4">
            <a:extLst>
              <a:ext uri="{FF2B5EF4-FFF2-40B4-BE49-F238E27FC236}">
                <a16:creationId xmlns:a16="http://schemas.microsoft.com/office/drawing/2014/main" id="{E43ADFFF-07A4-5B53-56E7-1A0F44CC8BDB}"/>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9919322" y="-685801"/>
            <a:ext cx="2677923" cy="8073443"/>
          </a:xfrm>
          <a:prstGeom prst="rect">
            <a:avLst/>
          </a:prstGeom>
        </p:spPr>
      </p:pic>
      <p:sp>
        <p:nvSpPr>
          <p:cNvPr id="4" name="Title 3">
            <a:extLst>
              <a:ext uri="{FF2B5EF4-FFF2-40B4-BE49-F238E27FC236}">
                <a16:creationId xmlns:a16="http://schemas.microsoft.com/office/drawing/2014/main" id="{2F2F3AB8-AA4F-012B-8E89-1AF484A37A90}"/>
              </a:ext>
            </a:extLst>
          </p:cNvPr>
          <p:cNvSpPr>
            <a:spLocks noGrp="1"/>
          </p:cNvSpPr>
          <p:nvPr>
            <p:ph type="title"/>
          </p:nvPr>
        </p:nvSpPr>
        <p:spPr>
          <a:xfrm>
            <a:off x="532822" y="967388"/>
            <a:ext cx="10474613" cy="626325"/>
          </a:xfrm>
        </p:spPr>
        <p:txBody>
          <a:bodyPr/>
          <a:lstStyle/>
          <a:p>
            <a:r>
              <a:rPr lang="en-US" sz="4400" dirty="0">
                <a:latin typeface="Calibri"/>
                <a:ea typeface="Calibri"/>
                <a:cs typeface="Calibri"/>
              </a:rPr>
              <a:t>5. City Centre Amenities </a:t>
            </a:r>
            <a:endParaRPr lang="en-GB" sz="4400" dirty="0"/>
          </a:p>
        </p:txBody>
      </p:sp>
      <p:sp>
        <p:nvSpPr>
          <p:cNvPr id="2" name="Content Placeholder 1">
            <a:extLst>
              <a:ext uri="{FF2B5EF4-FFF2-40B4-BE49-F238E27FC236}">
                <a16:creationId xmlns:a16="http://schemas.microsoft.com/office/drawing/2014/main" id="{715BBF14-C396-D6DB-E06E-E0947F84640D}"/>
              </a:ext>
            </a:extLst>
          </p:cNvPr>
          <p:cNvSpPr>
            <a:spLocks noGrp="1"/>
          </p:cNvSpPr>
          <p:nvPr>
            <p:ph idx="1"/>
          </p:nvPr>
        </p:nvSpPr>
        <p:spPr>
          <a:xfrm>
            <a:off x="456623" y="1575955"/>
            <a:ext cx="7842997" cy="4525646"/>
          </a:xfrm>
        </p:spPr>
        <p:txBody>
          <a:bodyPr vert="horz" lIns="0" tIns="0" rIns="0" bIns="0" rtlCol="0" anchor="t">
            <a:noAutofit/>
          </a:bodyPr>
          <a:lstStyle/>
          <a:p>
            <a:pPr>
              <a:lnSpc>
                <a:spcPct val="90000"/>
              </a:lnSpc>
              <a:spcBef>
                <a:spcPts val="1000"/>
              </a:spcBef>
            </a:pPr>
            <a:r>
              <a:rPr lang="en-US" sz="2200" b="0" dirty="0">
                <a:solidFill>
                  <a:srgbClr val="000000"/>
                </a:solidFill>
                <a:latin typeface="Calibri"/>
                <a:ea typeface="Calibri"/>
                <a:cs typeface="Calibri"/>
              </a:rPr>
              <a:t>Our city </a:t>
            </a:r>
            <a:r>
              <a:rPr lang="en-US" sz="2200" b="0" dirty="0" err="1">
                <a:solidFill>
                  <a:srgbClr val="000000"/>
                </a:solidFill>
                <a:latin typeface="Calibri"/>
                <a:ea typeface="Calibri"/>
                <a:cs typeface="Calibri"/>
              </a:rPr>
              <a:t>centre</a:t>
            </a:r>
            <a:r>
              <a:rPr lang="en-US" sz="2200" b="0" dirty="0">
                <a:solidFill>
                  <a:srgbClr val="000000"/>
                </a:solidFill>
                <a:latin typeface="Calibri"/>
                <a:ea typeface="Calibri"/>
                <a:cs typeface="Calibri"/>
              </a:rPr>
              <a:t> needs to be improved so that greater numbers coming to Limerick to work will want to live there. </a:t>
            </a:r>
            <a:endParaRPr lang="en-US" sz="2200" b="0" dirty="0">
              <a:latin typeface="Calibri"/>
              <a:ea typeface="Calibri"/>
              <a:cs typeface="Palanquin"/>
            </a:endParaRPr>
          </a:p>
          <a:p>
            <a:pPr lvl="1"/>
            <a:r>
              <a:rPr lang="en-US" sz="2200" dirty="0">
                <a:solidFill>
                  <a:srgbClr val="000000"/>
                </a:solidFill>
                <a:latin typeface="Calibri"/>
                <a:ea typeface="Calibri"/>
                <a:cs typeface="Calibri"/>
              </a:rPr>
              <a:t>The following specific projects are allocated funds:</a:t>
            </a:r>
            <a:endParaRPr lang="en-US" sz="2200" dirty="0">
              <a:latin typeface="Calibri"/>
              <a:ea typeface="Calibri"/>
              <a:cs typeface="Palanquin"/>
            </a:endParaRPr>
          </a:p>
          <a:p>
            <a:pPr marL="473075" lvl="2" indent="-342900">
              <a:buChar char="•"/>
            </a:pPr>
            <a:r>
              <a:rPr lang="en-US" sz="1900" dirty="0">
                <a:solidFill>
                  <a:srgbClr val="000000"/>
                </a:solidFill>
                <a:latin typeface="Calibri"/>
                <a:ea typeface="Calibri"/>
                <a:cs typeface="Calibri"/>
              </a:rPr>
              <a:t>€240,000 towards initial design work of the Colbert Quarter municipal sports facility</a:t>
            </a:r>
            <a:endParaRPr lang="en-US" sz="1900" dirty="0">
              <a:latin typeface="Calibri"/>
              <a:ea typeface="Calibri"/>
              <a:cs typeface="Palanquin"/>
            </a:endParaRPr>
          </a:p>
          <a:p>
            <a:pPr marL="473075" lvl="2" indent="-342900">
              <a:buChar char="•"/>
            </a:pPr>
            <a:r>
              <a:rPr lang="en-US" sz="1900" dirty="0">
                <a:solidFill>
                  <a:srgbClr val="000000"/>
                </a:solidFill>
                <a:latin typeface="Calibri"/>
                <a:ea typeface="Calibri"/>
                <a:cs typeface="Calibri"/>
              </a:rPr>
              <a:t>€300,000 to secure additional URDF funding for the design work on the new city </a:t>
            </a:r>
            <a:r>
              <a:rPr lang="en-US" sz="1900" dirty="0" err="1">
                <a:solidFill>
                  <a:srgbClr val="000000"/>
                </a:solidFill>
                <a:latin typeface="Calibri"/>
                <a:ea typeface="Calibri"/>
                <a:cs typeface="Calibri"/>
              </a:rPr>
              <a:t>centre</a:t>
            </a:r>
            <a:r>
              <a:rPr lang="en-US" sz="1900" dirty="0">
                <a:solidFill>
                  <a:srgbClr val="000000"/>
                </a:solidFill>
                <a:latin typeface="Calibri"/>
                <a:ea typeface="Calibri"/>
                <a:cs typeface="Calibri"/>
              </a:rPr>
              <a:t> pedestrian bridge across the Shannon to Cleeves</a:t>
            </a:r>
            <a:endParaRPr lang="en-US" sz="1900" dirty="0">
              <a:latin typeface="Calibri"/>
              <a:ea typeface="Calibri"/>
              <a:cs typeface="Palanquin"/>
            </a:endParaRPr>
          </a:p>
          <a:p>
            <a:pPr marL="473075" lvl="2" indent="-342900">
              <a:buChar char="•"/>
            </a:pPr>
            <a:r>
              <a:rPr lang="en-US" sz="1900" dirty="0">
                <a:solidFill>
                  <a:srgbClr val="000000"/>
                </a:solidFill>
                <a:latin typeface="Calibri"/>
                <a:ea typeface="Calibri"/>
                <a:cs typeface="Calibri"/>
              </a:rPr>
              <a:t>€1,000,000 to restart the stalled Innovate Engine projects and secure the ownership of the Royal Cinema</a:t>
            </a:r>
            <a:endParaRPr lang="en-US" sz="1900" dirty="0">
              <a:latin typeface="Calibri"/>
              <a:ea typeface="Calibri"/>
              <a:cs typeface="Palanquin"/>
            </a:endParaRPr>
          </a:p>
          <a:p>
            <a:pPr marL="473075" lvl="2" indent="-342900">
              <a:buChar char="•"/>
            </a:pPr>
            <a:r>
              <a:rPr lang="en-US" sz="1900" dirty="0">
                <a:solidFill>
                  <a:srgbClr val="000000"/>
                </a:solidFill>
                <a:latin typeface="Calibri"/>
                <a:ea typeface="Calibri"/>
                <a:cs typeface="Calibri"/>
              </a:rPr>
              <a:t>€100,000 for the preparation of the initial business case for the redevelopment of the Royal Cinema</a:t>
            </a:r>
            <a:endParaRPr lang="en-US" sz="1900" dirty="0">
              <a:latin typeface="Calibri"/>
              <a:ea typeface="Calibri"/>
              <a:cs typeface="Palanquin"/>
            </a:endParaRPr>
          </a:p>
          <a:p>
            <a:pPr marL="473075" lvl="2" indent="-342900">
              <a:buChar char="•"/>
            </a:pPr>
            <a:r>
              <a:rPr lang="en-US" sz="1900" dirty="0">
                <a:solidFill>
                  <a:srgbClr val="000000"/>
                </a:solidFill>
                <a:latin typeface="Calibri"/>
                <a:ea typeface="Calibri"/>
                <a:cs typeface="Calibri"/>
              </a:rPr>
              <a:t>€75,000 for initial work to update the business case for the Game Cube</a:t>
            </a:r>
            <a:endParaRPr lang="en-US" sz="1900" dirty="0">
              <a:latin typeface="Calibri"/>
              <a:ea typeface="Calibri"/>
              <a:cs typeface="Calibri"/>
            </a:endParaRPr>
          </a:p>
          <a:p>
            <a:pPr lvl="1"/>
            <a:endParaRPr lang="en-US" dirty="0">
              <a:latin typeface="Calibri" panose="020F0502020204030204" pitchFamily="34" charset="0"/>
              <a:ea typeface="Calibri"/>
              <a:cs typeface="Calibri" panose="020F0502020204030204" pitchFamily="34" charset="0"/>
            </a:endParaRPr>
          </a:p>
        </p:txBody>
      </p:sp>
      <p:sp>
        <p:nvSpPr>
          <p:cNvPr id="3" name="Slide Number Placeholder 2">
            <a:extLst>
              <a:ext uri="{FF2B5EF4-FFF2-40B4-BE49-F238E27FC236}">
                <a16:creationId xmlns:a16="http://schemas.microsoft.com/office/drawing/2014/main" id="{D360A377-0D37-AAA5-78AC-2A1C00DF4F59}"/>
              </a:ext>
            </a:extLst>
          </p:cNvPr>
          <p:cNvSpPr>
            <a:spLocks noGrp="1"/>
          </p:cNvSpPr>
          <p:nvPr>
            <p:ph type="sldNum" sz="quarter" idx="4"/>
          </p:nvPr>
        </p:nvSpPr>
        <p:spPr/>
        <p:txBody>
          <a:bodyPr/>
          <a:lstStyle/>
          <a:p>
            <a:fld id="{91D568E7-61F5-D04E-995D-81EF41C01A2A}" type="slidenum">
              <a:rPr lang="en-GB" smtClean="0"/>
              <a:pPr/>
              <a:t>15</a:t>
            </a:fld>
            <a:endParaRPr lang="en-GB" sz="1100"/>
          </a:p>
        </p:txBody>
      </p:sp>
      <p:cxnSp>
        <p:nvCxnSpPr>
          <p:cNvPr id="6" name="Straight Connector 5">
            <a:extLst>
              <a:ext uri="{FF2B5EF4-FFF2-40B4-BE49-F238E27FC236}">
                <a16:creationId xmlns:a16="http://schemas.microsoft.com/office/drawing/2014/main" id="{4F61A51C-CC63-7636-90DA-464B03AA9865}"/>
              </a:ext>
            </a:extLst>
          </p:cNvPr>
          <p:cNvCxnSpPr>
            <a:cxnSpLocks/>
          </p:cNvCxnSpPr>
          <p:nvPr/>
        </p:nvCxnSpPr>
        <p:spPr>
          <a:xfrm>
            <a:off x="0" y="6857598"/>
            <a:ext cx="12192000" cy="0"/>
          </a:xfrm>
          <a:prstGeom prst="line">
            <a:avLst/>
          </a:prstGeom>
          <a:ln w="53975">
            <a:gradFill>
              <a:gsLst>
                <a:gs pos="0">
                  <a:schemeClr val="accent1"/>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pic>
        <p:nvPicPr>
          <p:cNvPr id="8" name="Picture 7" descr="A green and white logo&#10;&#10;Description automatically generated">
            <a:extLst>
              <a:ext uri="{FF2B5EF4-FFF2-40B4-BE49-F238E27FC236}">
                <a16:creationId xmlns:a16="http://schemas.microsoft.com/office/drawing/2014/main" id="{9978B0BA-1496-5B18-A1CE-381261ED2DA6}"/>
              </a:ext>
            </a:extLst>
          </p:cNvPr>
          <p:cNvPicPr>
            <a:picLocks noChangeAspect="1"/>
          </p:cNvPicPr>
          <p:nvPr/>
        </p:nvPicPr>
        <p:blipFill>
          <a:blip r:embed="rId6"/>
          <a:stretch>
            <a:fillRect/>
          </a:stretch>
        </p:blipFill>
        <p:spPr>
          <a:xfrm>
            <a:off x="461243" y="5921936"/>
            <a:ext cx="2335066" cy="658417"/>
          </a:xfrm>
          <a:prstGeom prst="rect">
            <a:avLst/>
          </a:prstGeom>
        </p:spPr>
      </p:pic>
    </p:spTree>
    <p:extLst>
      <p:ext uri="{BB962C8B-B14F-4D97-AF65-F5344CB8AC3E}">
        <p14:creationId xmlns:p14="http://schemas.microsoft.com/office/powerpoint/2010/main" val="34704944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a:blip r:embed="rId3"/>
          <a:tile tx="0" ty="0" sx="100000" sy="100000" flip="none" algn="tl"/>
        </a:blipFill>
        <a:effectLst/>
      </p:bgPr>
    </p:bg>
    <p:spTree>
      <p:nvGrpSpPr>
        <p:cNvPr id="1" name="">
          <a:extLst>
            <a:ext uri="{FF2B5EF4-FFF2-40B4-BE49-F238E27FC236}">
              <a16:creationId xmlns:a16="http://schemas.microsoft.com/office/drawing/2014/main" id="{8B56F20A-AEE1-78EF-2C45-26088A107011}"/>
            </a:ext>
          </a:extLst>
        </p:cNvPr>
        <p:cNvGrpSpPr/>
        <p:nvPr/>
      </p:nvGrpSpPr>
      <p:grpSpPr>
        <a:xfrm>
          <a:off x="0" y="0"/>
          <a:ext cx="0" cy="0"/>
          <a:chOff x="0" y="0"/>
          <a:chExt cx="0" cy="0"/>
        </a:xfrm>
      </p:grpSpPr>
      <p:pic>
        <p:nvPicPr>
          <p:cNvPr id="5" name="Graphic 4">
            <a:extLst>
              <a:ext uri="{FF2B5EF4-FFF2-40B4-BE49-F238E27FC236}">
                <a16:creationId xmlns:a16="http://schemas.microsoft.com/office/drawing/2014/main" id="{807050D0-0B66-93A4-39A0-32AD8A37DEA7}"/>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9919322" y="-685801"/>
            <a:ext cx="2677923" cy="8073443"/>
          </a:xfrm>
          <a:prstGeom prst="rect">
            <a:avLst/>
          </a:prstGeom>
        </p:spPr>
      </p:pic>
      <p:sp>
        <p:nvSpPr>
          <p:cNvPr id="4" name="Title 3">
            <a:extLst>
              <a:ext uri="{FF2B5EF4-FFF2-40B4-BE49-F238E27FC236}">
                <a16:creationId xmlns:a16="http://schemas.microsoft.com/office/drawing/2014/main" id="{6E04456F-8AE4-DA8C-D6CE-8F0000BBACB0}"/>
              </a:ext>
            </a:extLst>
          </p:cNvPr>
          <p:cNvSpPr>
            <a:spLocks noGrp="1"/>
          </p:cNvSpPr>
          <p:nvPr>
            <p:ph type="title"/>
          </p:nvPr>
        </p:nvSpPr>
        <p:spPr>
          <a:xfrm>
            <a:off x="532822" y="967388"/>
            <a:ext cx="10474613" cy="626325"/>
          </a:xfrm>
        </p:spPr>
        <p:txBody>
          <a:bodyPr/>
          <a:lstStyle/>
          <a:p>
            <a:r>
              <a:rPr lang="en-US" sz="4400" dirty="0">
                <a:latin typeface="Calibri"/>
                <a:ea typeface="Calibri"/>
                <a:cs typeface="Calibri"/>
              </a:rPr>
              <a:t>5. City Centre Amenities </a:t>
            </a:r>
            <a:endParaRPr lang="en-GB" sz="4400" dirty="0"/>
          </a:p>
        </p:txBody>
      </p:sp>
      <p:sp>
        <p:nvSpPr>
          <p:cNvPr id="2" name="Content Placeholder 1">
            <a:extLst>
              <a:ext uri="{FF2B5EF4-FFF2-40B4-BE49-F238E27FC236}">
                <a16:creationId xmlns:a16="http://schemas.microsoft.com/office/drawing/2014/main" id="{007452D0-2D73-8492-B1B8-4DC2511794FE}"/>
              </a:ext>
            </a:extLst>
          </p:cNvPr>
          <p:cNvSpPr>
            <a:spLocks noGrp="1"/>
          </p:cNvSpPr>
          <p:nvPr>
            <p:ph idx="1"/>
          </p:nvPr>
        </p:nvSpPr>
        <p:spPr>
          <a:xfrm>
            <a:off x="456623" y="1575955"/>
            <a:ext cx="7842997" cy="4525646"/>
          </a:xfrm>
        </p:spPr>
        <p:txBody>
          <a:bodyPr vert="horz" lIns="0" tIns="0" rIns="0" bIns="0" rtlCol="0" anchor="t">
            <a:noAutofit/>
          </a:bodyPr>
          <a:lstStyle/>
          <a:p>
            <a:pPr>
              <a:lnSpc>
                <a:spcPct val="90000"/>
              </a:lnSpc>
              <a:spcBef>
                <a:spcPts val="1000"/>
              </a:spcBef>
            </a:pPr>
            <a:r>
              <a:rPr lang="en-US" sz="2200" b="0" dirty="0">
                <a:solidFill>
                  <a:srgbClr val="000000"/>
                </a:solidFill>
                <a:latin typeface="Calibri"/>
                <a:ea typeface="Calibri"/>
                <a:cs typeface="Calibri"/>
              </a:rPr>
              <a:t>Our city </a:t>
            </a:r>
            <a:r>
              <a:rPr lang="en-US" sz="2200" b="0" dirty="0" err="1">
                <a:solidFill>
                  <a:srgbClr val="000000"/>
                </a:solidFill>
                <a:latin typeface="Calibri"/>
                <a:ea typeface="Calibri"/>
                <a:cs typeface="Calibri"/>
              </a:rPr>
              <a:t>centre</a:t>
            </a:r>
            <a:r>
              <a:rPr lang="en-US" sz="2200" b="0" dirty="0">
                <a:solidFill>
                  <a:srgbClr val="000000"/>
                </a:solidFill>
                <a:latin typeface="Calibri"/>
                <a:ea typeface="Calibri"/>
                <a:cs typeface="Calibri"/>
              </a:rPr>
              <a:t> needs to be improved so that greater numbers coming to Limerick to work will want to live there. </a:t>
            </a:r>
            <a:endParaRPr lang="en-US" sz="2200" b="0" dirty="0">
              <a:latin typeface="Calibri"/>
              <a:ea typeface="Calibri"/>
              <a:cs typeface="Palanquin"/>
            </a:endParaRPr>
          </a:p>
          <a:p>
            <a:pPr lvl="1"/>
            <a:r>
              <a:rPr lang="en-US" sz="2200" dirty="0">
                <a:solidFill>
                  <a:srgbClr val="000000"/>
                </a:solidFill>
                <a:latin typeface="Calibri"/>
                <a:ea typeface="Calibri"/>
                <a:cs typeface="Calibri"/>
              </a:rPr>
              <a:t>The following specific projects are allocated funds:</a:t>
            </a:r>
            <a:endParaRPr lang="en-US" sz="2200" dirty="0">
              <a:latin typeface="Calibri"/>
              <a:ea typeface="Calibri"/>
              <a:cs typeface="Palanquin"/>
            </a:endParaRPr>
          </a:p>
          <a:p>
            <a:pPr marL="473075" lvl="2" indent="-342900">
              <a:buChar char="•"/>
            </a:pPr>
            <a:r>
              <a:rPr lang="en-US" sz="1900" dirty="0">
                <a:solidFill>
                  <a:srgbClr val="000000"/>
                </a:solidFill>
                <a:latin typeface="Calibri"/>
                <a:ea typeface="Calibri"/>
                <a:cs typeface="Calibri"/>
              </a:rPr>
              <a:t>€240,000 towards initial design work of the Colbert Quarter municipal sports facility</a:t>
            </a:r>
            <a:endParaRPr lang="en-US" sz="1900" dirty="0">
              <a:latin typeface="Calibri"/>
              <a:ea typeface="Calibri"/>
              <a:cs typeface="Palanquin"/>
            </a:endParaRPr>
          </a:p>
          <a:p>
            <a:pPr marL="473075" lvl="2" indent="-342900">
              <a:buChar char="•"/>
            </a:pPr>
            <a:r>
              <a:rPr lang="en-US" sz="1900" dirty="0">
                <a:solidFill>
                  <a:srgbClr val="000000"/>
                </a:solidFill>
                <a:latin typeface="Calibri"/>
                <a:ea typeface="Calibri"/>
                <a:cs typeface="Calibri"/>
              </a:rPr>
              <a:t>€300,000 to secure additional URDF funding for the design work on the new city </a:t>
            </a:r>
            <a:r>
              <a:rPr lang="en-US" sz="1900" dirty="0" err="1">
                <a:solidFill>
                  <a:srgbClr val="000000"/>
                </a:solidFill>
                <a:latin typeface="Calibri"/>
                <a:ea typeface="Calibri"/>
                <a:cs typeface="Calibri"/>
              </a:rPr>
              <a:t>centre</a:t>
            </a:r>
            <a:r>
              <a:rPr lang="en-US" sz="1900" dirty="0">
                <a:solidFill>
                  <a:srgbClr val="000000"/>
                </a:solidFill>
                <a:latin typeface="Calibri"/>
                <a:ea typeface="Calibri"/>
                <a:cs typeface="Calibri"/>
              </a:rPr>
              <a:t> pedestrian bridge across the Shannon to Cleeves</a:t>
            </a:r>
            <a:endParaRPr lang="en-US" sz="1900" dirty="0">
              <a:latin typeface="Calibri"/>
              <a:ea typeface="Calibri"/>
              <a:cs typeface="Palanquin"/>
            </a:endParaRPr>
          </a:p>
          <a:p>
            <a:pPr marL="473075" lvl="2" indent="-342900">
              <a:buChar char="•"/>
            </a:pPr>
            <a:r>
              <a:rPr lang="en-US" sz="1900" dirty="0">
                <a:solidFill>
                  <a:srgbClr val="000000"/>
                </a:solidFill>
                <a:latin typeface="Calibri"/>
                <a:ea typeface="Calibri"/>
                <a:cs typeface="Calibri"/>
              </a:rPr>
              <a:t>€1,000,000 to restart the stalled Innovate Engine projects and secure the ownership of the Royal Cinema</a:t>
            </a:r>
            <a:endParaRPr lang="en-US" sz="1900" dirty="0">
              <a:latin typeface="Calibri"/>
              <a:ea typeface="Calibri"/>
              <a:cs typeface="Palanquin"/>
            </a:endParaRPr>
          </a:p>
          <a:p>
            <a:pPr marL="473075" lvl="2" indent="-342900">
              <a:buChar char="•"/>
            </a:pPr>
            <a:r>
              <a:rPr lang="en-US" sz="1900" dirty="0">
                <a:solidFill>
                  <a:srgbClr val="000000"/>
                </a:solidFill>
                <a:latin typeface="Calibri"/>
                <a:ea typeface="Calibri"/>
                <a:cs typeface="Calibri"/>
              </a:rPr>
              <a:t>€100,000 for the preparation of the initial business case for the redevelopment of the Royal Cinema</a:t>
            </a:r>
            <a:endParaRPr lang="en-US" sz="1900" dirty="0">
              <a:latin typeface="Calibri"/>
              <a:ea typeface="Calibri"/>
              <a:cs typeface="Palanquin"/>
            </a:endParaRPr>
          </a:p>
          <a:p>
            <a:pPr marL="473075" lvl="2" indent="-342900">
              <a:buChar char="•"/>
            </a:pPr>
            <a:r>
              <a:rPr lang="en-US" sz="1900" dirty="0">
                <a:solidFill>
                  <a:srgbClr val="000000"/>
                </a:solidFill>
                <a:latin typeface="Calibri"/>
                <a:ea typeface="Calibri"/>
                <a:cs typeface="Calibri"/>
              </a:rPr>
              <a:t>€75,000 for initial work to update the business case for the Game Cube</a:t>
            </a:r>
            <a:endParaRPr lang="en-US" sz="1900" dirty="0">
              <a:latin typeface="Calibri"/>
              <a:ea typeface="Calibri"/>
              <a:cs typeface="Calibri"/>
            </a:endParaRPr>
          </a:p>
          <a:p>
            <a:pPr lvl="1"/>
            <a:endParaRPr lang="en-US" dirty="0">
              <a:latin typeface="Calibri" panose="020F0502020204030204" pitchFamily="34" charset="0"/>
              <a:ea typeface="Calibri"/>
              <a:cs typeface="Calibri" panose="020F0502020204030204" pitchFamily="34" charset="0"/>
            </a:endParaRPr>
          </a:p>
        </p:txBody>
      </p:sp>
      <p:sp>
        <p:nvSpPr>
          <p:cNvPr id="3" name="Slide Number Placeholder 2">
            <a:extLst>
              <a:ext uri="{FF2B5EF4-FFF2-40B4-BE49-F238E27FC236}">
                <a16:creationId xmlns:a16="http://schemas.microsoft.com/office/drawing/2014/main" id="{D72B887B-3CD1-6AE1-4AAA-90EAA03CFA2C}"/>
              </a:ext>
            </a:extLst>
          </p:cNvPr>
          <p:cNvSpPr>
            <a:spLocks noGrp="1"/>
          </p:cNvSpPr>
          <p:nvPr>
            <p:ph type="sldNum" sz="quarter" idx="4"/>
          </p:nvPr>
        </p:nvSpPr>
        <p:spPr/>
        <p:txBody>
          <a:bodyPr/>
          <a:lstStyle/>
          <a:p>
            <a:fld id="{91D568E7-61F5-D04E-995D-81EF41C01A2A}" type="slidenum">
              <a:rPr lang="en-GB" smtClean="0"/>
              <a:pPr/>
              <a:t>16</a:t>
            </a:fld>
            <a:endParaRPr lang="en-GB" sz="1100"/>
          </a:p>
        </p:txBody>
      </p:sp>
      <p:cxnSp>
        <p:nvCxnSpPr>
          <p:cNvPr id="6" name="Straight Connector 5">
            <a:extLst>
              <a:ext uri="{FF2B5EF4-FFF2-40B4-BE49-F238E27FC236}">
                <a16:creationId xmlns:a16="http://schemas.microsoft.com/office/drawing/2014/main" id="{47E4FE00-31F1-4FAF-F16D-637292B3BA8D}"/>
              </a:ext>
            </a:extLst>
          </p:cNvPr>
          <p:cNvCxnSpPr>
            <a:cxnSpLocks/>
          </p:cNvCxnSpPr>
          <p:nvPr/>
        </p:nvCxnSpPr>
        <p:spPr>
          <a:xfrm>
            <a:off x="0" y="6857598"/>
            <a:ext cx="12192000" cy="0"/>
          </a:xfrm>
          <a:prstGeom prst="line">
            <a:avLst/>
          </a:prstGeom>
          <a:ln w="53975">
            <a:gradFill>
              <a:gsLst>
                <a:gs pos="0">
                  <a:schemeClr val="accent1"/>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pic>
        <p:nvPicPr>
          <p:cNvPr id="8" name="Picture 7" descr="A green and white logo&#10;&#10;Description automatically generated">
            <a:extLst>
              <a:ext uri="{FF2B5EF4-FFF2-40B4-BE49-F238E27FC236}">
                <a16:creationId xmlns:a16="http://schemas.microsoft.com/office/drawing/2014/main" id="{6F3616E0-0EBD-F074-FF08-566B876BFD0A}"/>
              </a:ext>
            </a:extLst>
          </p:cNvPr>
          <p:cNvPicPr>
            <a:picLocks noChangeAspect="1"/>
          </p:cNvPicPr>
          <p:nvPr/>
        </p:nvPicPr>
        <p:blipFill>
          <a:blip r:embed="rId6"/>
          <a:stretch>
            <a:fillRect/>
          </a:stretch>
        </p:blipFill>
        <p:spPr>
          <a:xfrm>
            <a:off x="461243" y="5921936"/>
            <a:ext cx="2335066" cy="658417"/>
          </a:xfrm>
          <a:prstGeom prst="rect">
            <a:avLst/>
          </a:prstGeom>
        </p:spPr>
      </p:pic>
      <p:sp>
        <p:nvSpPr>
          <p:cNvPr id="7" name="Dodecagon 6">
            <a:extLst>
              <a:ext uri="{FF2B5EF4-FFF2-40B4-BE49-F238E27FC236}">
                <a16:creationId xmlns:a16="http://schemas.microsoft.com/office/drawing/2014/main" id="{42F225A8-FDFA-A150-7B20-8514E8FD3E28}"/>
              </a:ext>
            </a:extLst>
          </p:cNvPr>
          <p:cNvSpPr/>
          <p:nvPr/>
        </p:nvSpPr>
        <p:spPr>
          <a:xfrm>
            <a:off x="8299620" y="343979"/>
            <a:ext cx="3707028" cy="3085021"/>
          </a:xfrm>
          <a:prstGeom prst="dodecagon">
            <a:avLst/>
          </a:prstGeom>
          <a:ln>
            <a:noFill/>
          </a:ln>
          <a:scene3d>
            <a:camera prst="orthographicFront"/>
            <a:lightRig rig="threePt" dir="t"/>
          </a:scene3d>
          <a:sp3d extrusionH="190500"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t>€1,715,000</a:t>
            </a:r>
            <a:endParaRPr lang="en-IE" sz="3600" dirty="0"/>
          </a:p>
        </p:txBody>
      </p:sp>
    </p:spTree>
    <p:extLst>
      <p:ext uri="{BB962C8B-B14F-4D97-AF65-F5344CB8AC3E}">
        <p14:creationId xmlns:p14="http://schemas.microsoft.com/office/powerpoint/2010/main" val="40553996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ED7D8546-5F55-A18A-4F68-473A146CE7A7}"/>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9919322" y="-685801"/>
            <a:ext cx="2677923" cy="8073443"/>
          </a:xfrm>
          <a:prstGeom prst="rect">
            <a:avLst/>
          </a:prstGeom>
        </p:spPr>
      </p:pic>
      <p:sp>
        <p:nvSpPr>
          <p:cNvPr id="4" name="Title 3">
            <a:extLst>
              <a:ext uri="{FF2B5EF4-FFF2-40B4-BE49-F238E27FC236}">
                <a16:creationId xmlns:a16="http://schemas.microsoft.com/office/drawing/2014/main" id="{460C04F5-7ECE-AF4D-911E-6433178FFB0A}"/>
              </a:ext>
            </a:extLst>
          </p:cNvPr>
          <p:cNvSpPr>
            <a:spLocks noGrp="1"/>
          </p:cNvSpPr>
          <p:nvPr>
            <p:ph type="title"/>
          </p:nvPr>
        </p:nvSpPr>
        <p:spPr>
          <a:xfrm>
            <a:off x="532823" y="967388"/>
            <a:ext cx="9037638" cy="626325"/>
          </a:xfrm>
        </p:spPr>
        <p:txBody>
          <a:bodyPr/>
          <a:lstStyle/>
          <a:p>
            <a:r>
              <a:rPr lang="en-US" sz="4400" dirty="0">
                <a:latin typeface="Calibri"/>
                <a:ea typeface="Calibri"/>
                <a:cs typeface="Calibri"/>
              </a:rPr>
              <a:t>6. Activities and Festivals</a:t>
            </a:r>
            <a:endParaRPr lang="en-GB" dirty="0">
              <a:solidFill>
                <a:prstClr val="black"/>
              </a:solidFill>
            </a:endParaRPr>
          </a:p>
        </p:txBody>
      </p:sp>
      <p:sp>
        <p:nvSpPr>
          <p:cNvPr id="2" name="Content Placeholder 1">
            <a:extLst>
              <a:ext uri="{FF2B5EF4-FFF2-40B4-BE49-F238E27FC236}">
                <a16:creationId xmlns:a16="http://schemas.microsoft.com/office/drawing/2014/main" id="{05539BE1-51CF-4847-92FA-61657398EF54}"/>
              </a:ext>
            </a:extLst>
          </p:cNvPr>
          <p:cNvSpPr>
            <a:spLocks noGrp="1"/>
          </p:cNvSpPr>
          <p:nvPr>
            <p:ph idx="1"/>
          </p:nvPr>
        </p:nvSpPr>
        <p:spPr>
          <a:xfrm>
            <a:off x="532823" y="1820846"/>
            <a:ext cx="7723332" cy="4610955"/>
          </a:xfrm>
        </p:spPr>
        <p:txBody>
          <a:bodyPr vert="horz" lIns="0" tIns="0" rIns="0" bIns="0" rtlCol="0" anchor="t">
            <a:noAutofit/>
          </a:bodyPr>
          <a:lstStyle/>
          <a:p>
            <a:pPr defTabSz="914400">
              <a:lnSpc>
                <a:spcPct val="90000"/>
              </a:lnSpc>
              <a:spcBef>
                <a:spcPts val="1000"/>
              </a:spcBef>
            </a:pPr>
            <a:r>
              <a:rPr lang="en-US" sz="1800" b="0" dirty="0">
                <a:solidFill>
                  <a:prstClr val="black"/>
                </a:solidFill>
                <a:latin typeface="Calibri"/>
                <a:ea typeface="Calibri"/>
                <a:cs typeface="Calibri"/>
              </a:rPr>
              <a:t>Much of the funding of festivals and activities across the county is funded by the regular budget.  For example, €1,680,788 is allocated for 2025 under the heading of Festivals &amp; Concerts out of a total funding of nearly €4.7m for the operation of the Arts </a:t>
            </a:r>
            <a:r>
              <a:rPr lang="en-US" sz="1800" b="0" dirty="0" err="1">
                <a:solidFill>
                  <a:prstClr val="black"/>
                </a:solidFill>
                <a:latin typeface="Calibri"/>
                <a:ea typeface="Calibri"/>
                <a:cs typeface="Calibri"/>
              </a:rPr>
              <a:t>Programme</a:t>
            </a:r>
            <a:endParaRPr lang="en-US" sz="1800" b="0" dirty="0">
              <a:solidFill>
                <a:prstClr val="black"/>
              </a:solidFill>
              <a:latin typeface="Calibri"/>
              <a:ea typeface="Calibri"/>
              <a:cs typeface="Calibri"/>
            </a:endParaRPr>
          </a:p>
          <a:p>
            <a:pPr lvl="0" defTabSz="914400">
              <a:lnSpc>
                <a:spcPct val="90000"/>
              </a:lnSpc>
              <a:spcBef>
                <a:spcPts val="1000"/>
              </a:spcBef>
            </a:pPr>
            <a:r>
              <a:rPr lang="en-US" sz="1800" b="0" dirty="0">
                <a:solidFill>
                  <a:prstClr val="black"/>
                </a:solidFill>
                <a:latin typeface="Calibri" panose="020F0502020204030204" pitchFamily="34" charset="0"/>
                <a:cs typeface="Calibri" panose="020F0502020204030204" pitchFamily="34" charset="0"/>
              </a:rPr>
              <a:t>The mayoral funding for 2025 will be focused on initiatives which add to our existing offering.</a:t>
            </a:r>
          </a:p>
          <a:p>
            <a:pPr marL="685800" lvl="1" indent="-228600" defTabSz="914400">
              <a:lnSpc>
                <a:spcPct val="90000"/>
              </a:lnSpc>
              <a:spcBef>
                <a:spcPts val="500"/>
              </a:spcBef>
              <a:buFont typeface="Arial" panose="020B0604020202020204" pitchFamily="34" charset="0"/>
              <a:buChar char="•"/>
            </a:pPr>
            <a:r>
              <a:rPr lang="en-US" sz="1800" dirty="0">
                <a:solidFill>
                  <a:prstClr val="black"/>
                </a:solidFill>
                <a:latin typeface="Calibri"/>
                <a:ea typeface="Calibri"/>
                <a:cs typeface="Calibri"/>
              </a:rPr>
              <a:t>€50,000 is allocated to the new “All we have are Days” which debuted over the February Bank Holiday weekend in Limerick City and Newcastle West and Kilmallock</a:t>
            </a:r>
          </a:p>
          <a:p>
            <a:pPr marL="685800" lvl="1" indent="-228600" defTabSz="914400">
              <a:lnSpc>
                <a:spcPct val="90000"/>
              </a:lnSpc>
              <a:spcBef>
                <a:spcPts val="500"/>
              </a:spcBef>
              <a:buFont typeface="Arial" panose="020B0604020202020204" pitchFamily="34" charset="0"/>
              <a:buChar char="•"/>
            </a:pPr>
            <a:r>
              <a:rPr lang="en-US" sz="1800" dirty="0">
                <a:solidFill>
                  <a:prstClr val="black"/>
                </a:solidFill>
                <a:latin typeface="Calibri" panose="020F0502020204030204" pitchFamily="34" charset="0"/>
                <a:cs typeface="Calibri" panose="020F0502020204030204" pitchFamily="34" charset="0"/>
              </a:rPr>
              <a:t>€50,000 will be spent on other Creative Sector Initiatives</a:t>
            </a:r>
          </a:p>
          <a:p>
            <a:pPr marL="685800" lvl="1" indent="-228600" defTabSz="914400">
              <a:lnSpc>
                <a:spcPct val="90000"/>
              </a:lnSpc>
              <a:spcBef>
                <a:spcPts val="500"/>
              </a:spcBef>
              <a:buFont typeface="Arial" panose="020B0604020202020204" pitchFamily="34" charset="0"/>
              <a:buChar char="•"/>
            </a:pPr>
            <a:r>
              <a:rPr lang="en-US" sz="1800" dirty="0">
                <a:solidFill>
                  <a:prstClr val="black"/>
                </a:solidFill>
                <a:latin typeface="Calibri" panose="020F0502020204030204" pitchFamily="34" charset="0"/>
                <a:cs typeface="Calibri" panose="020F0502020204030204" pitchFamily="34" charset="0"/>
              </a:rPr>
              <a:t>€50,000 is allocated for further Christmas decorations in the city Centre and </a:t>
            </a:r>
            <a:r>
              <a:rPr lang="en-US" sz="1800" dirty="0" err="1">
                <a:solidFill>
                  <a:prstClr val="black"/>
                </a:solidFill>
                <a:latin typeface="Calibri" panose="020F0502020204030204" pitchFamily="34" charset="0"/>
                <a:cs typeface="Calibri" panose="020F0502020204030204" pitchFamily="34" charset="0"/>
              </a:rPr>
              <a:t>Kilmallock</a:t>
            </a:r>
            <a:r>
              <a:rPr lang="en-US" sz="1800" dirty="0">
                <a:solidFill>
                  <a:prstClr val="black"/>
                </a:solidFill>
                <a:latin typeface="Calibri" panose="020F0502020204030204" pitchFamily="34" charset="0"/>
                <a:cs typeface="Calibri" panose="020F0502020204030204" pitchFamily="34" charset="0"/>
              </a:rPr>
              <a:t> with funds having been allocated to Newcastle West in 2024</a:t>
            </a:r>
          </a:p>
          <a:p>
            <a:pPr marL="685800" lvl="1" indent="-228600" defTabSz="914400">
              <a:lnSpc>
                <a:spcPct val="90000"/>
              </a:lnSpc>
              <a:spcBef>
                <a:spcPts val="500"/>
              </a:spcBef>
              <a:buFont typeface="Arial" panose="020B0604020202020204" pitchFamily="34" charset="0"/>
              <a:buChar char="•"/>
            </a:pPr>
            <a:r>
              <a:rPr lang="en-US" sz="1800" dirty="0">
                <a:solidFill>
                  <a:prstClr val="black"/>
                </a:solidFill>
                <a:latin typeface="Calibri"/>
                <a:ea typeface="Calibri"/>
                <a:cs typeface="Calibri"/>
              </a:rPr>
              <a:t>€125,000 is allocated to find a Christmas Market in Limerick City Centre</a:t>
            </a:r>
          </a:p>
          <a:p>
            <a:pPr marL="685800" lvl="1" indent="-228600" defTabSz="914400">
              <a:lnSpc>
                <a:spcPct val="90000"/>
              </a:lnSpc>
              <a:spcBef>
                <a:spcPts val="500"/>
              </a:spcBef>
              <a:buFont typeface="Arial" panose="020B0604020202020204" pitchFamily="34" charset="0"/>
              <a:buChar char="•"/>
            </a:pPr>
            <a:r>
              <a:rPr lang="en-US" sz="1800" dirty="0">
                <a:solidFill>
                  <a:prstClr val="black"/>
                </a:solidFill>
                <a:latin typeface="Calibri" panose="020F0502020204030204" pitchFamily="34" charset="0"/>
                <a:cs typeface="Calibri" panose="020F0502020204030204" pitchFamily="34" charset="0"/>
              </a:rPr>
              <a:t>€50,000 for a new Food Festival offering which will be open to competitive tender</a:t>
            </a:r>
          </a:p>
          <a:p>
            <a:pPr lvl="1"/>
            <a:endParaRPr lang="en-US" dirty="0">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3078007B-AD64-8346-A409-1675E24162B0}"/>
              </a:ext>
            </a:extLst>
          </p:cNvPr>
          <p:cNvSpPr>
            <a:spLocks noGrp="1"/>
          </p:cNvSpPr>
          <p:nvPr>
            <p:ph type="sldNum" sz="quarter" idx="4"/>
          </p:nvPr>
        </p:nvSpPr>
        <p:spPr/>
        <p:txBody>
          <a:bodyPr/>
          <a:lstStyle/>
          <a:p>
            <a:fld id="{91D568E7-61F5-D04E-995D-81EF41C01A2A}" type="slidenum">
              <a:rPr lang="en-GB" smtClean="0"/>
              <a:pPr/>
              <a:t>17</a:t>
            </a:fld>
            <a:endParaRPr lang="en-GB" sz="1100"/>
          </a:p>
        </p:txBody>
      </p:sp>
      <p:cxnSp>
        <p:nvCxnSpPr>
          <p:cNvPr id="6" name="Straight Connector 5">
            <a:extLst>
              <a:ext uri="{FF2B5EF4-FFF2-40B4-BE49-F238E27FC236}">
                <a16:creationId xmlns:a16="http://schemas.microsoft.com/office/drawing/2014/main" id="{88C9CFA1-9918-482F-F23F-8D1F29E5A5A0}"/>
              </a:ext>
            </a:extLst>
          </p:cNvPr>
          <p:cNvCxnSpPr>
            <a:cxnSpLocks/>
          </p:cNvCxnSpPr>
          <p:nvPr/>
        </p:nvCxnSpPr>
        <p:spPr>
          <a:xfrm>
            <a:off x="0" y="6857598"/>
            <a:ext cx="12192000" cy="0"/>
          </a:xfrm>
          <a:prstGeom prst="line">
            <a:avLst/>
          </a:prstGeom>
          <a:ln w="53975">
            <a:gradFill>
              <a:gsLst>
                <a:gs pos="0">
                  <a:schemeClr val="accent1"/>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pic>
        <p:nvPicPr>
          <p:cNvPr id="8" name="Picture 7" descr="A green and white logo&#10;&#10;Description automatically generated">
            <a:extLst>
              <a:ext uri="{FF2B5EF4-FFF2-40B4-BE49-F238E27FC236}">
                <a16:creationId xmlns:a16="http://schemas.microsoft.com/office/drawing/2014/main" id="{F167922E-608E-8651-81FF-90A22FEE4CDD}"/>
              </a:ext>
            </a:extLst>
          </p:cNvPr>
          <p:cNvPicPr>
            <a:picLocks noChangeAspect="1"/>
          </p:cNvPicPr>
          <p:nvPr/>
        </p:nvPicPr>
        <p:blipFill>
          <a:blip r:embed="rId6"/>
          <a:stretch>
            <a:fillRect/>
          </a:stretch>
        </p:blipFill>
        <p:spPr>
          <a:xfrm>
            <a:off x="626343" y="5744136"/>
            <a:ext cx="2335066" cy="658417"/>
          </a:xfrm>
          <a:prstGeom prst="rect">
            <a:avLst/>
          </a:prstGeom>
        </p:spPr>
      </p:pic>
    </p:spTree>
    <p:extLst>
      <p:ext uri="{BB962C8B-B14F-4D97-AF65-F5344CB8AC3E}">
        <p14:creationId xmlns:p14="http://schemas.microsoft.com/office/powerpoint/2010/main" val="11026223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a:blip r:embed="rId3"/>
          <a:tile tx="0" ty="0" sx="100000" sy="100000" flip="none" algn="tl"/>
        </a:blipFill>
        <a:effectLst/>
      </p:bgPr>
    </p:bg>
    <p:spTree>
      <p:nvGrpSpPr>
        <p:cNvPr id="1" name="">
          <a:extLst>
            <a:ext uri="{FF2B5EF4-FFF2-40B4-BE49-F238E27FC236}">
              <a16:creationId xmlns:a16="http://schemas.microsoft.com/office/drawing/2014/main" id="{4FFF04D9-9182-6A77-72AE-210BF6F1D265}"/>
            </a:ext>
          </a:extLst>
        </p:cNvPr>
        <p:cNvGrpSpPr/>
        <p:nvPr/>
      </p:nvGrpSpPr>
      <p:grpSpPr>
        <a:xfrm>
          <a:off x="0" y="0"/>
          <a:ext cx="0" cy="0"/>
          <a:chOff x="0" y="0"/>
          <a:chExt cx="0" cy="0"/>
        </a:xfrm>
      </p:grpSpPr>
      <p:pic>
        <p:nvPicPr>
          <p:cNvPr id="5" name="Graphic 4">
            <a:extLst>
              <a:ext uri="{FF2B5EF4-FFF2-40B4-BE49-F238E27FC236}">
                <a16:creationId xmlns:a16="http://schemas.microsoft.com/office/drawing/2014/main" id="{54C23DD5-DB6B-EDB9-1DED-640123E28FE4}"/>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9919322" y="-685801"/>
            <a:ext cx="2677923" cy="8073443"/>
          </a:xfrm>
          <a:prstGeom prst="rect">
            <a:avLst/>
          </a:prstGeom>
        </p:spPr>
      </p:pic>
      <p:sp>
        <p:nvSpPr>
          <p:cNvPr id="4" name="Title 3">
            <a:extLst>
              <a:ext uri="{FF2B5EF4-FFF2-40B4-BE49-F238E27FC236}">
                <a16:creationId xmlns:a16="http://schemas.microsoft.com/office/drawing/2014/main" id="{31DF4743-1086-3D3E-ECFE-7C2907CA4A4C}"/>
              </a:ext>
            </a:extLst>
          </p:cNvPr>
          <p:cNvSpPr>
            <a:spLocks noGrp="1"/>
          </p:cNvSpPr>
          <p:nvPr>
            <p:ph type="title"/>
          </p:nvPr>
        </p:nvSpPr>
        <p:spPr>
          <a:xfrm>
            <a:off x="532823" y="967388"/>
            <a:ext cx="9037638" cy="626325"/>
          </a:xfrm>
        </p:spPr>
        <p:txBody>
          <a:bodyPr/>
          <a:lstStyle/>
          <a:p>
            <a:r>
              <a:rPr lang="en-US" sz="4400" dirty="0">
                <a:latin typeface="Calibri"/>
                <a:ea typeface="Calibri"/>
                <a:cs typeface="Calibri"/>
              </a:rPr>
              <a:t>6. Activities and Festivals</a:t>
            </a:r>
            <a:endParaRPr lang="en-GB" dirty="0">
              <a:solidFill>
                <a:prstClr val="black"/>
              </a:solidFill>
            </a:endParaRPr>
          </a:p>
        </p:txBody>
      </p:sp>
      <p:sp>
        <p:nvSpPr>
          <p:cNvPr id="2" name="Content Placeholder 1">
            <a:extLst>
              <a:ext uri="{FF2B5EF4-FFF2-40B4-BE49-F238E27FC236}">
                <a16:creationId xmlns:a16="http://schemas.microsoft.com/office/drawing/2014/main" id="{044CE1E0-3EC0-68ED-E52E-B3E8323B4BC7}"/>
              </a:ext>
            </a:extLst>
          </p:cNvPr>
          <p:cNvSpPr>
            <a:spLocks noGrp="1"/>
          </p:cNvSpPr>
          <p:nvPr>
            <p:ph idx="1"/>
          </p:nvPr>
        </p:nvSpPr>
        <p:spPr>
          <a:xfrm>
            <a:off x="532823" y="1820846"/>
            <a:ext cx="7723332" cy="4610955"/>
          </a:xfrm>
        </p:spPr>
        <p:txBody>
          <a:bodyPr vert="horz" lIns="0" tIns="0" rIns="0" bIns="0" rtlCol="0" anchor="t">
            <a:noAutofit/>
          </a:bodyPr>
          <a:lstStyle/>
          <a:p>
            <a:pPr defTabSz="914400">
              <a:lnSpc>
                <a:spcPct val="90000"/>
              </a:lnSpc>
              <a:spcBef>
                <a:spcPts val="1000"/>
              </a:spcBef>
            </a:pPr>
            <a:r>
              <a:rPr lang="en-US" sz="1800" b="0" dirty="0">
                <a:solidFill>
                  <a:prstClr val="black"/>
                </a:solidFill>
                <a:latin typeface="Calibri"/>
                <a:ea typeface="Calibri"/>
                <a:cs typeface="Calibri"/>
              </a:rPr>
              <a:t>Much of the funding of festivals and activities across the county is funded by the regular budget.  For example, €1,680,788 is allocated for 2025 under the heading of Festivals &amp; Concerts out of a total funding of nearly €4.7m for the operation of the Arts </a:t>
            </a:r>
            <a:r>
              <a:rPr lang="en-US" sz="1800" b="0" dirty="0" err="1">
                <a:solidFill>
                  <a:prstClr val="black"/>
                </a:solidFill>
                <a:latin typeface="Calibri"/>
                <a:ea typeface="Calibri"/>
                <a:cs typeface="Calibri"/>
              </a:rPr>
              <a:t>Programme</a:t>
            </a:r>
            <a:endParaRPr lang="en-US" sz="1800" b="0" dirty="0">
              <a:solidFill>
                <a:prstClr val="black"/>
              </a:solidFill>
              <a:latin typeface="Calibri"/>
              <a:ea typeface="Calibri"/>
              <a:cs typeface="Calibri"/>
            </a:endParaRPr>
          </a:p>
          <a:p>
            <a:pPr lvl="0" defTabSz="914400">
              <a:lnSpc>
                <a:spcPct val="90000"/>
              </a:lnSpc>
              <a:spcBef>
                <a:spcPts val="1000"/>
              </a:spcBef>
            </a:pPr>
            <a:r>
              <a:rPr lang="en-US" sz="1800" b="0" dirty="0">
                <a:solidFill>
                  <a:prstClr val="black"/>
                </a:solidFill>
                <a:latin typeface="Calibri" panose="020F0502020204030204" pitchFamily="34" charset="0"/>
                <a:cs typeface="Calibri" panose="020F0502020204030204" pitchFamily="34" charset="0"/>
              </a:rPr>
              <a:t>The mayoral funding for 2025 will be focused on initiatives which add to our existing offering.</a:t>
            </a:r>
          </a:p>
          <a:p>
            <a:pPr marL="685800" lvl="1" indent="-228600" defTabSz="914400">
              <a:lnSpc>
                <a:spcPct val="90000"/>
              </a:lnSpc>
              <a:spcBef>
                <a:spcPts val="500"/>
              </a:spcBef>
              <a:buFont typeface="Arial" panose="020B0604020202020204" pitchFamily="34" charset="0"/>
              <a:buChar char="•"/>
            </a:pPr>
            <a:r>
              <a:rPr lang="en-US" sz="1800" dirty="0">
                <a:solidFill>
                  <a:prstClr val="black"/>
                </a:solidFill>
                <a:latin typeface="Calibri"/>
                <a:ea typeface="Calibri"/>
                <a:cs typeface="Calibri"/>
              </a:rPr>
              <a:t>€50,000 is allocated to the new “All we have are Days” which debuted over the February Bank Holiday weekend in Limerick City and Newcastle West and Kilmallock</a:t>
            </a:r>
          </a:p>
          <a:p>
            <a:pPr marL="685800" lvl="1" indent="-228600" defTabSz="914400">
              <a:lnSpc>
                <a:spcPct val="90000"/>
              </a:lnSpc>
              <a:spcBef>
                <a:spcPts val="500"/>
              </a:spcBef>
              <a:buFont typeface="Arial" panose="020B0604020202020204" pitchFamily="34" charset="0"/>
              <a:buChar char="•"/>
            </a:pPr>
            <a:r>
              <a:rPr lang="en-US" sz="1800" dirty="0">
                <a:solidFill>
                  <a:prstClr val="black"/>
                </a:solidFill>
                <a:latin typeface="Calibri" panose="020F0502020204030204" pitchFamily="34" charset="0"/>
                <a:cs typeface="Calibri" panose="020F0502020204030204" pitchFamily="34" charset="0"/>
              </a:rPr>
              <a:t>€50,000 will be spent on other Creative Sector Initiatives</a:t>
            </a:r>
          </a:p>
          <a:p>
            <a:pPr marL="685800" lvl="1" indent="-228600" defTabSz="914400">
              <a:lnSpc>
                <a:spcPct val="90000"/>
              </a:lnSpc>
              <a:spcBef>
                <a:spcPts val="500"/>
              </a:spcBef>
              <a:buFont typeface="Arial" panose="020B0604020202020204" pitchFamily="34" charset="0"/>
              <a:buChar char="•"/>
            </a:pPr>
            <a:r>
              <a:rPr lang="en-US" sz="1800" dirty="0">
                <a:solidFill>
                  <a:prstClr val="black"/>
                </a:solidFill>
                <a:latin typeface="Calibri" panose="020F0502020204030204" pitchFamily="34" charset="0"/>
                <a:cs typeface="Calibri" panose="020F0502020204030204" pitchFamily="34" charset="0"/>
              </a:rPr>
              <a:t>€50,000 is allocated for further Christmas decorations in the city Centre and </a:t>
            </a:r>
            <a:r>
              <a:rPr lang="en-US" sz="1800" dirty="0" err="1">
                <a:solidFill>
                  <a:prstClr val="black"/>
                </a:solidFill>
                <a:latin typeface="Calibri" panose="020F0502020204030204" pitchFamily="34" charset="0"/>
                <a:cs typeface="Calibri" panose="020F0502020204030204" pitchFamily="34" charset="0"/>
              </a:rPr>
              <a:t>Kilmallock</a:t>
            </a:r>
            <a:r>
              <a:rPr lang="en-US" sz="1800" dirty="0">
                <a:solidFill>
                  <a:prstClr val="black"/>
                </a:solidFill>
                <a:latin typeface="Calibri" panose="020F0502020204030204" pitchFamily="34" charset="0"/>
                <a:cs typeface="Calibri" panose="020F0502020204030204" pitchFamily="34" charset="0"/>
              </a:rPr>
              <a:t> with funds having been allocated to Newcastle West in 2024</a:t>
            </a:r>
          </a:p>
          <a:p>
            <a:pPr marL="685800" lvl="1" indent="-228600" defTabSz="914400">
              <a:lnSpc>
                <a:spcPct val="90000"/>
              </a:lnSpc>
              <a:spcBef>
                <a:spcPts val="500"/>
              </a:spcBef>
              <a:buFont typeface="Arial" panose="020B0604020202020204" pitchFamily="34" charset="0"/>
              <a:buChar char="•"/>
            </a:pPr>
            <a:r>
              <a:rPr lang="en-US" sz="1800" dirty="0">
                <a:solidFill>
                  <a:prstClr val="black"/>
                </a:solidFill>
                <a:latin typeface="Calibri"/>
                <a:ea typeface="Calibri"/>
                <a:cs typeface="Calibri"/>
              </a:rPr>
              <a:t>€125,000 is allocated to </a:t>
            </a:r>
            <a:r>
              <a:rPr lang="en-US" sz="1800" dirty="0" smtClean="0">
                <a:solidFill>
                  <a:prstClr val="black"/>
                </a:solidFill>
                <a:latin typeface="Calibri"/>
                <a:ea typeface="Calibri"/>
                <a:cs typeface="Calibri"/>
              </a:rPr>
              <a:t>fund </a:t>
            </a:r>
            <a:r>
              <a:rPr lang="en-US" sz="1800" dirty="0">
                <a:solidFill>
                  <a:prstClr val="black"/>
                </a:solidFill>
                <a:latin typeface="Calibri"/>
                <a:ea typeface="Calibri"/>
                <a:cs typeface="Calibri"/>
              </a:rPr>
              <a:t>a Christmas Market in Limerick City Centre</a:t>
            </a:r>
          </a:p>
          <a:p>
            <a:pPr marL="685800" lvl="1" indent="-228600" defTabSz="914400">
              <a:lnSpc>
                <a:spcPct val="90000"/>
              </a:lnSpc>
              <a:spcBef>
                <a:spcPts val="500"/>
              </a:spcBef>
              <a:buFont typeface="Arial" panose="020B0604020202020204" pitchFamily="34" charset="0"/>
              <a:buChar char="•"/>
            </a:pPr>
            <a:r>
              <a:rPr lang="en-US" sz="1800" dirty="0">
                <a:solidFill>
                  <a:prstClr val="black"/>
                </a:solidFill>
                <a:latin typeface="Calibri" panose="020F0502020204030204" pitchFamily="34" charset="0"/>
                <a:cs typeface="Calibri" panose="020F0502020204030204" pitchFamily="34" charset="0"/>
              </a:rPr>
              <a:t>€50,000 for a new Food Festival offering which will be open to competitive tender</a:t>
            </a:r>
          </a:p>
          <a:p>
            <a:pPr lvl="1"/>
            <a:endParaRPr lang="en-US" dirty="0">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45366FCB-709F-C53D-A4F8-EBCFF2D7B2E8}"/>
              </a:ext>
            </a:extLst>
          </p:cNvPr>
          <p:cNvSpPr>
            <a:spLocks noGrp="1"/>
          </p:cNvSpPr>
          <p:nvPr>
            <p:ph type="sldNum" sz="quarter" idx="4"/>
          </p:nvPr>
        </p:nvSpPr>
        <p:spPr/>
        <p:txBody>
          <a:bodyPr/>
          <a:lstStyle/>
          <a:p>
            <a:fld id="{91D568E7-61F5-D04E-995D-81EF41C01A2A}" type="slidenum">
              <a:rPr lang="en-GB" smtClean="0"/>
              <a:pPr/>
              <a:t>18</a:t>
            </a:fld>
            <a:endParaRPr lang="en-GB" sz="1100"/>
          </a:p>
        </p:txBody>
      </p:sp>
      <p:cxnSp>
        <p:nvCxnSpPr>
          <p:cNvPr id="6" name="Straight Connector 5">
            <a:extLst>
              <a:ext uri="{FF2B5EF4-FFF2-40B4-BE49-F238E27FC236}">
                <a16:creationId xmlns:a16="http://schemas.microsoft.com/office/drawing/2014/main" id="{BB5FBFBC-4C2F-610D-1C68-85CB920C5044}"/>
              </a:ext>
            </a:extLst>
          </p:cNvPr>
          <p:cNvCxnSpPr>
            <a:cxnSpLocks/>
          </p:cNvCxnSpPr>
          <p:nvPr/>
        </p:nvCxnSpPr>
        <p:spPr>
          <a:xfrm>
            <a:off x="0" y="6857598"/>
            <a:ext cx="12192000" cy="0"/>
          </a:xfrm>
          <a:prstGeom prst="line">
            <a:avLst/>
          </a:prstGeom>
          <a:ln w="53975">
            <a:gradFill>
              <a:gsLst>
                <a:gs pos="0">
                  <a:schemeClr val="accent1"/>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pic>
        <p:nvPicPr>
          <p:cNvPr id="8" name="Picture 7" descr="A green and white logo&#10;&#10;Description automatically generated">
            <a:extLst>
              <a:ext uri="{FF2B5EF4-FFF2-40B4-BE49-F238E27FC236}">
                <a16:creationId xmlns:a16="http://schemas.microsoft.com/office/drawing/2014/main" id="{661D7B9B-3B9C-6CBE-AC41-C3FAD8638CD3}"/>
              </a:ext>
            </a:extLst>
          </p:cNvPr>
          <p:cNvPicPr>
            <a:picLocks noChangeAspect="1"/>
          </p:cNvPicPr>
          <p:nvPr/>
        </p:nvPicPr>
        <p:blipFill>
          <a:blip r:embed="rId6"/>
          <a:stretch>
            <a:fillRect/>
          </a:stretch>
        </p:blipFill>
        <p:spPr>
          <a:xfrm>
            <a:off x="626343" y="5744136"/>
            <a:ext cx="2335066" cy="658417"/>
          </a:xfrm>
          <a:prstGeom prst="rect">
            <a:avLst/>
          </a:prstGeom>
        </p:spPr>
      </p:pic>
      <p:sp>
        <p:nvSpPr>
          <p:cNvPr id="7" name="Dodecagon 6">
            <a:extLst>
              <a:ext uri="{FF2B5EF4-FFF2-40B4-BE49-F238E27FC236}">
                <a16:creationId xmlns:a16="http://schemas.microsoft.com/office/drawing/2014/main" id="{6687E486-91C3-CA35-9803-64C9080BDFB2}"/>
              </a:ext>
            </a:extLst>
          </p:cNvPr>
          <p:cNvSpPr/>
          <p:nvPr/>
        </p:nvSpPr>
        <p:spPr>
          <a:xfrm>
            <a:off x="8299620" y="343979"/>
            <a:ext cx="3707028" cy="3085021"/>
          </a:xfrm>
          <a:prstGeom prst="dodecagon">
            <a:avLst/>
          </a:prstGeom>
          <a:ln>
            <a:noFill/>
          </a:ln>
          <a:scene3d>
            <a:camera prst="orthographicFront"/>
            <a:lightRig rig="threePt" dir="t"/>
          </a:scene3d>
          <a:sp3d extrusionH="190500"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t>€325,000</a:t>
            </a:r>
            <a:endParaRPr lang="en-IE" sz="4000" dirty="0"/>
          </a:p>
        </p:txBody>
      </p:sp>
    </p:spTree>
    <p:extLst>
      <p:ext uri="{BB962C8B-B14F-4D97-AF65-F5344CB8AC3E}">
        <p14:creationId xmlns:p14="http://schemas.microsoft.com/office/powerpoint/2010/main" val="5051203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ED7D8546-5F55-A18A-4F68-473A146CE7A7}"/>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9919322" y="-685801"/>
            <a:ext cx="2677923" cy="8073443"/>
          </a:xfrm>
          <a:prstGeom prst="rect">
            <a:avLst/>
          </a:prstGeom>
        </p:spPr>
      </p:pic>
      <p:sp>
        <p:nvSpPr>
          <p:cNvPr id="4" name="Title 3">
            <a:extLst>
              <a:ext uri="{FF2B5EF4-FFF2-40B4-BE49-F238E27FC236}">
                <a16:creationId xmlns:a16="http://schemas.microsoft.com/office/drawing/2014/main" id="{460C04F5-7ECE-AF4D-911E-6433178FFB0A}"/>
              </a:ext>
            </a:extLst>
          </p:cNvPr>
          <p:cNvSpPr>
            <a:spLocks noGrp="1"/>
          </p:cNvSpPr>
          <p:nvPr>
            <p:ph type="title"/>
          </p:nvPr>
        </p:nvSpPr>
        <p:spPr>
          <a:xfrm>
            <a:off x="532822" y="967388"/>
            <a:ext cx="10266796" cy="626325"/>
          </a:xfrm>
        </p:spPr>
        <p:txBody>
          <a:bodyPr/>
          <a:lstStyle/>
          <a:p>
            <a:r>
              <a:rPr lang="en-IE" sz="4400" dirty="0">
                <a:latin typeface="Calibri" panose="020F0502020204030204" pitchFamily="34" charset="0"/>
                <a:cs typeface="Calibri" panose="020F0502020204030204" pitchFamily="34" charset="0"/>
              </a:rPr>
              <a:t>7. Revitalising</a:t>
            </a:r>
            <a:r>
              <a:rPr lang="en-US" sz="4400" dirty="0">
                <a:latin typeface="Calibri" panose="020F0502020204030204" pitchFamily="34" charset="0"/>
                <a:cs typeface="Calibri" panose="020F0502020204030204" pitchFamily="34" charset="0"/>
              </a:rPr>
              <a:t> the City Centre</a:t>
            </a:r>
            <a:r>
              <a:rPr lang="en-US" sz="4400" b="0" dirty="0">
                <a:solidFill>
                  <a:prstClr val="black"/>
                </a:solidFill>
                <a:latin typeface="Calibri" panose="020F0502020204030204" pitchFamily="34" charset="0"/>
                <a:cs typeface="Calibri" panose="020F0502020204030204" pitchFamily="34" charset="0"/>
              </a:rPr>
              <a:t> </a:t>
            </a:r>
            <a:endParaRPr lang="en-GB" dirty="0">
              <a:solidFill>
                <a:srgbClr val="206E71"/>
              </a:solidFill>
            </a:endParaRPr>
          </a:p>
        </p:txBody>
      </p:sp>
      <p:sp>
        <p:nvSpPr>
          <p:cNvPr id="2" name="Content Placeholder 1">
            <a:extLst>
              <a:ext uri="{FF2B5EF4-FFF2-40B4-BE49-F238E27FC236}">
                <a16:creationId xmlns:a16="http://schemas.microsoft.com/office/drawing/2014/main" id="{05539BE1-51CF-4847-92FA-61657398EF54}"/>
              </a:ext>
            </a:extLst>
          </p:cNvPr>
          <p:cNvSpPr>
            <a:spLocks noGrp="1"/>
          </p:cNvSpPr>
          <p:nvPr>
            <p:ph idx="1"/>
          </p:nvPr>
        </p:nvSpPr>
        <p:spPr>
          <a:xfrm>
            <a:off x="626343" y="2298922"/>
            <a:ext cx="9802760" cy="4610955"/>
          </a:xfrm>
        </p:spPr>
        <p:txBody>
          <a:bodyPr vert="horz" lIns="0" tIns="0" rIns="0" bIns="0" rtlCol="0" anchor="t">
            <a:noAutofit/>
          </a:bodyPr>
          <a:lstStyle/>
          <a:p>
            <a:pPr marL="342900" indent="-342900" defTabSz="914400">
              <a:lnSpc>
                <a:spcPct val="90000"/>
              </a:lnSpc>
              <a:spcBef>
                <a:spcPts val="1000"/>
              </a:spcBef>
              <a:buFont typeface="Arial" panose="020B0604020202020204" pitchFamily="34" charset="0"/>
              <a:buChar char="•"/>
            </a:pPr>
            <a:r>
              <a:rPr lang="en-US" sz="1900" b="0" dirty="0">
                <a:solidFill>
                  <a:prstClr val="black"/>
                </a:solidFill>
                <a:latin typeface="Calibri"/>
                <a:ea typeface="Calibri"/>
                <a:cs typeface="Calibri"/>
              </a:rPr>
              <a:t>The Arthur’s Quay consultation brought clarity to some of the key questions in that area and will permit us to invest in assets we now know the public want to retain.  Other major strategies are also nearing completion - city </a:t>
            </a:r>
            <a:r>
              <a:rPr lang="en-US" sz="1900" b="0" dirty="0" err="1">
                <a:solidFill>
                  <a:prstClr val="black"/>
                </a:solidFill>
                <a:latin typeface="Calibri"/>
                <a:ea typeface="Calibri"/>
                <a:cs typeface="Calibri"/>
              </a:rPr>
              <a:t>centre</a:t>
            </a:r>
            <a:r>
              <a:rPr lang="en-US" sz="1900" b="0" dirty="0">
                <a:solidFill>
                  <a:prstClr val="black"/>
                </a:solidFill>
                <a:latin typeface="Calibri"/>
                <a:ea typeface="Calibri"/>
                <a:cs typeface="Calibri"/>
              </a:rPr>
              <a:t> transport, historic public realm, laneways and shop-fronts strategies</a:t>
            </a:r>
          </a:p>
          <a:p>
            <a:pPr marL="342900" indent="-342900" defTabSz="914400">
              <a:lnSpc>
                <a:spcPct val="90000"/>
              </a:lnSpc>
              <a:spcBef>
                <a:spcPts val="1000"/>
              </a:spcBef>
              <a:buFont typeface="Arial" panose="020B0604020202020204" pitchFamily="34" charset="0"/>
              <a:buChar char="•"/>
            </a:pPr>
            <a:r>
              <a:rPr lang="en-US" sz="1900" b="0" dirty="0">
                <a:solidFill>
                  <a:prstClr val="black"/>
                </a:solidFill>
                <a:latin typeface="Calibri"/>
                <a:ea typeface="Calibri"/>
                <a:cs typeface="Calibri"/>
              </a:rPr>
              <a:t>Safer Streets - €130,000 was secured from the Department of Justice for community wardens and these are being hired.  An additional €100,000 is allocated to support Safer Community Initiatives.</a:t>
            </a:r>
          </a:p>
          <a:p>
            <a:pPr marL="342900" indent="-342900" defTabSz="914400">
              <a:lnSpc>
                <a:spcPct val="90000"/>
              </a:lnSpc>
              <a:spcBef>
                <a:spcPts val="1000"/>
              </a:spcBef>
              <a:buFont typeface="Arial" panose="020B0604020202020204" pitchFamily="34" charset="0"/>
              <a:buChar char="•"/>
            </a:pPr>
            <a:r>
              <a:rPr lang="en-US" sz="1900" b="0" dirty="0">
                <a:solidFill>
                  <a:prstClr val="black"/>
                </a:solidFill>
                <a:latin typeface="Calibri"/>
                <a:ea typeface="Calibri"/>
                <a:cs typeface="Calibri"/>
              </a:rPr>
              <a:t>“Welcome to Limerick” office - Some remedial work was completed in 2024 on the former Tourist Office at Arthurs Quay.  €100,000 is allocated for more repair work and €250,000 and €25,000 to install the 'Welcome to Limerick' office there and carry out related research </a:t>
            </a:r>
          </a:p>
          <a:p>
            <a:pPr lvl="1"/>
            <a:endParaRPr lang="en-US" dirty="0">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3078007B-AD64-8346-A409-1675E24162B0}"/>
              </a:ext>
            </a:extLst>
          </p:cNvPr>
          <p:cNvSpPr>
            <a:spLocks noGrp="1"/>
          </p:cNvSpPr>
          <p:nvPr>
            <p:ph type="sldNum" sz="quarter" idx="4"/>
          </p:nvPr>
        </p:nvSpPr>
        <p:spPr/>
        <p:txBody>
          <a:bodyPr/>
          <a:lstStyle/>
          <a:p>
            <a:fld id="{91D568E7-61F5-D04E-995D-81EF41C01A2A}" type="slidenum">
              <a:rPr lang="en-GB" smtClean="0"/>
              <a:pPr/>
              <a:t>19</a:t>
            </a:fld>
            <a:endParaRPr lang="en-GB" sz="1100"/>
          </a:p>
        </p:txBody>
      </p:sp>
      <p:cxnSp>
        <p:nvCxnSpPr>
          <p:cNvPr id="6" name="Straight Connector 5">
            <a:extLst>
              <a:ext uri="{FF2B5EF4-FFF2-40B4-BE49-F238E27FC236}">
                <a16:creationId xmlns:a16="http://schemas.microsoft.com/office/drawing/2014/main" id="{88C9CFA1-9918-482F-F23F-8D1F29E5A5A0}"/>
              </a:ext>
            </a:extLst>
          </p:cNvPr>
          <p:cNvCxnSpPr>
            <a:cxnSpLocks/>
          </p:cNvCxnSpPr>
          <p:nvPr/>
        </p:nvCxnSpPr>
        <p:spPr>
          <a:xfrm>
            <a:off x="0" y="6857598"/>
            <a:ext cx="12192000" cy="0"/>
          </a:xfrm>
          <a:prstGeom prst="line">
            <a:avLst/>
          </a:prstGeom>
          <a:ln w="53975">
            <a:gradFill>
              <a:gsLst>
                <a:gs pos="0">
                  <a:schemeClr val="accent1"/>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pic>
        <p:nvPicPr>
          <p:cNvPr id="8" name="Picture 7" descr="A green and white logo&#10;&#10;Description automatically generated">
            <a:extLst>
              <a:ext uri="{FF2B5EF4-FFF2-40B4-BE49-F238E27FC236}">
                <a16:creationId xmlns:a16="http://schemas.microsoft.com/office/drawing/2014/main" id="{F167922E-608E-8651-81FF-90A22FEE4CDD}"/>
              </a:ext>
            </a:extLst>
          </p:cNvPr>
          <p:cNvPicPr>
            <a:picLocks noChangeAspect="1"/>
          </p:cNvPicPr>
          <p:nvPr/>
        </p:nvPicPr>
        <p:blipFill>
          <a:blip r:embed="rId6"/>
          <a:stretch>
            <a:fillRect/>
          </a:stretch>
        </p:blipFill>
        <p:spPr>
          <a:xfrm>
            <a:off x="626343" y="5744136"/>
            <a:ext cx="2335066" cy="658417"/>
          </a:xfrm>
          <a:prstGeom prst="rect">
            <a:avLst/>
          </a:prstGeom>
        </p:spPr>
      </p:pic>
      <p:sp>
        <p:nvSpPr>
          <p:cNvPr id="9" name="Content Placeholder 1">
            <a:extLst>
              <a:ext uri="{FF2B5EF4-FFF2-40B4-BE49-F238E27FC236}">
                <a16:creationId xmlns:a16="http://schemas.microsoft.com/office/drawing/2014/main" id="{B60C09A2-E549-04CF-148B-90A4DCAAEE62}"/>
              </a:ext>
            </a:extLst>
          </p:cNvPr>
          <p:cNvSpPr txBox="1">
            <a:spLocks/>
          </p:cNvSpPr>
          <p:nvPr/>
        </p:nvSpPr>
        <p:spPr>
          <a:xfrm>
            <a:off x="626342" y="1593713"/>
            <a:ext cx="9466855" cy="4610955"/>
          </a:xfrm>
          <a:prstGeom prst="rect">
            <a:avLst/>
          </a:prstGeom>
        </p:spPr>
        <p:txBody>
          <a:bodyPr vert="horz" lIns="0" tIns="0" rIns="0" bIns="0" rtlCol="0" anchor="t">
            <a:noAutofit/>
          </a:bodyPr>
          <a:lstStyle>
            <a:lvl1pPr marL="0" indent="0" algn="l" defTabSz="914278" rtl="0" eaLnBrk="1" latinLnBrk="0" hangingPunct="1">
              <a:lnSpc>
                <a:spcPct val="110000"/>
              </a:lnSpc>
              <a:spcBef>
                <a:spcPts val="2400"/>
              </a:spcBef>
              <a:buFont typeface="Arial" panose="020B0604020202020204" pitchFamily="34" charset="0"/>
              <a:buNone/>
              <a:defRPr sz="2400" b="1" kern="1200">
                <a:solidFill>
                  <a:schemeClr val="tx1"/>
                </a:solidFill>
                <a:latin typeface="+mn-lt"/>
                <a:ea typeface="+mn-ea"/>
                <a:cs typeface="+mn-cs"/>
              </a:defRPr>
            </a:lvl1pPr>
            <a:lvl2pPr marL="0" indent="0" algn="l" defTabSz="914278" rtl="0" eaLnBrk="1" latinLnBrk="0" hangingPunct="1">
              <a:lnSpc>
                <a:spcPct val="110000"/>
              </a:lnSpc>
              <a:spcBef>
                <a:spcPts val="1200"/>
              </a:spcBef>
              <a:buFont typeface="Arial" panose="020B0604020202020204" pitchFamily="34" charset="0"/>
              <a:buNone/>
              <a:tabLst/>
              <a:defRPr sz="2000" kern="1200">
                <a:solidFill>
                  <a:schemeClr val="tx1"/>
                </a:solidFill>
                <a:latin typeface="+mn-lt"/>
                <a:ea typeface="+mn-ea"/>
                <a:cs typeface="+mn-cs"/>
              </a:defRPr>
            </a:lvl2pPr>
            <a:lvl3pPr marL="130175" indent="-122238" algn="l" defTabSz="914278" rtl="0" eaLnBrk="1" latinLnBrk="0" hangingPunct="1">
              <a:lnSpc>
                <a:spcPct val="110000"/>
              </a:lnSpc>
              <a:spcBef>
                <a:spcPts val="600"/>
              </a:spcBef>
              <a:buFont typeface="System Font Regular"/>
              <a:buChar char="-"/>
              <a:tabLst/>
              <a:defRPr sz="1800" kern="1200">
                <a:solidFill>
                  <a:schemeClr val="tx1"/>
                </a:solidFill>
                <a:latin typeface="+mn-lt"/>
                <a:ea typeface="+mn-ea"/>
                <a:cs typeface="+mn-cs"/>
              </a:defRPr>
            </a:lvl3pPr>
            <a:lvl4pPr marL="0" indent="0" algn="l" defTabSz="914278" rtl="0" eaLnBrk="1" latinLnBrk="0" hangingPunct="1">
              <a:lnSpc>
                <a:spcPct val="110000"/>
              </a:lnSpc>
              <a:spcBef>
                <a:spcPts val="0"/>
              </a:spcBef>
              <a:buFont typeface="Arial" panose="020B0604020202020204" pitchFamily="34" charset="0"/>
              <a:buNone/>
              <a:tabLst/>
              <a:defRPr sz="1600" kern="1200">
                <a:solidFill>
                  <a:schemeClr val="tx1"/>
                </a:solidFill>
                <a:latin typeface="+mn-lt"/>
                <a:ea typeface="+mn-ea"/>
                <a:cs typeface="+mn-cs"/>
              </a:defRPr>
            </a:lvl4pPr>
            <a:lvl5pPr marL="0" indent="0" algn="l" defTabSz="914278" rtl="0" eaLnBrk="1" latinLnBrk="0" hangingPunct="1">
              <a:lnSpc>
                <a:spcPct val="110000"/>
              </a:lnSpc>
              <a:spcBef>
                <a:spcPts val="0"/>
              </a:spcBef>
              <a:buFont typeface="Arial" panose="020B0604020202020204" pitchFamily="34" charset="0"/>
              <a:buNone/>
              <a:tabLst/>
              <a:defRPr sz="1600" kern="1200">
                <a:solidFill>
                  <a:schemeClr val="tx1"/>
                </a:solidFill>
                <a:latin typeface="+mn-lt"/>
                <a:ea typeface="+mn-ea"/>
                <a:cs typeface="+mn-cs"/>
              </a:defRPr>
            </a:lvl5pPr>
            <a:lvl6pPr marL="0" indent="0" algn="l" defTabSz="914278" rtl="0" eaLnBrk="1" latinLnBrk="0" hangingPunct="1">
              <a:lnSpc>
                <a:spcPct val="110000"/>
              </a:lnSpc>
              <a:spcBef>
                <a:spcPts val="0"/>
              </a:spcBef>
              <a:buFont typeface="Arial" panose="020B0604020202020204" pitchFamily="34" charset="0"/>
              <a:buNone/>
              <a:defRPr sz="1600" kern="1200">
                <a:solidFill>
                  <a:schemeClr val="tx1"/>
                </a:solidFill>
                <a:latin typeface="+mn-lt"/>
                <a:ea typeface="+mn-ea"/>
                <a:cs typeface="+mn-cs"/>
              </a:defRPr>
            </a:lvl6pPr>
            <a:lvl7pPr marL="0" indent="0" algn="l" defTabSz="914278" rtl="0" eaLnBrk="1" latinLnBrk="0" hangingPunct="1">
              <a:lnSpc>
                <a:spcPct val="110000"/>
              </a:lnSpc>
              <a:spcBef>
                <a:spcPts val="0"/>
              </a:spcBef>
              <a:buFont typeface="Arial" panose="020B0604020202020204" pitchFamily="34" charset="0"/>
              <a:buNone/>
              <a:defRPr sz="1600" kern="1200">
                <a:solidFill>
                  <a:schemeClr val="tx1"/>
                </a:solidFill>
                <a:latin typeface="+mn-lt"/>
                <a:ea typeface="+mn-ea"/>
                <a:cs typeface="+mn-cs"/>
              </a:defRPr>
            </a:lvl7pPr>
            <a:lvl8pPr marL="0" indent="0" algn="l" defTabSz="914278" rtl="0" eaLnBrk="1" latinLnBrk="0" hangingPunct="1">
              <a:lnSpc>
                <a:spcPct val="110000"/>
              </a:lnSpc>
              <a:spcBef>
                <a:spcPts val="0"/>
              </a:spcBef>
              <a:buFont typeface="Arial" panose="020B0604020202020204" pitchFamily="34" charset="0"/>
              <a:buNone/>
              <a:defRPr sz="1600" kern="1200">
                <a:solidFill>
                  <a:schemeClr val="tx1"/>
                </a:solidFill>
                <a:latin typeface="+mn-lt"/>
                <a:ea typeface="+mn-ea"/>
                <a:cs typeface="+mn-cs"/>
              </a:defRPr>
            </a:lvl8pPr>
            <a:lvl9pPr marL="0" indent="0" algn="l" defTabSz="914278" rtl="0" eaLnBrk="1" latinLnBrk="0" hangingPunct="1">
              <a:lnSpc>
                <a:spcPct val="110000"/>
              </a:lnSpc>
              <a:spcBef>
                <a:spcPts val="0"/>
              </a:spcBef>
              <a:buFont typeface="Arial" panose="020B0604020202020204" pitchFamily="34" charset="0"/>
              <a:buNone/>
              <a:defRPr sz="1600" kern="1200">
                <a:solidFill>
                  <a:schemeClr val="tx1"/>
                </a:solidFill>
                <a:latin typeface="+mn-lt"/>
                <a:ea typeface="+mn-ea"/>
                <a:cs typeface="+mn-cs"/>
              </a:defRPr>
            </a:lvl9pPr>
          </a:lstStyle>
          <a:p>
            <a:pPr defTabSz="914400">
              <a:lnSpc>
                <a:spcPct val="90000"/>
              </a:lnSpc>
              <a:spcBef>
                <a:spcPts val="1000"/>
              </a:spcBef>
            </a:pPr>
            <a:r>
              <a:rPr lang="en-US" sz="2100" b="0" dirty="0">
                <a:solidFill>
                  <a:prstClr val="black"/>
                </a:solidFill>
                <a:latin typeface="Calibri"/>
                <a:ea typeface="Calibri"/>
                <a:cs typeface="Calibri"/>
              </a:rPr>
              <a:t>2024 saw more work done last year to tidy up our streets and public realm, add additional animation and help make streets safer. 2025 will push this forward. </a:t>
            </a:r>
          </a:p>
          <a:p>
            <a:pPr lvl="1"/>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029865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a:blip r:embed="rId3"/>
          <a:tile tx="0" ty="0" sx="100000" sy="100000" flip="none" algn="tl"/>
        </a:blipFill>
        <a:effectLst/>
      </p:bgPr>
    </p:bg>
    <p:spTree>
      <p:nvGrpSpPr>
        <p:cNvPr id="1" name="">
          <a:extLst>
            <a:ext uri="{FF2B5EF4-FFF2-40B4-BE49-F238E27FC236}">
              <a16:creationId xmlns:a16="http://schemas.microsoft.com/office/drawing/2014/main" id="{A56F6886-36CA-C2F8-50C3-11A7BB1916ED}"/>
            </a:ext>
          </a:extLst>
        </p:cNvPr>
        <p:cNvGrpSpPr/>
        <p:nvPr/>
      </p:nvGrpSpPr>
      <p:grpSpPr>
        <a:xfrm>
          <a:off x="0" y="0"/>
          <a:ext cx="0" cy="0"/>
          <a:chOff x="0" y="0"/>
          <a:chExt cx="0" cy="0"/>
        </a:xfrm>
      </p:grpSpPr>
      <p:pic>
        <p:nvPicPr>
          <p:cNvPr id="5" name="Graphic 4">
            <a:extLst>
              <a:ext uri="{FF2B5EF4-FFF2-40B4-BE49-F238E27FC236}">
                <a16:creationId xmlns:a16="http://schemas.microsoft.com/office/drawing/2014/main" id="{36765CDE-312F-A21B-1FFB-A6D7E31EE684}"/>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9919322" y="-685801"/>
            <a:ext cx="2677923" cy="8073443"/>
          </a:xfrm>
          <a:prstGeom prst="rect">
            <a:avLst/>
          </a:prstGeom>
        </p:spPr>
      </p:pic>
      <p:sp>
        <p:nvSpPr>
          <p:cNvPr id="4" name="Title 3">
            <a:extLst>
              <a:ext uri="{FF2B5EF4-FFF2-40B4-BE49-F238E27FC236}">
                <a16:creationId xmlns:a16="http://schemas.microsoft.com/office/drawing/2014/main" id="{BDC788C4-B946-11DA-ACB2-4C05617E283E}"/>
              </a:ext>
            </a:extLst>
          </p:cNvPr>
          <p:cNvSpPr>
            <a:spLocks noGrp="1"/>
          </p:cNvSpPr>
          <p:nvPr>
            <p:ph type="title"/>
          </p:nvPr>
        </p:nvSpPr>
        <p:spPr>
          <a:xfrm>
            <a:off x="532823" y="967388"/>
            <a:ext cx="9037638" cy="609398"/>
          </a:xfrm>
        </p:spPr>
        <p:txBody>
          <a:bodyPr/>
          <a:lstStyle/>
          <a:p>
            <a:r>
              <a:rPr lang="en-US" sz="4400" dirty="0">
                <a:latin typeface="Calibri"/>
                <a:cs typeface="Calibri"/>
              </a:rPr>
              <a:t>Agenda</a:t>
            </a:r>
            <a:endParaRPr lang="en-GB" dirty="0">
              <a:latin typeface="Calibri" panose="020F0502020204030204" pitchFamily="34" charset="0"/>
              <a:cs typeface="Calibri" panose="020F0502020204030204" pitchFamily="34" charset="0"/>
            </a:endParaRPr>
          </a:p>
        </p:txBody>
      </p:sp>
      <p:sp>
        <p:nvSpPr>
          <p:cNvPr id="2" name="Content Placeholder 1">
            <a:extLst>
              <a:ext uri="{FF2B5EF4-FFF2-40B4-BE49-F238E27FC236}">
                <a16:creationId xmlns:a16="http://schemas.microsoft.com/office/drawing/2014/main" id="{12D46B35-DBCC-75FF-496B-A1F034D1E855}"/>
              </a:ext>
            </a:extLst>
          </p:cNvPr>
          <p:cNvSpPr>
            <a:spLocks noGrp="1"/>
          </p:cNvSpPr>
          <p:nvPr>
            <p:ph idx="1"/>
          </p:nvPr>
        </p:nvSpPr>
        <p:spPr>
          <a:xfrm>
            <a:off x="532823" y="1820846"/>
            <a:ext cx="9477086" cy="4610955"/>
          </a:xfrm>
        </p:spPr>
        <p:txBody>
          <a:bodyPr vert="horz" lIns="0" tIns="0" rIns="0" bIns="0" rtlCol="0" anchor="t">
            <a:noAutofit/>
          </a:bodyPr>
          <a:lstStyle/>
          <a:p>
            <a:pPr marL="457200" indent="-457200">
              <a:spcBef>
                <a:spcPts val="1200"/>
              </a:spcBef>
              <a:buFont typeface="+mj-lt"/>
              <a:buAutoNum type="arabicPeriod"/>
            </a:pPr>
            <a:r>
              <a:rPr lang="en-US" sz="3200" dirty="0">
                <a:latin typeface="Calibri"/>
                <a:ea typeface="Calibri"/>
                <a:cs typeface="Calibri"/>
              </a:rPr>
              <a:t>A quick word on budgetary context</a:t>
            </a:r>
          </a:p>
          <a:p>
            <a:pPr marL="457200" indent="-457200">
              <a:spcBef>
                <a:spcPts val="1200"/>
              </a:spcBef>
              <a:buFont typeface="+mj-lt"/>
              <a:buAutoNum type="arabicPeriod"/>
            </a:pPr>
            <a:r>
              <a:rPr lang="en-US" sz="3200" dirty="0">
                <a:latin typeface="Calibri"/>
                <a:ea typeface="Calibri"/>
                <a:cs typeface="Calibri"/>
              </a:rPr>
              <a:t>Guiding Principles for Allocation  </a:t>
            </a:r>
            <a:endParaRPr lang="en-US" sz="3200" dirty="0">
              <a:cs typeface="Palanquin"/>
            </a:endParaRPr>
          </a:p>
          <a:p>
            <a:pPr marL="457200" indent="-457200">
              <a:spcBef>
                <a:spcPts val="1200"/>
              </a:spcBef>
              <a:buFont typeface="+mj-lt"/>
              <a:buAutoNum type="arabicPeriod"/>
            </a:pPr>
            <a:r>
              <a:rPr lang="en-US" sz="3200" dirty="0">
                <a:latin typeface="Calibri"/>
                <a:ea typeface="Calibri"/>
                <a:cs typeface="Calibri"/>
              </a:rPr>
              <a:t>Overall Allocations</a:t>
            </a:r>
          </a:p>
          <a:p>
            <a:pPr marL="457200" indent="-457200">
              <a:spcBef>
                <a:spcPts val="1200"/>
              </a:spcBef>
              <a:buFont typeface="+mj-lt"/>
              <a:buAutoNum type="arabicPeriod"/>
            </a:pPr>
            <a:r>
              <a:rPr lang="en-US" sz="3200" dirty="0">
                <a:latin typeface="Calibri"/>
                <a:cs typeface="Calibri"/>
              </a:rPr>
              <a:t>A look at the Specific Projects being Funded</a:t>
            </a:r>
          </a:p>
          <a:p>
            <a:pPr marL="457200" indent="-457200">
              <a:spcBef>
                <a:spcPts val="1200"/>
              </a:spcBef>
              <a:buFont typeface="+mj-lt"/>
              <a:buAutoNum type="arabicPeriod"/>
            </a:pPr>
            <a:r>
              <a:rPr lang="en-US" sz="3200" dirty="0">
                <a:latin typeface="Calibri"/>
                <a:cs typeface="Calibri"/>
              </a:rPr>
              <a:t>Q&amp;A</a:t>
            </a:r>
            <a:endParaRPr lang="en-US" sz="3200" dirty="0">
              <a:cs typeface="Palanquin"/>
            </a:endParaRPr>
          </a:p>
          <a:p>
            <a:pPr marL="342900" lvl="1" indent="-342900">
              <a:buFont typeface="Arial" panose="020B0604020202020204" pitchFamily="34" charset="0"/>
              <a:buChar char="•"/>
            </a:pPr>
            <a:endParaRPr lang="en-US" sz="2200" dirty="0">
              <a:latin typeface="Calibri"/>
              <a:ea typeface="Calibri"/>
              <a:cs typeface="Calibri"/>
            </a:endParaRPr>
          </a:p>
        </p:txBody>
      </p:sp>
      <p:sp>
        <p:nvSpPr>
          <p:cNvPr id="3" name="Slide Number Placeholder 2">
            <a:extLst>
              <a:ext uri="{FF2B5EF4-FFF2-40B4-BE49-F238E27FC236}">
                <a16:creationId xmlns:a16="http://schemas.microsoft.com/office/drawing/2014/main" id="{FB62143B-8EB4-5929-CB69-58BD01964011}"/>
              </a:ext>
            </a:extLst>
          </p:cNvPr>
          <p:cNvSpPr>
            <a:spLocks noGrp="1"/>
          </p:cNvSpPr>
          <p:nvPr>
            <p:ph type="sldNum" sz="quarter" idx="4"/>
          </p:nvPr>
        </p:nvSpPr>
        <p:spPr/>
        <p:txBody>
          <a:bodyPr/>
          <a:lstStyle/>
          <a:p>
            <a:fld id="{91D568E7-61F5-D04E-995D-81EF41C01A2A}" type="slidenum">
              <a:rPr lang="en-GB" smtClean="0"/>
              <a:pPr/>
              <a:t>2</a:t>
            </a:fld>
            <a:endParaRPr lang="en-GB" sz="1100"/>
          </a:p>
        </p:txBody>
      </p:sp>
      <p:cxnSp>
        <p:nvCxnSpPr>
          <p:cNvPr id="6" name="Straight Connector 5">
            <a:extLst>
              <a:ext uri="{FF2B5EF4-FFF2-40B4-BE49-F238E27FC236}">
                <a16:creationId xmlns:a16="http://schemas.microsoft.com/office/drawing/2014/main" id="{9582EF01-1727-BB64-C1F3-9CD7CB68B690}"/>
              </a:ext>
            </a:extLst>
          </p:cNvPr>
          <p:cNvCxnSpPr>
            <a:cxnSpLocks/>
          </p:cNvCxnSpPr>
          <p:nvPr/>
        </p:nvCxnSpPr>
        <p:spPr>
          <a:xfrm>
            <a:off x="0" y="6857598"/>
            <a:ext cx="12192000" cy="0"/>
          </a:xfrm>
          <a:prstGeom prst="line">
            <a:avLst/>
          </a:prstGeom>
          <a:ln w="53975">
            <a:gradFill>
              <a:gsLst>
                <a:gs pos="0">
                  <a:schemeClr val="accent1"/>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pic>
        <p:nvPicPr>
          <p:cNvPr id="8" name="Picture 7" descr="A green and white logo&#10;&#10;Description automatically generated">
            <a:extLst>
              <a:ext uri="{FF2B5EF4-FFF2-40B4-BE49-F238E27FC236}">
                <a16:creationId xmlns:a16="http://schemas.microsoft.com/office/drawing/2014/main" id="{32485A59-1CDA-FE97-DEB9-88C8C99EA1CB}"/>
              </a:ext>
            </a:extLst>
          </p:cNvPr>
          <p:cNvPicPr>
            <a:picLocks noChangeAspect="1"/>
          </p:cNvPicPr>
          <p:nvPr/>
        </p:nvPicPr>
        <p:blipFill>
          <a:blip r:embed="rId6"/>
          <a:stretch>
            <a:fillRect/>
          </a:stretch>
        </p:blipFill>
        <p:spPr>
          <a:xfrm>
            <a:off x="626343" y="5744136"/>
            <a:ext cx="2335066" cy="658417"/>
          </a:xfrm>
          <a:prstGeom prst="rect">
            <a:avLst/>
          </a:prstGeom>
        </p:spPr>
      </p:pic>
    </p:spTree>
    <p:extLst>
      <p:ext uri="{BB962C8B-B14F-4D97-AF65-F5344CB8AC3E}">
        <p14:creationId xmlns:p14="http://schemas.microsoft.com/office/powerpoint/2010/main" val="188910125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ED7D8546-5F55-A18A-4F68-473A146CE7A7}"/>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9919322" y="-685801"/>
            <a:ext cx="2677923" cy="8073443"/>
          </a:xfrm>
          <a:prstGeom prst="rect">
            <a:avLst/>
          </a:prstGeom>
        </p:spPr>
      </p:pic>
      <p:sp>
        <p:nvSpPr>
          <p:cNvPr id="4" name="Title 3">
            <a:extLst>
              <a:ext uri="{FF2B5EF4-FFF2-40B4-BE49-F238E27FC236}">
                <a16:creationId xmlns:a16="http://schemas.microsoft.com/office/drawing/2014/main" id="{460C04F5-7ECE-AF4D-911E-6433178FFB0A}"/>
              </a:ext>
            </a:extLst>
          </p:cNvPr>
          <p:cNvSpPr>
            <a:spLocks noGrp="1"/>
          </p:cNvSpPr>
          <p:nvPr>
            <p:ph type="title"/>
          </p:nvPr>
        </p:nvSpPr>
        <p:spPr>
          <a:xfrm>
            <a:off x="532823" y="967388"/>
            <a:ext cx="9037638" cy="626325"/>
          </a:xfrm>
        </p:spPr>
        <p:txBody>
          <a:bodyPr/>
          <a:lstStyle/>
          <a:p>
            <a:r>
              <a:rPr lang="en-IE" sz="4400" dirty="0">
                <a:latin typeface="Calibri" panose="020F0502020204030204" pitchFamily="34" charset="0"/>
                <a:cs typeface="Calibri" panose="020F0502020204030204" pitchFamily="34" charset="0"/>
              </a:rPr>
              <a:t>7. Revitalising</a:t>
            </a:r>
            <a:r>
              <a:rPr lang="en-US" sz="4400" dirty="0">
                <a:latin typeface="Calibri" panose="020F0502020204030204" pitchFamily="34" charset="0"/>
                <a:cs typeface="Calibri" panose="020F0502020204030204" pitchFamily="34" charset="0"/>
              </a:rPr>
              <a:t> the City Centre </a:t>
            </a:r>
            <a:endParaRPr lang="en-GB" dirty="0"/>
          </a:p>
        </p:txBody>
      </p:sp>
      <p:sp>
        <p:nvSpPr>
          <p:cNvPr id="2" name="Content Placeholder 1">
            <a:extLst>
              <a:ext uri="{FF2B5EF4-FFF2-40B4-BE49-F238E27FC236}">
                <a16:creationId xmlns:a16="http://schemas.microsoft.com/office/drawing/2014/main" id="{05539BE1-51CF-4847-92FA-61657398EF54}"/>
              </a:ext>
            </a:extLst>
          </p:cNvPr>
          <p:cNvSpPr>
            <a:spLocks noGrp="1"/>
          </p:cNvSpPr>
          <p:nvPr>
            <p:ph idx="1"/>
          </p:nvPr>
        </p:nvSpPr>
        <p:spPr>
          <a:xfrm>
            <a:off x="532823" y="1662546"/>
            <a:ext cx="7723332" cy="4769256"/>
          </a:xfrm>
        </p:spPr>
        <p:txBody>
          <a:bodyPr/>
          <a:lstStyle/>
          <a:p>
            <a:pPr marL="228600" lvl="0" indent="-228600" defTabSz="914400">
              <a:lnSpc>
                <a:spcPct val="90000"/>
              </a:lnSpc>
              <a:spcBef>
                <a:spcPts val="1000"/>
              </a:spcBef>
              <a:buFont typeface="Arial" panose="020B0604020202020204" pitchFamily="34" charset="0"/>
              <a:buChar char="•"/>
            </a:pPr>
            <a:r>
              <a:rPr lang="en-US" sz="1800" b="0" dirty="0">
                <a:solidFill>
                  <a:prstClr val="black"/>
                </a:solidFill>
                <a:latin typeface="Calibri" panose="020F0502020204030204" pitchFamily="34" charset="0"/>
                <a:cs typeface="Calibri" panose="020F0502020204030204" pitchFamily="34" charset="0"/>
              </a:rPr>
              <a:t>Retail Supports – A further €200,000 has been allocated to initiatives to help the retail sector in Limerick city </a:t>
            </a:r>
            <a:r>
              <a:rPr lang="en-US" sz="1800" b="0" dirty="0" err="1">
                <a:solidFill>
                  <a:prstClr val="black"/>
                </a:solidFill>
                <a:latin typeface="Calibri" panose="020F0502020204030204" pitchFamily="34" charset="0"/>
                <a:cs typeface="Calibri" panose="020F0502020204030204" pitchFamily="34" charset="0"/>
              </a:rPr>
              <a:t>centre</a:t>
            </a:r>
            <a:r>
              <a:rPr lang="en-US" sz="1800" b="0" dirty="0">
                <a:solidFill>
                  <a:prstClr val="black"/>
                </a:solidFill>
                <a:latin typeface="Calibri" panose="020F0502020204030204" pitchFamily="34" charset="0"/>
                <a:cs typeface="Calibri" panose="020F0502020204030204" pitchFamily="34" charset="0"/>
              </a:rPr>
              <a:t> and county towns and as part of the boosting of supports.  €75,000 is allocated to fund an SME and Retail Champion    </a:t>
            </a:r>
          </a:p>
          <a:p>
            <a:pPr marL="228600" lvl="0" indent="-228600" defTabSz="914400">
              <a:lnSpc>
                <a:spcPct val="90000"/>
              </a:lnSpc>
              <a:spcBef>
                <a:spcPts val="1000"/>
              </a:spcBef>
              <a:buFont typeface="Arial" panose="020B0604020202020204" pitchFamily="34" charset="0"/>
              <a:buChar char="•"/>
            </a:pPr>
            <a:r>
              <a:rPr lang="en-US" sz="1800" b="0" dirty="0">
                <a:solidFill>
                  <a:prstClr val="black"/>
                </a:solidFill>
                <a:latin typeface="Calibri" panose="020F0502020204030204" pitchFamily="34" charset="0"/>
                <a:cs typeface="Calibri" panose="020F0502020204030204" pitchFamily="34" charset="0"/>
              </a:rPr>
              <a:t>Physical Assets – Funds are allocated for more clean-up of city </a:t>
            </a:r>
            <a:r>
              <a:rPr lang="en-US" sz="1800" b="0" dirty="0" err="1">
                <a:solidFill>
                  <a:prstClr val="black"/>
                </a:solidFill>
                <a:latin typeface="Calibri" panose="020F0502020204030204" pitchFamily="34" charset="0"/>
                <a:cs typeface="Calibri" panose="020F0502020204030204" pitchFamily="34" charset="0"/>
              </a:rPr>
              <a:t>centre</a:t>
            </a:r>
            <a:r>
              <a:rPr lang="en-US" sz="1800" b="0" dirty="0">
                <a:solidFill>
                  <a:prstClr val="black"/>
                </a:solidFill>
                <a:latin typeface="Calibri" panose="020F0502020204030204" pitchFamily="34" charset="0"/>
                <a:cs typeface="Calibri" panose="020F0502020204030204" pitchFamily="34" charset="0"/>
              </a:rPr>
              <a:t> assets:</a:t>
            </a:r>
          </a:p>
          <a:p>
            <a:pPr marL="685800" lvl="1" indent="-228600" defTabSz="914400">
              <a:lnSpc>
                <a:spcPct val="90000"/>
              </a:lnSpc>
              <a:spcBef>
                <a:spcPts val="500"/>
              </a:spcBef>
              <a:buFont typeface="Arial" panose="020B0604020202020204" pitchFamily="34" charset="0"/>
              <a:buChar char="•"/>
            </a:pPr>
            <a:r>
              <a:rPr lang="en-US" sz="1800" dirty="0">
                <a:solidFill>
                  <a:prstClr val="black"/>
                </a:solidFill>
                <a:latin typeface="Calibri" panose="020F0502020204030204" pitchFamily="34" charset="0"/>
                <a:cs typeface="Calibri" panose="020F0502020204030204" pitchFamily="34" charset="0"/>
              </a:rPr>
              <a:t>€150,000 to resolve some of the critical repairs needed to save LCCC’s building at 58 O’Connell Street </a:t>
            </a:r>
          </a:p>
          <a:p>
            <a:pPr marL="685800" lvl="1" indent="-228600" defTabSz="914400">
              <a:lnSpc>
                <a:spcPct val="90000"/>
              </a:lnSpc>
              <a:spcBef>
                <a:spcPts val="500"/>
              </a:spcBef>
              <a:buFont typeface="Arial" panose="020B0604020202020204" pitchFamily="34" charset="0"/>
              <a:buChar char="•"/>
            </a:pPr>
            <a:r>
              <a:rPr lang="en-US" sz="1800" dirty="0">
                <a:solidFill>
                  <a:prstClr val="black"/>
                </a:solidFill>
                <a:latin typeface="Calibri" panose="020F0502020204030204" pitchFamily="34" charset="0"/>
                <a:cs typeface="Calibri" panose="020F0502020204030204" pitchFamily="34" charset="0"/>
              </a:rPr>
              <a:t>€110,000 for works on the Daniel O’Connell Monument and Patrick Sarsfield Monuments including that at Cathedral Place</a:t>
            </a:r>
          </a:p>
          <a:p>
            <a:pPr marL="685800" lvl="1" indent="-228600" defTabSz="914400">
              <a:lnSpc>
                <a:spcPct val="90000"/>
              </a:lnSpc>
              <a:spcBef>
                <a:spcPts val="500"/>
              </a:spcBef>
              <a:buFont typeface="Arial" panose="020B0604020202020204" pitchFamily="34" charset="0"/>
              <a:buChar char="•"/>
            </a:pPr>
            <a:r>
              <a:rPr lang="en-US" sz="1800" dirty="0">
                <a:solidFill>
                  <a:prstClr val="black"/>
                </a:solidFill>
                <a:latin typeface="Calibri" panose="020F0502020204030204" pitchFamily="34" charset="0"/>
                <a:cs typeface="Calibri" panose="020F0502020204030204" pitchFamily="34" charset="0"/>
              </a:rPr>
              <a:t>€150,000 to secure additional funds for repairs to the 1916 Monument and for a full assessment of the condition and repairs work needed to restore Sarsfield Bridge on its 200</a:t>
            </a:r>
            <a:r>
              <a:rPr lang="en-US" sz="1800" baseline="30000" dirty="0">
                <a:solidFill>
                  <a:prstClr val="black"/>
                </a:solidFill>
                <a:latin typeface="Calibri" panose="020F0502020204030204" pitchFamily="34" charset="0"/>
                <a:cs typeface="Calibri" panose="020F0502020204030204" pitchFamily="34" charset="0"/>
              </a:rPr>
              <a:t>th</a:t>
            </a:r>
            <a:r>
              <a:rPr lang="en-US" sz="1800" dirty="0">
                <a:solidFill>
                  <a:prstClr val="black"/>
                </a:solidFill>
                <a:latin typeface="Calibri" panose="020F0502020204030204" pitchFamily="34" charset="0"/>
                <a:cs typeface="Calibri" panose="020F0502020204030204" pitchFamily="34" charset="0"/>
              </a:rPr>
              <a:t> birthday</a:t>
            </a:r>
          </a:p>
          <a:p>
            <a:pPr marL="228600" lvl="0" indent="-228600" defTabSz="914400">
              <a:lnSpc>
                <a:spcPct val="90000"/>
              </a:lnSpc>
              <a:spcBef>
                <a:spcPts val="1000"/>
              </a:spcBef>
              <a:buFont typeface="Arial" panose="020B0604020202020204" pitchFamily="34" charset="0"/>
              <a:buChar char="•"/>
            </a:pPr>
            <a:r>
              <a:rPr lang="en-US" sz="1800" b="0" dirty="0">
                <a:solidFill>
                  <a:prstClr val="black"/>
                </a:solidFill>
                <a:latin typeface="Calibri" panose="020F0502020204030204" pitchFamily="34" charset="0"/>
                <a:cs typeface="Calibri" panose="020F0502020204030204" pitchFamily="34" charset="0"/>
              </a:rPr>
              <a:t>Waste Management – €40,000 has been allocated to help assess new options for waste management in the city </a:t>
            </a:r>
            <a:r>
              <a:rPr lang="en-US" sz="1800" b="0" dirty="0" err="1">
                <a:solidFill>
                  <a:prstClr val="black"/>
                </a:solidFill>
                <a:latin typeface="Calibri" panose="020F0502020204030204" pitchFamily="34" charset="0"/>
                <a:cs typeface="Calibri" panose="020F0502020204030204" pitchFamily="34" charset="0"/>
              </a:rPr>
              <a:t>centre</a:t>
            </a:r>
            <a:r>
              <a:rPr lang="en-US" sz="1800" b="0" dirty="0">
                <a:solidFill>
                  <a:prstClr val="black"/>
                </a:solidFill>
                <a:latin typeface="Calibri" panose="020F0502020204030204" pitchFamily="34" charset="0"/>
                <a:cs typeface="Calibri" panose="020F0502020204030204" pitchFamily="34" charset="0"/>
              </a:rPr>
              <a:t> and key county towns</a:t>
            </a:r>
          </a:p>
          <a:p>
            <a:pPr marL="228600" lvl="0" indent="-228600" defTabSz="914400">
              <a:lnSpc>
                <a:spcPct val="90000"/>
              </a:lnSpc>
              <a:spcBef>
                <a:spcPts val="1000"/>
              </a:spcBef>
              <a:buFont typeface="Arial" panose="020B0604020202020204" pitchFamily="34" charset="0"/>
              <a:buChar char="•"/>
            </a:pPr>
            <a:r>
              <a:rPr lang="en-US" sz="1800" b="0" dirty="0">
                <a:solidFill>
                  <a:prstClr val="black"/>
                </a:solidFill>
                <a:latin typeface="Calibri" panose="020F0502020204030204" pitchFamily="34" charset="0"/>
                <a:cs typeface="Calibri" panose="020F0502020204030204" pitchFamily="34" charset="0"/>
              </a:rPr>
              <a:t>Public Realm Improvements have been discussed separately already </a:t>
            </a:r>
          </a:p>
          <a:p>
            <a:pPr lvl="1"/>
            <a:endParaRPr lang="en-IE" dirty="0">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3078007B-AD64-8346-A409-1675E24162B0}"/>
              </a:ext>
            </a:extLst>
          </p:cNvPr>
          <p:cNvSpPr>
            <a:spLocks noGrp="1"/>
          </p:cNvSpPr>
          <p:nvPr>
            <p:ph type="sldNum" sz="quarter" idx="4"/>
          </p:nvPr>
        </p:nvSpPr>
        <p:spPr/>
        <p:txBody>
          <a:bodyPr/>
          <a:lstStyle/>
          <a:p>
            <a:fld id="{91D568E7-61F5-D04E-995D-81EF41C01A2A}" type="slidenum">
              <a:rPr lang="en-GB" smtClean="0"/>
              <a:pPr/>
              <a:t>20</a:t>
            </a:fld>
            <a:endParaRPr lang="en-GB" sz="1100"/>
          </a:p>
        </p:txBody>
      </p:sp>
      <p:cxnSp>
        <p:nvCxnSpPr>
          <p:cNvPr id="6" name="Straight Connector 5">
            <a:extLst>
              <a:ext uri="{FF2B5EF4-FFF2-40B4-BE49-F238E27FC236}">
                <a16:creationId xmlns:a16="http://schemas.microsoft.com/office/drawing/2014/main" id="{88C9CFA1-9918-482F-F23F-8D1F29E5A5A0}"/>
              </a:ext>
            </a:extLst>
          </p:cNvPr>
          <p:cNvCxnSpPr>
            <a:cxnSpLocks/>
          </p:cNvCxnSpPr>
          <p:nvPr/>
        </p:nvCxnSpPr>
        <p:spPr>
          <a:xfrm>
            <a:off x="0" y="6857598"/>
            <a:ext cx="12192000" cy="0"/>
          </a:xfrm>
          <a:prstGeom prst="line">
            <a:avLst/>
          </a:prstGeom>
          <a:ln w="53975">
            <a:gradFill>
              <a:gsLst>
                <a:gs pos="0">
                  <a:schemeClr val="accent1"/>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pic>
        <p:nvPicPr>
          <p:cNvPr id="8" name="Picture 7" descr="A green and white logo&#10;&#10;Description automatically generated">
            <a:extLst>
              <a:ext uri="{FF2B5EF4-FFF2-40B4-BE49-F238E27FC236}">
                <a16:creationId xmlns:a16="http://schemas.microsoft.com/office/drawing/2014/main" id="{F167922E-608E-8651-81FF-90A22FEE4CDD}"/>
              </a:ext>
            </a:extLst>
          </p:cNvPr>
          <p:cNvPicPr>
            <a:picLocks noChangeAspect="1"/>
          </p:cNvPicPr>
          <p:nvPr/>
        </p:nvPicPr>
        <p:blipFill>
          <a:blip r:embed="rId6"/>
          <a:stretch>
            <a:fillRect/>
          </a:stretch>
        </p:blipFill>
        <p:spPr>
          <a:xfrm>
            <a:off x="626343" y="5744136"/>
            <a:ext cx="2335066" cy="658417"/>
          </a:xfrm>
          <a:prstGeom prst="rect">
            <a:avLst/>
          </a:prstGeom>
        </p:spPr>
      </p:pic>
    </p:spTree>
    <p:extLst>
      <p:ext uri="{BB962C8B-B14F-4D97-AF65-F5344CB8AC3E}">
        <p14:creationId xmlns:p14="http://schemas.microsoft.com/office/powerpoint/2010/main" val="40925338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a:blip r:embed="rId3"/>
          <a:tile tx="0" ty="0" sx="100000" sy="100000" flip="none" algn="tl"/>
        </a:blipFill>
        <a:effectLst/>
      </p:bgPr>
    </p:bg>
    <p:spTree>
      <p:nvGrpSpPr>
        <p:cNvPr id="1" name="">
          <a:extLst>
            <a:ext uri="{FF2B5EF4-FFF2-40B4-BE49-F238E27FC236}">
              <a16:creationId xmlns:a16="http://schemas.microsoft.com/office/drawing/2014/main" id="{7F9A010C-5809-A593-2617-921F77279605}"/>
            </a:ext>
          </a:extLst>
        </p:cNvPr>
        <p:cNvGrpSpPr/>
        <p:nvPr/>
      </p:nvGrpSpPr>
      <p:grpSpPr>
        <a:xfrm>
          <a:off x="0" y="0"/>
          <a:ext cx="0" cy="0"/>
          <a:chOff x="0" y="0"/>
          <a:chExt cx="0" cy="0"/>
        </a:xfrm>
      </p:grpSpPr>
      <p:pic>
        <p:nvPicPr>
          <p:cNvPr id="5" name="Graphic 4">
            <a:extLst>
              <a:ext uri="{FF2B5EF4-FFF2-40B4-BE49-F238E27FC236}">
                <a16:creationId xmlns:a16="http://schemas.microsoft.com/office/drawing/2014/main" id="{77707FAD-1B3A-912D-7A99-ABE0B62C7BEB}"/>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9919322" y="-685801"/>
            <a:ext cx="2677923" cy="8073443"/>
          </a:xfrm>
          <a:prstGeom prst="rect">
            <a:avLst/>
          </a:prstGeom>
        </p:spPr>
      </p:pic>
      <p:sp>
        <p:nvSpPr>
          <p:cNvPr id="4" name="Title 3">
            <a:extLst>
              <a:ext uri="{FF2B5EF4-FFF2-40B4-BE49-F238E27FC236}">
                <a16:creationId xmlns:a16="http://schemas.microsoft.com/office/drawing/2014/main" id="{32187050-81C4-0702-AED5-47DEC865B656}"/>
              </a:ext>
            </a:extLst>
          </p:cNvPr>
          <p:cNvSpPr>
            <a:spLocks noGrp="1"/>
          </p:cNvSpPr>
          <p:nvPr>
            <p:ph type="title"/>
          </p:nvPr>
        </p:nvSpPr>
        <p:spPr>
          <a:xfrm>
            <a:off x="532823" y="967388"/>
            <a:ext cx="9037638" cy="626325"/>
          </a:xfrm>
        </p:spPr>
        <p:txBody>
          <a:bodyPr/>
          <a:lstStyle/>
          <a:p>
            <a:r>
              <a:rPr lang="en-IE" sz="4400" dirty="0">
                <a:latin typeface="Calibri" panose="020F0502020204030204" pitchFamily="34" charset="0"/>
                <a:cs typeface="Calibri" panose="020F0502020204030204" pitchFamily="34" charset="0"/>
              </a:rPr>
              <a:t>7. Revitalising</a:t>
            </a:r>
            <a:r>
              <a:rPr lang="en-US" sz="4400" dirty="0">
                <a:latin typeface="Calibri" panose="020F0502020204030204" pitchFamily="34" charset="0"/>
                <a:cs typeface="Calibri" panose="020F0502020204030204" pitchFamily="34" charset="0"/>
              </a:rPr>
              <a:t> the City Centre </a:t>
            </a:r>
            <a:endParaRPr lang="en-GB" dirty="0"/>
          </a:p>
        </p:txBody>
      </p:sp>
      <p:sp>
        <p:nvSpPr>
          <p:cNvPr id="2" name="Content Placeholder 1">
            <a:extLst>
              <a:ext uri="{FF2B5EF4-FFF2-40B4-BE49-F238E27FC236}">
                <a16:creationId xmlns:a16="http://schemas.microsoft.com/office/drawing/2014/main" id="{E0809AF0-CF27-C431-2302-5F917F82E3C4}"/>
              </a:ext>
            </a:extLst>
          </p:cNvPr>
          <p:cNvSpPr>
            <a:spLocks noGrp="1"/>
          </p:cNvSpPr>
          <p:nvPr>
            <p:ph idx="1"/>
          </p:nvPr>
        </p:nvSpPr>
        <p:spPr>
          <a:xfrm>
            <a:off x="532823" y="1662546"/>
            <a:ext cx="7723332" cy="4769256"/>
          </a:xfrm>
        </p:spPr>
        <p:txBody>
          <a:bodyPr/>
          <a:lstStyle/>
          <a:p>
            <a:pPr marL="228600" lvl="0" indent="-228600" defTabSz="914400">
              <a:lnSpc>
                <a:spcPct val="90000"/>
              </a:lnSpc>
              <a:spcBef>
                <a:spcPts val="1000"/>
              </a:spcBef>
              <a:buFont typeface="Arial" panose="020B0604020202020204" pitchFamily="34" charset="0"/>
              <a:buChar char="•"/>
            </a:pPr>
            <a:r>
              <a:rPr lang="en-US" sz="1800" b="0" dirty="0">
                <a:solidFill>
                  <a:prstClr val="black"/>
                </a:solidFill>
                <a:latin typeface="Calibri" panose="020F0502020204030204" pitchFamily="34" charset="0"/>
                <a:cs typeface="Calibri" panose="020F0502020204030204" pitchFamily="34" charset="0"/>
              </a:rPr>
              <a:t>Retail Supports – A further €200,000 has been allocated to initiatives to help the retail sector in Limerick city </a:t>
            </a:r>
            <a:r>
              <a:rPr lang="en-US" sz="1800" b="0" dirty="0" err="1">
                <a:solidFill>
                  <a:prstClr val="black"/>
                </a:solidFill>
                <a:latin typeface="Calibri" panose="020F0502020204030204" pitchFamily="34" charset="0"/>
                <a:cs typeface="Calibri" panose="020F0502020204030204" pitchFamily="34" charset="0"/>
              </a:rPr>
              <a:t>centre</a:t>
            </a:r>
            <a:r>
              <a:rPr lang="en-US" sz="1800" b="0" dirty="0">
                <a:solidFill>
                  <a:prstClr val="black"/>
                </a:solidFill>
                <a:latin typeface="Calibri" panose="020F0502020204030204" pitchFamily="34" charset="0"/>
                <a:cs typeface="Calibri" panose="020F0502020204030204" pitchFamily="34" charset="0"/>
              </a:rPr>
              <a:t> and county towns and as part of the boosting of supports.  €75,000 is allocated to fund an SME and Retail Champion    </a:t>
            </a:r>
          </a:p>
          <a:p>
            <a:pPr marL="228600" lvl="0" indent="-228600" defTabSz="914400">
              <a:lnSpc>
                <a:spcPct val="90000"/>
              </a:lnSpc>
              <a:spcBef>
                <a:spcPts val="1000"/>
              </a:spcBef>
              <a:buFont typeface="Arial" panose="020B0604020202020204" pitchFamily="34" charset="0"/>
              <a:buChar char="•"/>
            </a:pPr>
            <a:r>
              <a:rPr lang="en-US" sz="1800" b="0" dirty="0">
                <a:solidFill>
                  <a:prstClr val="black"/>
                </a:solidFill>
                <a:latin typeface="Calibri" panose="020F0502020204030204" pitchFamily="34" charset="0"/>
                <a:cs typeface="Calibri" panose="020F0502020204030204" pitchFamily="34" charset="0"/>
              </a:rPr>
              <a:t>Physical Assets – Funds are allocated for more clean-up of city </a:t>
            </a:r>
            <a:r>
              <a:rPr lang="en-US" sz="1800" b="0" dirty="0" err="1">
                <a:solidFill>
                  <a:prstClr val="black"/>
                </a:solidFill>
                <a:latin typeface="Calibri" panose="020F0502020204030204" pitchFamily="34" charset="0"/>
                <a:cs typeface="Calibri" panose="020F0502020204030204" pitchFamily="34" charset="0"/>
              </a:rPr>
              <a:t>centre</a:t>
            </a:r>
            <a:r>
              <a:rPr lang="en-US" sz="1800" b="0" dirty="0">
                <a:solidFill>
                  <a:prstClr val="black"/>
                </a:solidFill>
                <a:latin typeface="Calibri" panose="020F0502020204030204" pitchFamily="34" charset="0"/>
                <a:cs typeface="Calibri" panose="020F0502020204030204" pitchFamily="34" charset="0"/>
              </a:rPr>
              <a:t> assets:</a:t>
            </a:r>
          </a:p>
          <a:p>
            <a:pPr marL="685800" lvl="1" indent="-228600" defTabSz="914400">
              <a:lnSpc>
                <a:spcPct val="90000"/>
              </a:lnSpc>
              <a:spcBef>
                <a:spcPts val="500"/>
              </a:spcBef>
              <a:buFont typeface="Arial" panose="020B0604020202020204" pitchFamily="34" charset="0"/>
              <a:buChar char="•"/>
            </a:pPr>
            <a:r>
              <a:rPr lang="en-US" sz="1800" dirty="0">
                <a:solidFill>
                  <a:prstClr val="black"/>
                </a:solidFill>
                <a:latin typeface="Calibri" panose="020F0502020204030204" pitchFamily="34" charset="0"/>
                <a:cs typeface="Calibri" panose="020F0502020204030204" pitchFamily="34" charset="0"/>
              </a:rPr>
              <a:t>€150,000 to resolve some of the critical repairs needed to save LCCC’s building at 58 O’Connell Street </a:t>
            </a:r>
          </a:p>
          <a:p>
            <a:pPr marL="685800" lvl="1" indent="-228600" defTabSz="914400">
              <a:lnSpc>
                <a:spcPct val="90000"/>
              </a:lnSpc>
              <a:spcBef>
                <a:spcPts val="500"/>
              </a:spcBef>
              <a:buFont typeface="Arial" panose="020B0604020202020204" pitchFamily="34" charset="0"/>
              <a:buChar char="•"/>
            </a:pPr>
            <a:r>
              <a:rPr lang="en-US" sz="1800" dirty="0">
                <a:solidFill>
                  <a:prstClr val="black"/>
                </a:solidFill>
                <a:latin typeface="Calibri" panose="020F0502020204030204" pitchFamily="34" charset="0"/>
                <a:cs typeface="Calibri" panose="020F0502020204030204" pitchFamily="34" charset="0"/>
              </a:rPr>
              <a:t>€110,000 for works on the Daniel O’Connell Monument and Patrick Sarsfield Monuments including that at Cathedral Place</a:t>
            </a:r>
          </a:p>
          <a:p>
            <a:pPr marL="685800" lvl="1" indent="-228600" defTabSz="914400">
              <a:lnSpc>
                <a:spcPct val="90000"/>
              </a:lnSpc>
              <a:spcBef>
                <a:spcPts val="500"/>
              </a:spcBef>
              <a:buFont typeface="Arial" panose="020B0604020202020204" pitchFamily="34" charset="0"/>
              <a:buChar char="•"/>
            </a:pPr>
            <a:r>
              <a:rPr lang="en-US" sz="1800" dirty="0">
                <a:solidFill>
                  <a:prstClr val="black"/>
                </a:solidFill>
                <a:latin typeface="Calibri" panose="020F0502020204030204" pitchFamily="34" charset="0"/>
                <a:cs typeface="Calibri" panose="020F0502020204030204" pitchFamily="34" charset="0"/>
              </a:rPr>
              <a:t>€150,000 to secure additional funds for repairs to the 1916 Monument and for a full assessment of the condition and repairs work needed to restore Sarsfield Bridge on its 200</a:t>
            </a:r>
            <a:r>
              <a:rPr lang="en-US" sz="1800" baseline="30000" dirty="0">
                <a:solidFill>
                  <a:prstClr val="black"/>
                </a:solidFill>
                <a:latin typeface="Calibri" panose="020F0502020204030204" pitchFamily="34" charset="0"/>
                <a:cs typeface="Calibri" panose="020F0502020204030204" pitchFamily="34" charset="0"/>
              </a:rPr>
              <a:t>th</a:t>
            </a:r>
            <a:r>
              <a:rPr lang="en-US" sz="1800" dirty="0">
                <a:solidFill>
                  <a:prstClr val="black"/>
                </a:solidFill>
                <a:latin typeface="Calibri" panose="020F0502020204030204" pitchFamily="34" charset="0"/>
                <a:cs typeface="Calibri" panose="020F0502020204030204" pitchFamily="34" charset="0"/>
              </a:rPr>
              <a:t> birthday</a:t>
            </a:r>
          </a:p>
          <a:p>
            <a:pPr marL="228600" lvl="0" indent="-228600" defTabSz="914400">
              <a:lnSpc>
                <a:spcPct val="90000"/>
              </a:lnSpc>
              <a:spcBef>
                <a:spcPts val="1000"/>
              </a:spcBef>
              <a:buFont typeface="Arial" panose="020B0604020202020204" pitchFamily="34" charset="0"/>
              <a:buChar char="•"/>
            </a:pPr>
            <a:r>
              <a:rPr lang="en-US" sz="1800" b="0" dirty="0">
                <a:solidFill>
                  <a:prstClr val="black"/>
                </a:solidFill>
                <a:latin typeface="Calibri" panose="020F0502020204030204" pitchFamily="34" charset="0"/>
                <a:cs typeface="Calibri" panose="020F0502020204030204" pitchFamily="34" charset="0"/>
              </a:rPr>
              <a:t>Waste Management – €40,000 has been allocated to help assess new options for waste management in the city </a:t>
            </a:r>
            <a:r>
              <a:rPr lang="en-US" sz="1800" b="0" dirty="0" err="1">
                <a:solidFill>
                  <a:prstClr val="black"/>
                </a:solidFill>
                <a:latin typeface="Calibri" panose="020F0502020204030204" pitchFamily="34" charset="0"/>
                <a:cs typeface="Calibri" panose="020F0502020204030204" pitchFamily="34" charset="0"/>
              </a:rPr>
              <a:t>centre</a:t>
            </a:r>
            <a:r>
              <a:rPr lang="en-US" sz="1800" b="0" dirty="0">
                <a:solidFill>
                  <a:prstClr val="black"/>
                </a:solidFill>
                <a:latin typeface="Calibri" panose="020F0502020204030204" pitchFamily="34" charset="0"/>
                <a:cs typeface="Calibri" panose="020F0502020204030204" pitchFamily="34" charset="0"/>
              </a:rPr>
              <a:t> and key county towns</a:t>
            </a:r>
          </a:p>
          <a:p>
            <a:pPr marL="228600" lvl="0" indent="-228600" defTabSz="914400">
              <a:lnSpc>
                <a:spcPct val="90000"/>
              </a:lnSpc>
              <a:spcBef>
                <a:spcPts val="1000"/>
              </a:spcBef>
              <a:buFont typeface="Arial" panose="020B0604020202020204" pitchFamily="34" charset="0"/>
              <a:buChar char="•"/>
            </a:pPr>
            <a:r>
              <a:rPr lang="en-US" sz="1800" b="0" dirty="0">
                <a:solidFill>
                  <a:prstClr val="black"/>
                </a:solidFill>
                <a:latin typeface="Calibri" panose="020F0502020204030204" pitchFamily="34" charset="0"/>
                <a:cs typeface="Calibri" panose="020F0502020204030204" pitchFamily="34" charset="0"/>
              </a:rPr>
              <a:t>Public Realm Improvements have been discussed separately already </a:t>
            </a:r>
          </a:p>
          <a:p>
            <a:pPr lvl="1"/>
            <a:endParaRPr lang="en-IE" dirty="0">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EAC32B0B-8034-2AC1-E278-956BA370BBA0}"/>
              </a:ext>
            </a:extLst>
          </p:cNvPr>
          <p:cNvSpPr>
            <a:spLocks noGrp="1"/>
          </p:cNvSpPr>
          <p:nvPr>
            <p:ph type="sldNum" sz="quarter" idx="4"/>
          </p:nvPr>
        </p:nvSpPr>
        <p:spPr/>
        <p:txBody>
          <a:bodyPr/>
          <a:lstStyle/>
          <a:p>
            <a:fld id="{91D568E7-61F5-D04E-995D-81EF41C01A2A}" type="slidenum">
              <a:rPr lang="en-GB" smtClean="0"/>
              <a:pPr/>
              <a:t>21</a:t>
            </a:fld>
            <a:endParaRPr lang="en-GB" sz="1100"/>
          </a:p>
        </p:txBody>
      </p:sp>
      <p:cxnSp>
        <p:nvCxnSpPr>
          <p:cNvPr id="6" name="Straight Connector 5">
            <a:extLst>
              <a:ext uri="{FF2B5EF4-FFF2-40B4-BE49-F238E27FC236}">
                <a16:creationId xmlns:a16="http://schemas.microsoft.com/office/drawing/2014/main" id="{E6DCB505-F36A-3379-A7CA-9C2C68C74634}"/>
              </a:ext>
            </a:extLst>
          </p:cNvPr>
          <p:cNvCxnSpPr>
            <a:cxnSpLocks/>
          </p:cNvCxnSpPr>
          <p:nvPr/>
        </p:nvCxnSpPr>
        <p:spPr>
          <a:xfrm>
            <a:off x="0" y="6857598"/>
            <a:ext cx="12192000" cy="0"/>
          </a:xfrm>
          <a:prstGeom prst="line">
            <a:avLst/>
          </a:prstGeom>
          <a:ln w="53975">
            <a:gradFill>
              <a:gsLst>
                <a:gs pos="0">
                  <a:schemeClr val="accent1"/>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pic>
        <p:nvPicPr>
          <p:cNvPr id="8" name="Picture 7" descr="A green and white logo&#10;&#10;Description automatically generated">
            <a:extLst>
              <a:ext uri="{FF2B5EF4-FFF2-40B4-BE49-F238E27FC236}">
                <a16:creationId xmlns:a16="http://schemas.microsoft.com/office/drawing/2014/main" id="{4AD9AC7C-FB87-30E7-083F-4E46F56E5F81}"/>
              </a:ext>
            </a:extLst>
          </p:cNvPr>
          <p:cNvPicPr>
            <a:picLocks noChangeAspect="1"/>
          </p:cNvPicPr>
          <p:nvPr/>
        </p:nvPicPr>
        <p:blipFill>
          <a:blip r:embed="rId6"/>
          <a:stretch>
            <a:fillRect/>
          </a:stretch>
        </p:blipFill>
        <p:spPr>
          <a:xfrm>
            <a:off x="626343" y="5744136"/>
            <a:ext cx="2335066" cy="658417"/>
          </a:xfrm>
          <a:prstGeom prst="rect">
            <a:avLst/>
          </a:prstGeom>
        </p:spPr>
      </p:pic>
      <p:sp>
        <p:nvSpPr>
          <p:cNvPr id="7" name="Dodecagon 6">
            <a:extLst>
              <a:ext uri="{FF2B5EF4-FFF2-40B4-BE49-F238E27FC236}">
                <a16:creationId xmlns:a16="http://schemas.microsoft.com/office/drawing/2014/main" id="{A67C9C28-0038-D482-CABD-E631B5E58940}"/>
              </a:ext>
            </a:extLst>
          </p:cNvPr>
          <p:cNvSpPr/>
          <p:nvPr/>
        </p:nvSpPr>
        <p:spPr>
          <a:xfrm>
            <a:off x="8299620" y="343979"/>
            <a:ext cx="3707028" cy="3085021"/>
          </a:xfrm>
          <a:prstGeom prst="dodecagon">
            <a:avLst/>
          </a:prstGeom>
          <a:ln>
            <a:noFill/>
          </a:ln>
          <a:scene3d>
            <a:camera prst="orthographicFront"/>
            <a:lightRig rig="threePt" dir="t"/>
          </a:scene3d>
          <a:sp3d extrusionH="190500"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t>€1,200,000</a:t>
            </a:r>
            <a:endParaRPr lang="en-IE" sz="3600" dirty="0"/>
          </a:p>
        </p:txBody>
      </p:sp>
    </p:spTree>
    <p:extLst>
      <p:ext uri="{BB962C8B-B14F-4D97-AF65-F5344CB8AC3E}">
        <p14:creationId xmlns:p14="http://schemas.microsoft.com/office/powerpoint/2010/main" val="34068837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ED7D8546-5F55-A18A-4F68-473A146CE7A7}"/>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9919322" y="-685801"/>
            <a:ext cx="2677923" cy="8073443"/>
          </a:xfrm>
          <a:prstGeom prst="rect">
            <a:avLst/>
          </a:prstGeom>
        </p:spPr>
      </p:pic>
      <p:sp>
        <p:nvSpPr>
          <p:cNvPr id="4" name="Title 3">
            <a:extLst>
              <a:ext uri="{FF2B5EF4-FFF2-40B4-BE49-F238E27FC236}">
                <a16:creationId xmlns:a16="http://schemas.microsoft.com/office/drawing/2014/main" id="{460C04F5-7ECE-AF4D-911E-6433178FFB0A}"/>
              </a:ext>
            </a:extLst>
          </p:cNvPr>
          <p:cNvSpPr>
            <a:spLocks noGrp="1"/>
          </p:cNvSpPr>
          <p:nvPr>
            <p:ph type="title"/>
          </p:nvPr>
        </p:nvSpPr>
        <p:spPr>
          <a:xfrm>
            <a:off x="532822" y="967389"/>
            <a:ext cx="11035723" cy="609398"/>
          </a:xfrm>
        </p:spPr>
        <p:txBody>
          <a:bodyPr/>
          <a:lstStyle/>
          <a:p>
            <a:r>
              <a:rPr lang="en-US" sz="4400" dirty="0">
                <a:latin typeface="Calibri"/>
                <a:ea typeface="Calibri"/>
                <a:cs typeface="Calibri"/>
              </a:rPr>
              <a:t>8. Kings Island – A focus area</a:t>
            </a:r>
            <a:endParaRPr lang="en-GB" sz="3800" dirty="0">
              <a:solidFill>
                <a:prstClr val="black"/>
              </a:solidFill>
              <a:latin typeface="Calibri"/>
              <a:ea typeface="Calibri"/>
              <a:cs typeface="Calibri"/>
            </a:endParaRPr>
          </a:p>
        </p:txBody>
      </p:sp>
      <p:sp>
        <p:nvSpPr>
          <p:cNvPr id="2" name="Content Placeholder 1">
            <a:extLst>
              <a:ext uri="{FF2B5EF4-FFF2-40B4-BE49-F238E27FC236}">
                <a16:creationId xmlns:a16="http://schemas.microsoft.com/office/drawing/2014/main" id="{05539BE1-51CF-4847-92FA-61657398EF54}"/>
              </a:ext>
            </a:extLst>
          </p:cNvPr>
          <p:cNvSpPr>
            <a:spLocks noGrp="1"/>
          </p:cNvSpPr>
          <p:nvPr>
            <p:ph idx="1"/>
          </p:nvPr>
        </p:nvSpPr>
        <p:spPr>
          <a:xfrm>
            <a:off x="532823" y="1565564"/>
            <a:ext cx="9612074" cy="4866237"/>
          </a:xfrm>
        </p:spPr>
        <p:txBody>
          <a:bodyPr vert="horz" lIns="0" tIns="0" rIns="0" bIns="0" rtlCol="0" anchor="t">
            <a:noAutofit/>
          </a:bodyPr>
          <a:lstStyle/>
          <a:p>
            <a:pPr lvl="0" defTabSz="914400">
              <a:lnSpc>
                <a:spcPct val="90000"/>
              </a:lnSpc>
              <a:spcBef>
                <a:spcPts val="1000"/>
              </a:spcBef>
            </a:pPr>
            <a:r>
              <a:rPr lang="en-IE" sz="2000" b="0" dirty="0">
                <a:solidFill>
                  <a:prstClr val="black"/>
                </a:solidFill>
                <a:latin typeface="Calibri"/>
                <a:ea typeface="Calibri"/>
                <a:cs typeface="Calibri"/>
              </a:rPr>
              <a:t>King’s Island is a priority of my mayoralty as it should be the heartbeat of historic Limerick.  Unacceptable levels of dereliction and deprivation still need to be battled. </a:t>
            </a:r>
          </a:p>
          <a:p>
            <a:pPr defTabSz="914400">
              <a:lnSpc>
                <a:spcPct val="90000"/>
              </a:lnSpc>
              <a:spcBef>
                <a:spcPts val="1000"/>
              </a:spcBef>
            </a:pPr>
            <a:r>
              <a:rPr lang="en-IE" sz="2000" b="0" dirty="0">
                <a:solidFill>
                  <a:prstClr val="black"/>
                </a:solidFill>
                <a:latin typeface="Calibri"/>
                <a:ea typeface="Calibri"/>
                <a:cs typeface="Calibri"/>
              </a:rPr>
              <a:t>Most importantly, I signed contacts for €32 million of critical flood proofing works for St Mary’s Park and the historic Kings Island.  The work is well underway with a completion date expected in October 2026</a:t>
            </a:r>
          </a:p>
          <a:p>
            <a:pPr lvl="0" defTabSz="914400">
              <a:lnSpc>
                <a:spcPct val="90000"/>
              </a:lnSpc>
              <a:spcBef>
                <a:spcPts val="1000"/>
              </a:spcBef>
            </a:pPr>
            <a:r>
              <a:rPr lang="en-IE" sz="2000" b="0" dirty="0">
                <a:solidFill>
                  <a:prstClr val="black"/>
                </a:solidFill>
                <a:latin typeface="Calibri"/>
                <a:ea typeface="Calibri"/>
                <a:cs typeface="Calibri"/>
              </a:rPr>
              <a:t>This work now allows safe investment into a number of other important projects, including:</a:t>
            </a:r>
          </a:p>
          <a:p>
            <a:pPr marL="685800" lvl="1" indent="-228600" defTabSz="914400">
              <a:lnSpc>
                <a:spcPct val="90000"/>
              </a:lnSpc>
              <a:spcBef>
                <a:spcPts val="500"/>
              </a:spcBef>
              <a:buFont typeface="Arial" panose="020B0604020202020204" pitchFamily="34" charset="0"/>
              <a:buChar char="•"/>
            </a:pPr>
            <a:r>
              <a:rPr lang="en-IE" dirty="0">
                <a:solidFill>
                  <a:prstClr val="black"/>
                </a:solidFill>
                <a:latin typeface="Calibri"/>
                <a:ea typeface="Calibri"/>
                <a:cs typeface="Calibri"/>
              </a:rPr>
              <a:t>Design work is underway so that Sonny’s Corner will see Limerick’s first pet-friendly public housing scheme with considerable upgrading of the nearby historic public realm.  Design work is funded and well underway in preparation for Part 8 application </a:t>
            </a:r>
          </a:p>
          <a:p>
            <a:pPr marL="685800" lvl="1" indent="-228600" defTabSz="914400">
              <a:lnSpc>
                <a:spcPct val="90000"/>
              </a:lnSpc>
              <a:spcBef>
                <a:spcPts val="500"/>
              </a:spcBef>
              <a:buFont typeface="Arial" panose="020B0604020202020204" pitchFamily="34" charset="0"/>
              <a:buChar char="•"/>
            </a:pPr>
            <a:r>
              <a:rPr lang="en-IE" dirty="0">
                <a:solidFill>
                  <a:prstClr val="black"/>
                </a:solidFill>
                <a:latin typeface="Calibri"/>
                <a:ea typeface="Calibri"/>
                <a:cs typeface="Calibri"/>
              </a:rPr>
              <a:t>To avoid a haphazard approach, a public consultation about the use of ALL the publicly owned buildings in Englishtown concluded in Q4 of 2024.  This led to a recently approved Part 8 application for a new design hub at the centrally located Medieval Fireplace site on Nicholas Street.  An application for €6 million of funding (THRIVE 2) can now be made</a:t>
            </a:r>
            <a:endParaRPr lang="en-IE" dirty="0">
              <a:solidFill>
                <a:prstClr val="black"/>
              </a:solidFill>
              <a:latin typeface="Palanquin"/>
              <a:cs typeface="Palanquin"/>
            </a:endParaRPr>
          </a:p>
        </p:txBody>
      </p:sp>
      <p:sp>
        <p:nvSpPr>
          <p:cNvPr id="3" name="Slide Number Placeholder 2">
            <a:extLst>
              <a:ext uri="{FF2B5EF4-FFF2-40B4-BE49-F238E27FC236}">
                <a16:creationId xmlns:a16="http://schemas.microsoft.com/office/drawing/2014/main" id="{3078007B-AD64-8346-A409-1675E24162B0}"/>
              </a:ext>
            </a:extLst>
          </p:cNvPr>
          <p:cNvSpPr>
            <a:spLocks noGrp="1"/>
          </p:cNvSpPr>
          <p:nvPr>
            <p:ph type="sldNum" sz="quarter" idx="4"/>
          </p:nvPr>
        </p:nvSpPr>
        <p:spPr/>
        <p:txBody>
          <a:bodyPr/>
          <a:lstStyle/>
          <a:p>
            <a:fld id="{91D568E7-61F5-D04E-995D-81EF41C01A2A}" type="slidenum">
              <a:rPr lang="en-GB" smtClean="0"/>
              <a:pPr/>
              <a:t>22</a:t>
            </a:fld>
            <a:endParaRPr lang="en-GB" sz="1100"/>
          </a:p>
        </p:txBody>
      </p:sp>
      <p:cxnSp>
        <p:nvCxnSpPr>
          <p:cNvPr id="6" name="Straight Connector 5">
            <a:extLst>
              <a:ext uri="{FF2B5EF4-FFF2-40B4-BE49-F238E27FC236}">
                <a16:creationId xmlns:a16="http://schemas.microsoft.com/office/drawing/2014/main" id="{88C9CFA1-9918-482F-F23F-8D1F29E5A5A0}"/>
              </a:ext>
            </a:extLst>
          </p:cNvPr>
          <p:cNvCxnSpPr>
            <a:cxnSpLocks/>
          </p:cNvCxnSpPr>
          <p:nvPr/>
        </p:nvCxnSpPr>
        <p:spPr>
          <a:xfrm>
            <a:off x="0" y="6857598"/>
            <a:ext cx="12192000" cy="0"/>
          </a:xfrm>
          <a:prstGeom prst="line">
            <a:avLst/>
          </a:prstGeom>
          <a:ln w="53975">
            <a:gradFill>
              <a:gsLst>
                <a:gs pos="0">
                  <a:schemeClr val="accent1"/>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pic>
        <p:nvPicPr>
          <p:cNvPr id="8" name="Picture 7" descr="A green and white logo&#10;&#10;Description automatically generated">
            <a:extLst>
              <a:ext uri="{FF2B5EF4-FFF2-40B4-BE49-F238E27FC236}">
                <a16:creationId xmlns:a16="http://schemas.microsoft.com/office/drawing/2014/main" id="{F167922E-608E-8651-81FF-90A22FEE4CDD}"/>
              </a:ext>
            </a:extLst>
          </p:cNvPr>
          <p:cNvPicPr>
            <a:picLocks noChangeAspect="1"/>
          </p:cNvPicPr>
          <p:nvPr/>
        </p:nvPicPr>
        <p:blipFill>
          <a:blip r:embed="rId6"/>
          <a:stretch>
            <a:fillRect/>
          </a:stretch>
        </p:blipFill>
        <p:spPr>
          <a:xfrm>
            <a:off x="626343" y="5744136"/>
            <a:ext cx="2335066" cy="658417"/>
          </a:xfrm>
          <a:prstGeom prst="rect">
            <a:avLst/>
          </a:prstGeom>
        </p:spPr>
      </p:pic>
    </p:spTree>
    <p:extLst>
      <p:ext uri="{BB962C8B-B14F-4D97-AF65-F5344CB8AC3E}">
        <p14:creationId xmlns:p14="http://schemas.microsoft.com/office/powerpoint/2010/main" val="6978418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ED7D8546-5F55-A18A-4F68-473A146CE7A7}"/>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9919322" y="-685801"/>
            <a:ext cx="2677923" cy="8073443"/>
          </a:xfrm>
          <a:prstGeom prst="rect">
            <a:avLst/>
          </a:prstGeom>
        </p:spPr>
      </p:pic>
      <p:sp>
        <p:nvSpPr>
          <p:cNvPr id="4" name="Title 3">
            <a:extLst>
              <a:ext uri="{FF2B5EF4-FFF2-40B4-BE49-F238E27FC236}">
                <a16:creationId xmlns:a16="http://schemas.microsoft.com/office/drawing/2014/main" id="{460C04F5-7ECE-AF4D-911E-6433178FFB0A}"/>
              </a:ext>
            </a:extLst>
          </p:cNvPr>
          <p:cNvSpPr>
            <a:spLocks noGrp="1"/>
          </p:cNvSpPr>
          <p:nvPr>
            <p:ph type="title"/>
          </p:nvPr>
        </p:nvSpPr>
        <p:spPr>
          <a:xfrm>
            <a:off x="626343" y="737567"/>
            <a:ext cx="9885795" cy="626325"/>
          </a:xfrm>
        </p:spPr>
        <p:txBody>
          <a:bodyPr/>
          <a:lstStyle/>
          <a:p>
            <a:r>
              <a:rPr lang="en-US" sz="4400" dirty="0">
                <a:latin typeface="Calibri" panose="020F0502020204030204" pitchFamily="34" charset="0"/>
                <a:cs typeface="Calibri" panose="020F0502020204030204" pitchFamily="34" charset="0"/>
              </a:rPr>
              <a:t>8. Kings Island Continued</a:t>
            </a:r>
            <a:endParaRPr lang="en-GB" dirty="0"/>
          </a:p>
        </p:txBody>
      </p:sp>
      <p:sp>
        <p:nvSpPr>
          <p:cNvPr id="2" name="Content Placeholder 1">
            <a:extLst>
              <a:ext uri="{FF2B5EF4-FFF2-40B4-BE49-F238E27FC236}">
                <a16:creationId xmlns:a16="http://schemas.microsoft.com/office/drawing/2014/main" id="{05539BE1-51CF-4847-92FA-61657398EF54}"/>
              </a:ext>
            </a:extLst>
          </p:cNvPr>
          <p:cNvSpPr>
            <a:spLocks noGrp="1"/>
          </p:cNvSpPr>
          <p:nvPr>
            <p:ph idx="1"/>
          </p:nvPr>
        </p:nvSpPr>
        <p:spPr>
          <a:xfrm>
            <a:off x="532822" y="1468582"/>
            <a:ext cx="10316410" cy="4963219"/>
          </a:xfrm>
        </p:spPr>
        <p:txBody>
          <a:bodyPr vert="horz" lIns="0" tIns="0" rIns="0" bIns="0" rtlCol="0" anchor="t">
            <a:noAutofit/>
          </a:bodyPr>
          <a:lstStyle/>
          <a:p>
            <a:pPr marL="457200" lvl="1" defTabSz="914400">
              <a:lnSpc>
                <a:spcPct val="90000"/>
              </a:lnSpc>
              <a:spcBef>
                <a:spcPts val="500"/>
              </a:spcBef>
            </a:pPr>
            <a:r>
              <a:rPr lang="en-IE" dirty="0">
                <a:solidFill>
                  <a:prstClr val="black"/>
                </a:solidFill>
                <a:latin typeface="Calibri"/>
                <a:ea typeface="Calibri"/>
                <a:cs typeface="Calibri"/>
              </a:rPr>
              <a:t>Work began in 2024 to remove hoarding around the derelict St Mary’s Garda station.  We want this to become the home of the long talked about Fashion Museum and Incubator.  The Fashion Incubator in Austin Texas may become a partner.  €500,000 is allocated to stabilise the building and prevent further deterioration and begin the preparation of a business case to secure funding to save the building and realise the rest of the project. </a:t>
            </a:r>
          </a:p>
          <a:p>
            <a:pPr marL="457200" lvl="1" defTabSz="914400">
              <a:lnSpc>
                <a:spcPct val="90000"/>
              </a:lnSpc>
              <a:spcBef>
                <a:spcPts val="500"/>
              </a:spcBef>
            </a:pPr>
            <a:r>
              <a:rPr lang="en-IE" dirty="0">
                <a:solidFill>
                  <a:prstClr val="black"/>
                </a:solidFill>
                <a:latin typeface="Calibri"/>
                <a:ea typeface="Calibri"/>
                <a:cs typeface="Calibri"/>
              </a:rPr>
              <a:t>€200,000 is allocated to contribute to the restoration of derelict sites within the walled town.</a:t>
            </a:r>
            <a:endParaRPr lang="en-IE" dirty="0">
              <a:solidFill>
                <a:prstClr val="black"/>
              </a:solidFill>
              <a:latin typeface="Calibri" panose="020F0502020204030204" pitchFamily="34" charset="0"/>
              <a:ea typeface="Calibri"/>
              <a:cs typeface="Calibri" panose="020F0502020204030204" pitchFamily="34" charset="0"/>
            </a:endParaRPr>
          </a:p>
          <a:p>
            <a:pPr marL="457200" lvl="1" defTabSz="914400">
              <a:lnSpc>
                <a:spcPct val="90000"/>
              </a:lnSpc>
              <a:spcBef>
                <a:spcPts val="500"/>
              </a:spcBef>
            </a:pPr>
            <a:r>
              <a:rPr lang="en-IE" dirty="0">
                <a:solidFill>
                  <a:prstClr val="black"/>
                </a:solidFill>
                <a:latin typeface="Calibri"/>
                <a:ea typeface="Calibri"/>
                <a:cs typeface="Calibri"/>
              </a:rPr>
              <a:t>Archaeological work on a LCCC owned site on Bridge Street has commenced to clear the way for a public housing scheme on the site.  We are investigating the possibility of including a commercial element in the design given its strategic location.</a:t>
            </a:r>
          </a:p>
          <a:p>
            <a:pPr marL="457200" lvl="1" defTabSz="914400">
              <a:lnSpc>
                <a:spcPct val="90000"/>
              </a:lnSpc>
              <a:spcBef>
                <a:spcPts val="500"/>
              </a:spcBef>
            </a:pPr>
            <a:r>
              <a:rPr lang="en-IE" dirty="0">
                <a:solidFill>
                  <a:prstClr val="black"/>
                </a:solidFill>
                <a:latin typeface="Calibri"/>
                <a:ea typeface="Calibri"/>
                <a:cs typeface="Calibri"/>
              </a:rPr>
              <a:t>Governance changes are underway at the Discover Limerick DAC (which owns King John’s Castle} and Limerick 2030 DAC which owns the nearby Opera Site.  These will better equip both companies to drive on the development of their respective sites. </a:t>
            </a:r>
          </a:p>
          <a:p>
            <a:pPr marL="457200" lvl="1" defTabSz="914400">
              <a:lnSpc>
                <a:spcPct val="90000"/>
              </a:lnSpc>
              <a:spcBef>
                <a:spcPts val="500"/>
              </a:spcBef>
            </a:pPr>
            <a:r>
              <a:rPr lang="en-IE" dirty="0">
                <a:solidFill>
                  <a:prstClr val="black"/>
                </a:solidFill>
                <a:latin typeface="Calibri"/>
                <a:ea typeface="Calibri"/>
                <a:cs typeface="Calibri"/>
              </a:rPr>
              <a:t>Funding for maintenance of social housing was increased for 2025 by €1.3 million and much is located on Kings Island. </a:t>
            </a:r>
            <a:endParaRPr lang="en-IE" dirty="0">
              <a:solidFill>
                <a:prstClr val="black"/>
              </a:solidFill>
              <a:latin typeface="Calibri" panose="020F0502020204030204" pitchFamily="34" charset="0"/>
              <a:ea typeface="Calibri"/>
              <a:cs typeface="Calibri" panose="020F0502020204030204" pitchFamily="34" charset="0"/>
            </a:endParaRPr>
          </a:p>
        </p:txBody>
      </p:sp>
      <p:sp>
        <p:nvSpPr>
          <p:cNvPr id="3" name="Slide Number Placeholder 2">
            <a:extLst>
              <a:ext uri="{FF2B5EF4-FFF2-40B4-BE49-F238E27FC236}">
                <a16:creationId xmlns:a16="http://schemas.microsoft.com/office/drawing/2014/main" id="{3078007B-AD64-8346-A409-1675E24162B0}"/>
              </a:ext>
            </a:extLst>
          </p:cNvPr>
          <p:cNvSpPr>
            <a:spLocks noGrp="1"/>
          </p:cNvSpPr>
          <p:nvPr>
            <p:ph type="sldNum" sz="quarter" idx="4"/>
          </p:nvPr>
        </p:nvSpPr>
        <p:spPr/>
        <p:txBody>
          <a:bodyPr/>
          <a:lstStyle/>
          <a:p>
            <a:fld id="{91D568E7-61F5-D04E-995D-81EF41C01A2A}" type="slidenum">
              <a:rPr lang="en-GB" smtClean="0"/>
              <a:pPr/>
              <a:t>23</a:t>
            </a:fld>
            <a:endParaRPr lang="en-GB" sz="1100"/>
          </a:p>
        </p:txBody>
      </p:sp>
      <p:cxnSp>
        <p:nvCxnSpPr>
          <p:cNvPr id="6" name="Straight Connector 5">
            <a:extLst>
              <a:ext uri="{FF2B5EF4-FFF2-40B4-BE49-F238E27FC236}">
                <a16:creationId xmlns:a16="http://schemas.microsoft.com/office/drawing/2014/main" id="{88C9CFA1-9918-482F-F23F-8D1F29E5A5A0}"/>
              </a:ext>
            </a:extLst>
          </p:cNvPr>
          <p:cNvCxnSpPr>
            <a:cxnSpLocks/>
          </p:cNvCxnSpPr>
          <p:nvPr/>
        </p:nvCxnSpPr>
        <p:spPr>
          <a:xfrm>
            <a:off x="0" y="6857598"/>
            <a:ext cx="12192000" cy="0"/>
          </a:xfrm>
          <a:prstGeom prst="line">
            <a:avLst/>
          </a:prstGeom>
          <a:ln w="53975">
            <a:gradFill>
              <a:gsLst>
                <a:gs pos="0">
                  <a:schemeClr val="accent1"/>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pic>
        <p:nvPicPr>
          <p:cNvPr id="8" name="Picture 7" descr="A green and white logo&#10;&#10;Description automatically generated">
            <a:extLst>
              <a:ext uri="{FF2B5EF4-FFF2-40B4-BE49-F238E27FC236}">
                <a16:creationId xmlns:a16="http://schemas.microsoft.com/office/drawing/2014/main" id="{F167922E-608E-8651-81FF-90A22FEE4CDD}"/>
              </a:ext>
            </a:extLst>
          </p:cNvPr>
          <p:cNvPicPr>
            <a:picLocks noChangeAspect="1"/>
          </p:cNvPicPr>
          <p:nvPr/>
        </p:nvPicPr>
        <p:blipFill>
          <a:blip r:embed="rId6"/>
          <a:stretch>
            <a:fillRect/>
          </a:stretch>
        </p:blipFill>
        <p:spPr>
          <a:xfrm>
            <a:off x="626343" y="5744136"/>
            <a:ext cx="2335066" cy="658417"/>
          </a:xfrm>
          <a:prstGeom prst="rect">
            <a:avLst/>
          </a:prstGeom>
        </p:spPr>
      </p:pic>
    </p:spTree>
    <p:extLst>
      <p:ext uri="{BB962C8B-B14F-4D97-AF65-F5344CB8AC3E}">
        <p14:creationId xmlns:p14="http://schemas.microsoft.com/office/powerpoint/2010/main" val="19937111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ED7D8546-5F55-A18A-4F68-473A146CE7A7}"/>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9919322" y="-685801"/>
            <a:ext cx="2677923" cy="8073443"/>
          </a:xfrm>
          <a:prstGeom prst="rect">
            <a:avLst/>
          </a:prstGeom>
        </p:spPr>
      </p:pic>
      <p:sp>
        <p:nvSpPr>
          <p:cNvPr id="4" name="Title 3">
            <a:extLst>
              <a:ext uri="{FF2B5EF4-FFF2-40B4-BE49-F238E27FC236}">
                <a16:creationId xmlns:a16="http://schemas.microsoft.com/office/drawing/2014/main" id="{460C04F5-7ECE-AF4D-911E-6433178FFB0A}"/>
              </a:ext>
            </a:extLst>
          </p:cNvPr>
          <p:cNvSpPr>
            <a:spLocks noGrp="1"/>
          </p:cNvSpPr>
          <p:nvPr>
            <p:ph type="title"/>
          </p:nvPr>
        </p:nvSpPr>
        <p:spPr>
          <a:xfrm>
            <a:off x="626343" y="737567"/>
            <a:ext cx="9885795" cy="626325"/>
          </a:xfrm>
        </p:spPr>
        <p:txBody>
          <a:bodyPr/>
          <a:lstStyle/>
          <a:p>
            <a:r>
              <a:rPr lang="en-US" sz="4400" dirty="0">
                <a:latin typeface="Calibri" panose="020F0502020204030204" pitchFamily="34" charset="0"/>
                <a:cs typeface="Calibri" panose="020F0502020204030204" pitchFamily="34" charset="0"/>
              </a:rPr>
              <a:t>8. Kings Island Continued</a:t>
            </a:r>
            <a:endParaRPr lang="en-GB" dirty="0"/>
          </a:p>
        </p:txBody>
      </p:sp>
      <p:sp>
        <p:nvSpPr>
          <p:cNvPr id="2" name="Content Placeholder 1">
            <a:extLst>
              <a:ext uri="{FF2B5EF4-FFF2-40B4-BE49-F238E27FC236}">
                <a16:creationId xmlns:a16="http://schemas.microsoft.com/office/drawing/2014/main" id="{05539BE1-51CF-4847-92FA-61657398EF54}"/>
              </a:ext>
            </a:extLst>
          </p:cNvPr>
          <p:cNvSpPr>
            <a:spLocks noGrp="1"/>
          </p:cNvSpPr>
          <p:nvPr>
            <p:ph idx="1"/>
          </p:nvPr>
        </p:nvSpPr>
        <p:spPr>
          <a:xfrm>
            <a:off x="532823" y="1468582"/>
            <a:ext cx="7931680" cy="4963219"/>
          </a:xfrm>
        </p:spPr>
        <p:txBody>
          <a:bodyPr vert="horz" lIns="0" tIns="0" rIns="0" bIns="0" rtlCol="0" anchor="t">
            <a:noAutofit/>
          </a:bodyPr>
          <a:lstStyle/>
          <a:p>
            <a:pPr marL="228600" indent="-228600" defTabSz="914400">
              <a:lnSpc>
                <a:spcPct val="90000"/>
              </a:lnSpc>
              <a:spcBef>
                <a:spcPts val="1000"/>
              </a:spcBef>
              <a:buFont typeface="Arial" panose="020B0604020202020204" pitchFamily="34" charset="0"/>
              <a:buChar char="•"/>
            </a:pPr>
            <a:endParaRPr lang="en-IE" sz="2000" b="0" dirty="0">
              <a:solidFill>
                <a:prstClr val="black"/>
              </a:solidFill>
              <a:latin typeface="Calibri"/>
              <a:ea typeface="Calibri"/>
              <a:cs typeface="Calibri"/>
            </a:endParaRPr>
          </a:p>
          <a:p>
            <a:pPr lvl="0" defTabSz="914400">
              <a:lnSpc>
                <a:spcPct val="90000"/>
              </a:lnSpc>
              <a:spcBef>
                <a:spcPts val="1000"/>
              </a:spcBef>
            </a:pPr>
            <a:r>
              <a:rPr lang="en-IE" sz="2200" b="0" dirty="0">
                <a:solidFill>
                  <a:prstClr val="black"/>
                </a:solidFill>
                <a:latin typeface="Calibri"/>
                <a:ea typeface="Calibri"/>
                <a:cs typeface="Calibri"/>
              </a:rPr>
              <a:t>It is not all about physical buildings</a:t>
            </a:r>
            <a:endParaRPr lang="en-IE" sz="2200" dirty="0">
              <a:solidFill>
                <a:prstClr val="black"/>
              </a:solidFill>
            </a:endParaRPr>
          </a:p>
          <a:p>
            <a:pPr marL="685800" lvl="1" indent="-228600" defTabSz="914400">
              <a:lnSpc>
                <a:spcPct val="90000"/>
              </a:lnSpc>
              <a:spcBef>
                <a:spcPts val="500"/>
              </a:spcBef>
              <a:buFont typeface="Arial" panose="020B0604020202020204" pitchFamily="34" charset="0"/>
              <a:buChar char="•"/>
            </a:pPr>
            <a:r>
              <a:rPr lang="en-IE" sz="2200" dirty="0">
                <a:solidFill>
                  <a:prstClr val="black"/>
                </a:solidFill>
                <a:latin typeface="Calibri"/>
                <a:ea typeface="Calibri"/>
                <a:cs typeface="Calibri"/>
              </a:rPr>
              <a:t>A number of other social programmes have been funded from the Regeneration funds such as the “</a:t>
            </a:r>
            <a:r>
              <a:rPr lang="en-IE" sz="2200" dirty="0" err="1">
                <a:solidFill>
                  <a:prstClr val="black"/>
                </a:solidFill>
                <a:latin typeface="Calibri"/>
                <a:ea typeface="Calibri"/>
                <a:cs typeface="Calibri"/>
              </a:rPr>
              <a:t>happee</a:t>
            </a:r>
            <a:r>
              <a:rPr lang="en-IE" sz="2200" dirty="0">
                <a:solidFill>
                  <a:prstClr val="black"/>
                </a:solidFill>
                <a:latin typeface="Calibri"/>
                <a:ea typeface="Calibri"/>
                <a:cs typeface="Calibri"/>
              </a:rPr>
              <a:t>” programme </a:t>
            </a:r>
          </a:p>
          <a:p>
            <a:pPr marL="685800" lvl="1" indent="-228600" defTabSz="914400">
              <a:lnSpc>
                <a:spcPct val="90000"/>
              </a:lnSpc>
              <a:spcBef>
                <a:spcPts val="500"/>
              </a:spcBef>
              <a:buFont typeface="Arial" panose="020B0604020202020204" pitchFamily="34" charset="0"/>
              <a:buChar char="•"/>
            </a:pPr>
            <a:r>
              <a:rPr lang="en-IE" sz="2200" dirty="0">
                <a:solidFill>
                  <a:prstClr val="black"/>
                </a:solidFill>
                <a:latin typeface="Calibri"/>
                <a:ea typeface="Calibri"/>
                <a:cs typeface="Calibri"/>
              </a:rPr>
              <a:t>In 2024, funding was allocated as part of the '101 Actions' for the clean-up of streets and animation last summer. This will continue in 2025.</a:t>
            </a:r>
          </a:p>
          <a:p>
            <a:pPr marL="685800" lvl="1" indent="-228600" defTabSz="914400">
              <a:lnSpc>
                <a:spcPct val="90000"/>
              </a:lnSpc>
              <a:spcBef>
                <a:spcPts val="500"/>
              </a:spcBef>
              <a:buFont typeface="Arial" panose="020B0604020202020204" pitchFamily="34" charset="0"/>
              <a:buChar char="•"/>
            </a:pPr>
            <a:r>
              <a:rPr lang="en-IE" sz="2200" dirty="0">
                <a:solidFill>
                  <a:prstClr val="black"/>
                </a:solidFill>
                <a:latin typeface="Calibri"/>
                <a:ea typeface="Calibri"/>
                <a:cs typeface="Calibri"/>
              </a:rPr>
              <a:t>The accessibility ramp by the Alms' Houses was completed</a:t>
            </a:r>
          </a:p>
          <a:p>
            <a:pPr marL="685800" lvl="1" indent="-228600" defTabSz="914400">
              <a:lnSpc>
                <a:spcPct val="90000"/>
              </a:lnSpc>
              <a:spcBef>
                <a:spcPts val="500"/>
              </a:spcBef>
              <a:buFont typeface="Arial" panose="020B0604020202020204" pitchFamily="34" charset="0"/>
              <a:buChar char="•"/>
            </a:pPr>
            <a:r>
              <a:rPr lang="en-IE" sz="2200" dirty="0">
                <a:solidFill>
                  <a:prstClr val="black"/>
                </a:solidFill>
                <a:latin typeface="Calibri"/>
                <a:ea typeface="Calibri"/>
                <a:cs typeface="Calibri"/>
              </a:rPr>
              <a:t>A critical grant of €1.5 million was made for the modernisation and retention of key municipal sports facilities at Grove Island</a:t>
            </a:r>
          </a:p>
          <a:p>
            <a:pPr marL="685800" lvl="1" indent="-228600" defTabSz="914400">
              <a:lnSpc>
                <a:spcPct val="90000"/>
              </a:lnSpc>
              <a:spcBef>
                <a:spcPts val="500"/>
              </a:spcBef>
              <a:buFont typeface="Arial" panose="020B0604020202020204" pitchFamily="34" charset="0"/>
              <a:buChar char="•"/>
            </a:pPr>
            <a:endParaRPr lang="en-IE" dirty="0">
              <a:latin typeface="Calibri"/>
              <a:ea typeface="Calibri"/>
              <a:cs typeface="Calibri"/>
            </a:endParaRPr>
          </a:p>
          <a:p>
            <a:pPr lvl="1"/>
            <a:endParaRPr lang="en-US" dirty="0">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3078007B-AD64-8346-A409-1675E24162B0}"/>
              </a:ext>
            </a:extLst>
          </p:cNvPr>
          <p:cNvSpPr>
            <a:spLocks noGrp="1"/>
          </p:cNvSpPr>
          <p:nvPr>
            <p:ph type="sldNum" sz="quarter" idx="4"/>
          </p:nvPr>
        </p:nvSpPr>
        <p:spPr/>
        <p:txBody>
          <a:bodyPr/>
          <a:lstStyle/>
          <a:p>
            <a:fld id="{91D568E7-61F5-D04E-995D-81EF41C01A2A}" type="slidenum">
              <a:rPr lang="en-GB" smtClean="0"/>
              <a:pPr/>
              <a:t>24</a:t>
            </a:fld>
            <a:endParaRPr lang="en-GB" sz="1100"/>
          </a:p>
        </p:txBody>
      </p:sp>
      <p:cxnSp>
        <p:nvCxnSpPr>
          <p:cNvPr id="6" name="Straight Connector 5">
            <a:extLst>
              <a:ext uri="{FF2B5EF4-FFF2-40B4-BE49-F238E27FC236}">
                <a16:creationId xmlns:a16="http://schemas.microsoft.com/office/drawing/2014/main" id="{88C9CFA1-9918-482F-F23F-8D1F29E5A5A0}"/>
              </a:ext>
            </a:extLst>
          </p:cNvPr>
          <p:cNvCxnSpPr>
            <a:cxnSpLocks/>
          </p:cNvCxnSpPr>
          <p:nvPr/>
        </p:nvCxnSpPr>
        <p:spPr>
          <a:xfrm>
            <a:off x="0" y="6857598"/>
            <a:ext cx="12192000" cy="0"/>
          </a:xfrm>
          <a:prstGeom prst="line">
            <a:avLst/>
          </a:prstGeom>
          <a:ln w="53975">
            <a:gradFill>
              <a:gsLst>
                <a:gs pos="0">
                  <a:schemeClr val="accent1"/>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pic>
        <p:nvPicPr>
          <p:cNvPr id="8" name="Picture 7" descr="A green and white logo&#10;&#10;Description automatically generated">
            <a:extLst>
              <a:ext uri="{FF2B5EF4-FFF2-40B4-BE49-F238E27FC236}">
                <a16:creationId xmlns:a16="http://schemas.microsoft.com/office/drawing/2014/main" id="{F167922E-608E-8651-81FF-90A22FEE4CDD}"/>
              </a:ext>
            </a:extLst>
          </p:cNvPr>
          <p:cNvPicPr>
            <a:picLocks noChangeAspect="1"/>
          </p:cNvPicPr>
          <p:nvPr/>
        </p:nvPicPr>
        <p:blipFill>
          <a:blip r:embed="rId6"/>
          <a:stretch>
            <a:fillRect/>
          </a:stretch>
        </p:blipFill>
        <p:spPr>
          <a:xfrm>
            <a:off x="626343" y="5744136"/>
            <a:ext cx="2335066" cy="658417"/>
          </a:xfrm>
          <a:prstGeom prst="rect">
            <a:avLst/>
          </a:prstGeom>
        </p:spPr>
      </p:pic>
    </p:spTree>
    <p:extLst>
      <p:ext uri="{BB962C8B-B14F-4D97-AF65-F5344CB8AC3E}">
        <p14:creationId xmlns:p14="http://schemas.microsoft.com/office/powerpoint/2010/main" val="26700678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a:blip r:embed="rId3"/>
          <a:tile tx="0" ty="0" sx="100000" sy="100000" flip="none" algn="tl"/>
        </a:blipFill>
        <a:effectLst/>
      </p:bgPr>
    </p:bg>
    <p:spTree>
      <p:nvGrpSpPr>
        <p:cNvPr id="1" name="">
          <a:extLst>
            <a:ext uri="{FF2B5EF4-FFF2-40B4-BE49-F238E27FC236}">
              <a16:creationId xmlns:a16="http://schemas.microsoft.com/office/drawing/2014/main" id="{7442D56D-705E-A7C1-72E4-56C5193375A9}"/>
            </a:ext>
          </a:extLst>
        </p:cNvPr>
        <p:cNvGrpSpPr/>
        <p:nvPr/>
      </p:nvGrpSpPr>
      <p:grpSpPr>
        <a:xfrm>
          <a:off x="0" y="0"/>
          <a:ext cx="0" cy="0"/>
          <a:chOff x="0" y="0"/>
          <a:chExt cx="0" cy="0"/>
        </a:xfrm>
      </p:grpSpPr>
      <p:pic>
        <p:nvPicPr>
          <p:cNvPr id="5" name="Graphic 4">
            <a:extLst>
              <a:ext uri="{FF2B5EF4-FFF2-40B4-BE49-F238E27FC236}">
                <a16:creationId xmlns:a16="http://schemas.microsoft.com/office/drawing/2014/main" id="{2C98AB9D-1CCE-DD27-1331-665FC1B70EB4}"/>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9919322" y="-685801"/>
            <a:ext cx="2677923" cy="8073443"/>
          </a:xfrm>
          <a:prstGeom prst="rect">
            <a:avLst/>
          </a:prstGeom>
        </p:spPr>
      </p:pic>
      <p:sp>
        <p:nvSpPr>
          <p:cNvPr id="4" name="Title 3">
            <a:extLst>
              <a:ext uri="{FF2B5EF4-FFF2-40B4-BE49-F238E27FC236}">
                <a16:creationId xmlns:a16="http://schemas.microsoft.com/office/drawing/2014/main" id="{14E55B90-5CA9-8688-2135-182AA65F9414}"/>
              </a:ext>
            </a:extLst>
          </p:cNvPr>
          <p:cNvSpPr>
            <a:spLocks noGrp="1"/>
          </p:cNvSpPr>
          <p:nvPr>
            <p:ph type="title"/>
          </p:nvPr>
        </p:nvSpPr>
        <p:spPr>
          <a:xfrm>
            <a:off x="626343" y="737567"/>
            <a:ext cx="9885795" cy="626325"/>
          </a:xfrm>
        </p:spPr>
        <p:txBody>
          <a:bodyPr/>
          <a:lstStyle/>
          <a:p>
            <a:r>
              <a:rPr lang="en-US" sz="4400" dirty="0">
                <a:latin typeface="Calibri" panose="020F0502020204030204" pitchFamily="34" charset="0"/>
                <a:cs typeface="Calibri" panose="020F0502020204030204" pitchFamily="34" charset="0"/>
              </a:rPr>
              <a:t>8. Kings Island Continued</a:t>
            </a:r>
            <a:endParaRPr lang="en-GB" dirty="0"/>
          </a:p>
        </p:txBody>
      </p:sp>
      <p:sp>
        <p:nvSpPr>
          <p:cNvPr id="2" name="Content Placeholder 1">
            <a:extLst>
              <a:ext uri="{FF2B5EF4-FFF2-40B4-BE49-F238E27FC236}">
                <a16:creationId xmlns:a16="http://schemas.microsoft.com/office/drawing/2014/main" id="{7DDBEF9C-C600-0B1A-8836-E093C8196BD3}"/>
              </a:ext>
            </a:extLst>
          </p:cNvPr>
          <p:cNvSpPr>
            <a:spLocks noGrp="1"/>
          </p:cNvSpPr>
          <p:nvPr>
            <p:ph idx="1"/>
          </p:nvPr>
        </p:nvSpPr>
        <p:spPr>
          <a:xfrm>
            <a:off x="532823" y="1468582"/>
            <a:ext cx="7931680" cy="4963219"/>
          </a:xfrm>
        </p:spPr>
        <p:txBody>
          <a:bodyPr vert="horz" lIns="0" tIns="0" rIns="0" bIns="0" rtlCol="0" anchor="t">
            <a:noAutofit/>
          </a:bodyPr>
          <a:lstStyle/>
          <a:p>
            <a:pPr marL="228600" indent="-228600" defTabSz="914400">
              <a:lnSpc>
                <a:spcPct val="90000"/>
              </a:lnSpc>
              <a:spcBef>
                <a:spcPts val="1000"/>
              </a:spcBef>
              <a:buFont typeface="Arial" panose="020B0604020202020204" pitchFamily="34" charset="0"/>
              <a:buChar char="•"/>
            </a:pPr>
            <a:endParaRPr lang="en-IE" sz="2000" b="0" dirty="0">
              <a:solidFill>
                <a:prstClr val="black"/>
              </a:solidFill>
              <a:latin typeface="Calibri"/>
              <a:ea typeface="Calibri"/>
              <a:cs typeface="Calibri"/>
            </a:endParaRPr>
          </a:p>
          <a:p>
            <a:pPr lvl="0" defTabSz="914400">
              <a:lnSpc>
                <a:spcPct val="90000"/>
              </a:lnSpc>
              <a:spcBef>
                <a:spcPts val="1000"/>
              </a:spcBef>
            </a:pPr>
            <a:r>
              <a:rPr lang="en-IE" sz="2200" b="0" dirty="0">
                <a:solidFill>
                  <a:prstClr val="black"/>
                </a:solidFill>
                <a:latin typeface="Calibri"/>
                <a:ea typeface="Calibri"/>
                <a:cs typeface="Calibri"/>
              </a:rPr>
              <a:t>It is not all about physical buildings</a:t>
            </a:r>
            <a:endParaRPr lang="en-IE" sz="2200" dirty="0">
              <a:solidFill>
                <a:prstClr val="black"/>
              </a:solidFill>
            </a:endParaRPr>
          </a:p>
          <a:p>
            <a:pPr marL="685800" lvl="1" indent="-228600" defTabSz="914400">
              <a:lnSpc>
                <a:spcPct val="90000"/>
              </a:lnSpc>
              <a:spcBef>
                <a:spcPts val="500"/>
              </a:spcBef>
              <a:buFont typeface="Arial" panose="020B0604020202020204" pitchFamily="34" charset="0"/>
              <a:buChar char="•"/>
            </a:pPr>
            <a:r>
              <a:rPr lang="en-IE" sz="2200" dirty="0">
                <a:solidFill>
                  <a:prstClr val="black"/>
                </a:solidFill>
                <a:latin typeface="Calibri"/>
                <a:ea typeface="Calibri"/>
                <a:cs typeface="Calibri"/>
              </a:rPr>
              <a:t>A number of other social programmes have been funded from the Regeneration funds such as the “</a:t>
            </a:r>
            <a:r>
              <a:rPr lang="en-IE" sz="2200" dirty="0" err="1">
                <a:solidFill>
                  <a:prstClr val="black"/>
                </a:solidFill>
                <a:latin typeface="Calibri"/>
                <a:ea typeface="Calibri"/>
                <a:cs typeface="Calibri"/>
              </a:rPr>
              <a:t>happee</a:t>
            </a:r>
            <a:r>
              <a:rPr lang="en-IE" sz="2200" dirty="0">
                <a:solidFill>
                  <a:prstClr val="black"/>
                </a:solidFill>
                <a:latin typeface="Calibri"/>
                <a:ea typeface="Calibri"/>
                <a:cs typeface="Calibri"/>
              </a:rPr>
              <a:t>” programme </a:t>
            </a:r>
          </a:p>
          <a:p>
            <a:pPr marL="685800" lvl="1" indent="-228600" defTabSz="914400">
              <a:lnSpc>
                <a:spcPct val="90000"/>
              </a:lnSpc>
              <a:spcBef>
                <a:spcPts val="500"/>
              </a:spcBef>
              <a:buFont typeface="Arial" panose="020B0604020202020204" pitchFamily="34" charset="0"/>
              <a:buChar char="•"/>
            </a:pPr>
            <a:r>
              <a:rPr lang="en-IE" sz="2200" dirty="0">
                <a:solidFill>
                  <a:prstClr val="black"/>
                </a:solidFill>
                <a:latin typeface="Calibri"/>
                <a:ea typeface="Calibri"/>
                <a:cs typeface="Calibri"/>
              </a:rPr>
              <a:t>In 2024, funding was allocated as part of the '101 Actions' for the clean-up of streets and animation last summer. This will continue in 2025.</a:t>
            </a:r>
          </a:p>
          <a:p>
            <a:pPr marL="685800" lvl="1" indent="-228600" defTabSz="914400">
              <a:lnSpc>
                <a:spcPct val="90000"/>
              </a:lnSpc>
              <a:spcBef>
                <a:spcPts val="500"/>
              </a:spcBef>
              <a:buFont typeface="Arial" panose="020B0604020202020204" pitchFamily="34" charset="0"/>
              <a:buChar char="•"/>
            </a:pPr>
            <a:r>
              <a:rPr lang="en-IE" sz="2200" dirty="0">
                <a:solidFill>
                  <a:prstClr val="black"/>
                </a:solidFill>
                <a:latin typeface="Calibri"/>
                <a:ea typeface="Calibri"/>
                <a:cs typeface="Calibri"/>
              </a:rPr>
              <a:t>The accessibility ramp by the Alms' Houses was completed</a:t>
            </a:r>
          </a:p>
          <a:p>
            <a:pPr marL="685800" lvl="1" indent="-228600" defTabSz="914400">
              <a:lnSpc>
                <a:spcPct val="90000"/>
              </a:lnSpc>
              <a:spcBef>
                <a:spcPts val="500"/>
              </a:spcBef>
              <a:buFont typeface="Arial" panose="020B0604020202020204" pitchFamily="34" charset="0"/>
              <a:buChar char="•"/>
            </a:pPr>
            <a:r>
              <a:rPr lang="en-IE" sz="2200" dirty="0">
                <a:solidFill>
                  <a:prstClr val="black"/>
                </a:solidFill>
                <a:latin typeface="Calibri"/>
                <a:ea typeface="Calibri"/>
                <a:cs typeface="Calibri"/>
              </a:rPr>
              <a:t>A critical grant of €1.5 million was made for the modernisation and retention of key municipal sports facilities at Grove Island</a:t>
            </a:r>
          </a:p>
          <a:p>
            <a:pPr marL="685800" lvl="1" indent="-228600" defTabSz="914400">
              <a:lnSpc>
                <a:spcPct val="90000"/>
              </a:lnSpc>
              <a:spcBef>
                <a:spcPts val="500"/>
              </a:spcBef>
              <a:buFont typeface="Arial" panose="020B0604020202020204" pitchFamily="34" charset="0"/>
              <a:buChar char="•"/>
            </a:pPr>
            <a:endParaRPr lang="en-IE" dirty="0">
              <a:latin typeface="Calibri"/>
              <a:ea typeface="Calibri"/>
              <a:cs typeface="Calibri"/>
            </a:endParaRPr>
          </a:p>
          <a:p>
            <a:pPr lvl="1"/>
            <a:endParaRPr lang="en-US" dirty="0">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AB415DA8-301F-A2FD-1845-EA8E0D213DFE}"/>
              </a:ext>
            </a:extLst>
          </p:cNvPr>
          <p:cNvSpPr>
            <a:spLocks noGrp="1"/>
          </p:cNvSpPr>
          <p:nvPr>
            <p:ph type="sldNum" sz="quarter" idx="4"/>
          </p:nvPr>
        </p:nvSpPr>
        <p:spPr/>
        <p:txBody>
          <a:bodyPr/>
          <a:lstStyle/>
          <a:p>
            <a:fld id="{91D568E7-61F5-D04E-995D-81EF41C01A2A}" type="slidenum">
              <a:rPr lang="en-GB" smtClean="0"/>
              <a:pPr/>
              <a:t>25</a:t>
            </a:fld>
            <a:endParaRPr lang="en-GB" sz="1100"/>
          </a:p>
        </p:txBody>
      </p:sp>
      <p:cxnSp>
        <p:nvCxnSpPr>
          <p:cNvPr id="6" name="Straight Connector 5">
            <a:extLst>
              <a:ext uri="{FF2B5EF4-FFF2-40B4-BE49-F238E27FC236}">
                <a16:creationId xmlns:a16="http://schemas.microsoft.com/office/drawing/2014/main" id="{CD36CF32-1FDC-97D1-A950-CAE554809096}"/>
              </a:ext>
            </a:extLst>
          </p:cNvPr>
          <p:cNvCxnSpPr>
            <a:cxnSpLocks/>
          </p:cNvCxnSpPr>
          <p:nvPr/>
        </p:nvCxnSpPr>
        <p:spPr>
          <a:xfrm>
            <a:off x="0" y="6857598"/>
            <a:ext cx="12192000" cy="0"/>
          </a:xfrm>
          <a:prstGeom prst="line">
            <a:avLst/>
          </a:prstGeom>
          <a:ln w="53975">
            <a:gradFill>
              <a:gsLst>
                <a:gs pos="0">
                  <a:schemeClr val="accent1"/>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pic>
        <p:nvPicPr>
          <p:cNvPr id="8" name="Picture 7" descr="A green and white logo&#10;&#10;Description automatically generated">
            <a:extLst>
              <a:ext uri="{FF2B5EF4-FFF2-40B4-BE49-F238E27FC236}">
                <a16:creationId xmlns:a16="http://schemas.microsoft.com/office/drawing/2014/main" id="{1208A394-080A-EA1D-472C-8771455E9615}"/>
              </a:ext>
            </a:extLst>
          </p:cNvPr>
          <p:cNvPicPr>
            <a:picLocks noChangeAspect="1"/>
          </p:cNvPicPr>
          <p:nvPr/>
        </p:nvPicPr>
        <p:blipFill>
          <a:blip r:embed="rId6"/>
          <a:stretch>
            <a:fillRect/>
          </a:stretch>
        </p:blipFill>
        <p:spPr>
          <a:xfrm>
            <a:off x="626343" y="5744136"/>
            <a:ext cx="2335066" cy="658417"/>
          </a:xfrm>
          <a:prstGeom prst="rect">
            <a:avLst/>
          </a:prstGeom>
        </p:spPr>
      </p:pic>
      <p:sp>
        <p:nvSpPr>
          <p:cNvPr id="7" name="Dodecagon 6">
            <a:extLst>
              <a:ext uri="{FF2B5EF4-FFF2-40B4-BE49-F238E27FC236}">
                <a16:creationId xmlns:a16="http://schemas.microsoft.com/office/drawing/2014/main" id="{FE50703E-B554-4360-0BF4-0A9DB55A4FA3}"/>
              </a:ext>
            </a:extLst>
          </p:cNvPr>
          <p:cNvSpPr/>
          <p:nvPr/>
        </p:nvSpPr>
        <p:spPr>
          <a:xfrm>
            <a:off x="8299620" y="343979"/>
            <a:ext cx="3707028" cy="3085021"/>
          </a:xfrm>
          <a:prstGeom prst="dodecagon">
            <a:avLst/>
          </a:prstGeom>
          <a:ln>
            <a:noFill/>
          </a:ln>
          <a:scene3d>
            <a:camera prst="orthographicFront"/>
            <a:lightRig rig="threePt" dir="t"/>
          </a:scene3d>
          <a:sp3d extrusionH="190500"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t>€700,000</a:t>
            </a:r>
            <a:endParaRPr lang="en-IE" sz="4000" dirty="0"/>
          </a:p>
        </p:txBody>
      </p:sp>
    </p:spTree>
    <p:extLst>
      <p:ext uri="{BB962C8B-B14F-4D97-AF65-F5344CB8AC3E}">
        <p14:creationId xmlns:p14="http://schemas.microsoft.com/office/powerpoint/2010/main" val="31055397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ED7D8546-5F55-A18A-4F68-473A146CE7A7}"/>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9919322" y="-685801"/>
            <a:ext cx="2677923" cy="8073443"/>
          </a:xfrm>
          <a:prstGeom prst="rect">
            <a:avLst/>
          </a:prstGeom>
        </p:spPr>
      </p:pic>
      <p:sp>
        <p:nvSpPr>
          <p:cNvPr id="4" name="Title 3">
            <a:extLst>
              <a:ext uri="{FF2B5EF4-FFF2-40B4-BE49-F238E27FC236}">
                <a16:creationId xmlns:a16="http://schemas.microsoft.com/office/drawing/2014/main" id="{460C04F5-7ECE-AF4D-911E-6433178FFB0A}"/>
              </a:ext>
            </a:extLst>
          </p:cNvPr>
          <p:cNvSpPr>
            <a:spLocks noGrp="1"/>
          </p:cNvSpPr>
          <p:nvPr>
            <p:ph type="title"/>
          </p:nvPr>
        </p:nvSpPr>
        <p:spPr>
          <a:xfrm>
            <a:off x="626343" y="737567"/>
            <a:ext cx="10935275" cy="613373"/>
          </a:xfrm>
        </p:spPr>
        <p:txBody>
          <a:bodyPr/>
          <a:lstStyle/>
          <a:p>
            <a:r>
              <a:rPr lang="en-US" sz="4400" dirty="0">
                <a:latin typeface="Calibri" panose="020F0502020204030204" pitchFamily="34" charset="0"/>
                <a:cs typeface="Calibri" panose="020F0502020204030204" pitchFamily="34" charset="0"/>
              </a:rPr>
              <a:t>9. </a:t>
            </a:r>
            <a:r>
              <a:rPr lang="en-US" sz="4400" dirty="0" err="1">
                <a:latin typeface="Calibri" panose="020F0502020204030204" pitchFamily="34" charset="0"/>
                <a:cs typeface="Calibri" panose="020F0502020204030204" pitchFamily="34" charset="0"/>
              </a:rPr>
              <a:t>Kilmallock</a:t>
            </a:r>
            <a:r>
              <a:rPr lang="en-US" sz="4400" dirty="0">
                <a:latin typeface="Calibri" panose="020F0502020204030204" pitchFamily="34" charset="0"/>
                <a:cs typeface="Calibri" panose="020F0502020204030204" pitchFamily="34" charset="0"/>
              </a:rPr>
              <a:t> and County Heritage Assets</a:t>
            </a:r>
            <a:r>
              <a:rPr lang="en-US" sz="3800" b="0" dirty="0">
                <a:solidFill>
                  <a:prstClr val="black"/>
                </a:solidFill>
                <a:latin typeface="Calibri" panose="020F0502020204030204" pitchFamily="34" charset="0"/>
                <a:cs typeface="Calibri" panose="020F0502020204030204" pitchFamily="34" charset="0"/>
              </a:rPr>
              <a:t> </a:t>
            </a:r>
            <a:endParaRPr lang="en-GB" sz="3800" dirty="0">
              <a:solidFill>
                <a:srgbClr val="206E71"/>
              </a:solidFill>
            </a:endParaRPr>
          </a:p>
        </p:txBody>
      </p:sp>
      <p:sp>
        <p:nvSpPr>
          <p:cNvPr id="2" name="Content Placeholder 1">
            <a:extLst>
              <a:ext uri="{FF2B5EF4-FFF2-40B4-BE49-F238E27FC236}">
                <a16:creationId xmlns:a16="http://schemas.microsoft.com/office/drawing/2014/main" id="{05539BE1-51CF-4847-92FA-61657398EF54}"/>
              </a:ext>
            </a:extLst>
          </p:cNvPr>
          <p:cNvSpPr>
            <a:spLocks noGrp="1"/>
          </p:cNvSpPr>
          <p:nvPr>
            <p:ph idx="1"/>
          </p:nvPr>
        </p:nvSpPr>
        <p:spPr>
          <a:xfrm>
            <a:off x="532822" y="1343892"/>
            <a:ext cx="10024341" cy="5087910"/>
          </a:xfrm>
        </p:spPr>
        <p:txBody>
          <a:bodyPr vert="horz" lIns="0" tIns="0" rIns="0" bIns="0" rtlCol="0" anchor="t">
            <a:noAutofit/>
          </a:bodyPr>
          <a:lstStyle/>
          <a:p>
            <a:pPr lvl="0" defTabSz="914400">
              <a:lnSpc>
                <a:spcPct val="90000"/>
              </a:lnSpc>
              <a:spcBef>
                <a:spcPts val="1000"/>
              </a:spcBef>
            </a:pPr>
            <a:r>
              <a:rPr lang="en-US" sz="2100" b="0" dirty="0">
                <a:solidFill>
                  <a:prstClr val="black"/>
                </a:solidFill>
                <a:latin typeface="Calibri"/>
                <a:ea typeface="Calibri"/>
                <a:cs typeface="Calibri"/>
              </a:rPr>
              <a:t>A further focus of mine is better care for and use of our heritage assets right across the county but especially the medieval assets in </a:t>
            </a:r>
            <a:r>
              <a:rPr lang="en-US" sz="2100" b="0" dirty="0" err="1">
                <a:solidFill>
                  <a:prstClr val="black"/>
                </a:solidFill>
                <a:latin typeface="Calibri"/>
                <a:ea typeface="Calibri"/>
                <a:cs typeface="Calibri"/>
              </a:rPr>
              <a:t>Kilmallock</a:t>
            </a:r>
            <a:r>
              <a:rPr lang="en-US" sz="2100" b="0" dirty="0">
                <a:solidFill>
                  <a:prstClr val="black"/>
                </a:solidFill>
                <a:latin typeface="Calibri"/>
                <a:ea typeface="Calibri"/>
                <a:cs typeface="Calibri"/>
              </a:rPr>
              <a:t> to establish a basis for a much-enhanced quality of life, reputation and tourist offering for the town</a:t>
            </a:r>
          </a:p>
          <a:p>
            <a:pPr defTabSz="914400">
              <a:lnSpc>
                <a:spcPct val="90000"/>
              </a:lnSpc>
              <a:spcBef>
                <a:spcPts val="1000"/>
              </a:spcBef>
            </a:pPr>
            <a:r>
              <a:rPr lang="en-US" sz="2100" b="0" dirty="0">
                <a:solidFill>
                  <a:prstClr val="black"/>
                </a:solidFill>
                <a:latin typeface="Calibri"/>
                <a:ea typeface="Calibri"/>
                <a:cs typeface="Calibri"/>
              </a:rPr>
              <a:t>Work is ongoing in the background to take better stock of heritage assets right across the county and assess their condition to establish future needs.  In 2025 I would like to see works begin on key historical assets</a:t>
            </a:r>
          </a:p>
          <a:p>
            <a:pPr lvl="0" defTabSz="914400">
              <a:lnSpc>
                <a:spcPct val="90000"/>
              </a:lnSpc>
              <a:spcBef>
                <a:spcPts val="1000"/>
              </a:spcBef>
            </a:pPr>
            <a:r>
              <a:rPr lang="en-US" sz="2100" b="0" dirty="0">
                <a:solidFill>
                  <a:prstClr val="black"/>
                </a:solidFill>
                <a:latin typeface="Calibri"/>
                <a:ea typeface="Calibri"/>
                <a:cs typeface="Calibri"/>
              </a:rPr>
              <a:t>In </a:t>
            </a:r>
            <a:r>
              <a:rPr lang="en-US" sz="2100" b="0" dirty="0" err="1">
                <a:solidFill>
                  <a:prstClr val="black"/>
                </a:solidFill>
                <a:latin typeface="Calibri"/>
                <a:ea typeface="Calibri"/>
                <a:cs typeface="Calibri"/>
              </a:rPr>
              <a:t>Kilmallock</a:t>
            </a:r>
            <a:r>
              <a:rPr lang="en-US" sz="2100" b="0" dirty="0">
                <a:solidFill>
                  <a:prstClr val="black"/>
                </a:solidFill>
                <a:latin typeface="Calibri"/>
                <a:ea typeface="Calibri"/>
                <a:cs typeface="Calibri"/>
              </a:rPr>
              <a:t>, ownership of the gate tower remains an obstacle to remedial works in 2025 but other projects are ongoing.   Parks and paths providing access are being advanced and work to coincide with works to commence finally on the Medieval House on the main street.  </a:t>
            </a:r>
          </a:p>
          <a:p>
            <a:pPr defTabSz="914400">
              <a:lnSpc>
                <a:spcPct val="90000"/>
              </a:lnSpc>
              <a:spcBef>
                <a:spcPts val="1000"/>
              </a:spcBef>
            </a:pPr>
            <a:r>
              <a:rPr lang="en-IE" sz="2100" b="0" dirty="0">
                <a:solidFill>
                  <a:prstClr val="black"/>
                </a:solidFill>
                <a:latin typeface="Calibri"/>
                <a:ea typeface="Calibri"/>
                <a:cs typeface="Calibri"/>
              </a:rPr>
              <a:t>€300,000 is allocated for heritage works including the Medieval House in </a:t>
            </a:r>
            <a:r>
              <a:rPr lang="en-IE" sz="2100" b="0" dirty="0" err="1">
                <a:solidFill>
                  <a:prstClr val="black"/>
                </a:solidFill>
                <a:latin typeface="Calibri"/>
                <a:ea typeface="Calibri"/>
                <a:cs typeface="Calibri"/>
              </a:rPr>
              <a:t>Kilmallock</a:t>
            </a:r>
            <a:r>
              <a:rPr lang="en-IE" sz="2100" b="0" dirty="0">
                <a:solidFill>
                  <a:prstClr val="black"/>
                </a:solidFill>
                <a:latin typeface="Calibri"/>
                <a:ea typeface="Calibri"/>
                <a:cs typeface="Calibri"/>
              </a:rPr>
              <a:t> and to begin initial work on a UNESCO application for the </a:t>
            </a:r>
            <a:r>
              <a:rPr lang="en-IE" sz="2100" b="0" dirty="0" err="1">
                <a:solidFill>
                  <a:prstClr val="black"/>
                </a:solidFill>
                <a:latin typeface="Calibri"/>
                <a:ea typeface="Calibri"/>
                <a:cs typeface="Calibri"/>
              </a:rPr>
              <a:t>Georgianc</a:t>
            </a:r>
            <a:r>
              <a:rPr lang="en-IE" sz="2100" b="0" dirty="0">
                <a:solidFill>
                  <a:prstClr val="black"/>
                </a:solidFill>
                <a:latin typeface="Calibri"/>
                <a:ea typeface="Calibri"/>
                <a:cs typeface="Calibri"/>
              </a:rPr>
              <a:t> City Centre.  A 2025 priority has been to use the funds to facilitate and co-fund much larger funding applications for restoration for </a:t>
            </a:r>
            <a:r>
              <a:rPr lang="en-IE" sz="2100" b="0" dirty="0" err="1">
                <a:solidFill>
                  <a:prstClr val="black"/>
                </a:solidFill>
                <a:latin typeface="Calibri"/>
                <a:ea typeface="Calibri"/>
                <a:cs typeface="Calibri"/>
              </a:rPr>
              <a:t>Kilmallock</a:t>
            </a:r>
            <a:r>
              <a:rPr lang="en-IE" sz="2100" b="0" dirty="0">
                <a:solidFill>
                  <a:prstClr val="black"/>
                </a:solidFill>
                <a:latin typeface="Calibri"/>
                <a:ea typeface="Calibri"/>
                <a:cs typeface="Calibri"/>
              </a:rPr>
              <a:t> Medieval Mansion and the former bank in Rathkeale.</a:t>
            </a:r>
            <a:endParaRPr lang="en-IE" sz="2100" b="0" dirty="0">
              <a:solidFill>
                <a:prstClr val="black"/>
              </a:solidFill>
              <a:latin typeface="Calibri" panose="020F0502020204030204" pitchFamily="34" charset="0"/>
              <a:ea typeface="Calibri"/>
              <a:cs typeface="Calibri" panose="020F0502020204030204" pitchFamily="34" charset="0"/>
            </a:endParaRPr>
          </a:p>
        </p:txBody>
      </p:sp>
      <p:sp>
        <p:nvSpPr>
          <p:cNvPr id="3" name="Slide Number Placeholder 2">
            <a:extLst>
              <a:ext uri="{FF2B5EF4-FFF2-40B4-BE49-F238E27FC236}">
                <a16:creationId xmlns:a16="http://schemas.microsoft.com/office/drawing/2014/main" id="{3078007B-AD64-8346-A409-1675E24162B0}"/>
              </a:ext>
            </a:extLst>
          </p:cNvPr>
          <p:cNvSpPr>
            <a:spLocks noGrp="1"/>
          </p:cNvSpPr>
          <p:nvPr>
            <p:ph type="sldNum" sz="quarter" idx="4"/>
          </p:nvPr>
        </p:nvSpPr>
        <p:spPr/>
        <p:txBody>
          <a:bodyPr/>
          <a:lstStyle/>
          <a:p>
            <a:fld id="{91D568E7-61F5-D04E-995D-81EF41C01A2A}" type="slidenum">
              <a:rPr lang="en-GB" smtClean="0"/>
              <a:pPr/>
              <a:t>26</a:t>
            </a:fld>
            <a:endParaRPr lang="en-GB" sz="1100"/>
          </a:p>
        </p:txBody>
      </p:sp>
      <p:cxnSp>
        <p:nvCxnSpPr>
          <p:cNvPr id="6" name="Straight Connector 5">
            <a:extLst>
              <a:ext uri="{FF2B5EF4-FFF2-40B4-BE49-F238E27FC236}">
                <a16:creationId xmlns:a16="http://schemas.microsoft.com/office/drawing/2014/main" id="{88C9CFA1-9918-482F-F23F-8D1F29E5A5A0}"/>
              </a:ext>
            </a:extLst>
          </p:cNvPr>
          <p:cNvCxnSpPr>
            <a:cxnSpLocks/>
          </p:cNvCxnSpPr>
          <p:nvPr/>
        </p:nvCxnSpPr>
        <p:spPr>
          <a:xfrm>
            <a:off x="0" y="6857598"/>
            <a:ext cx="12192000" cy="0"/>
          </a:xfrm>
          <a:prstGeom prst="line">
            <a:avLst/>
          </a:prstGeom>
          <a:ln w="53975">
            <a:gradFill>
              <a:gsLst>
                <a:gs pos="0">
                  <a:schemeClr val="accent1"/>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pic>
        <p:nvPicPr>
          <p:cNvPr id="8" name="Picture 7" descr="A green and white logo&#10;&#10;Description automatically generated">
            <a:extLst>
              <a:ext uri="{FF2B5EF4-FFF2-40B4-BE49-F238E27FC236}">
                <a16:creationId xmlns:a16="http://schemas.microsoft.com/office/drawing/2014/main" id="{F167922E-608E-8651-81FF-90A22FEE4CDD}"/>
              </a:ext>
            </a:extLst>
          </p:cNvPr>
          <p:cNvPicPr>
            <a:picLocks noChangeAspect="1"/>
          </p:cNvPicPr>
          <p:nvPr/>
        </p:nvPicPr>
        <p:blipFill>
          <a:blip r:embed="rId6"/>
          <a:stretch>
            <a:fillRect/>
          </a:stretch>
        </p:blipFill>
        <p:spPr>
          <a:xfrm>
            <a:off x="626343" y="5744136"/>
            <a:ext cx="2335066" cy="658417"/>
          </a:xfrm>
          <a:prstGeom prst="rect">
            <a:avLst/>
          </a:prstGeom>
        </p:spPr>
      </p:pic>
    </p:spTree>
    <p:extLst>
      <p:ext uri="{BB962C8B-B14F-4D97-AF65-F5344CB8AC3E}">
        <p14:creationId xmlns:p14="http://schemas.microsoft.com/office/powerpoint/2010/main" val="6210630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ED7D8546-5F55-A18A-4F68-473A146CE7A7}"/>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9919322" y="-685801"/>
            <a:ext cx="2677923" cy="8073443"/>
          </a:xfrm>
          <a:prstGeom prst="rect">
            <a:avLst/>
          </a:prstGeom>
        </p:spPr>
      </p:pic>
      <p:sp>
        <p:nvSpPr>
          <p:cNvPr id="4" name="Title 3">
            <a:extLst>
              <a:ext uri="{FF2B5EF4-FFF2-40B4-BE49-F238E27FC236}">
                <a16:creationId xmlns:a16="http://schemas.microsoft.com/office/drawing/2014/main" id="{460C04F5-7ECE-AF4D-911E-6433178FFB0A}"/>
              </a:ext>
            </a:extLst>
          </p:cNvPr>
          <p:cNvSpPr>
            <a:spLocks noGrp="1"/>
          </p:cNvSpPr>
          <p:nvPr>
            <p:ph type="title"/>
          </p:nvPr>
        </p:nvSpPr>
        <p:spPr>
          <a:xfrm>
            <a:off x="626343" y="737567"/>
            <a:ext cx="11171957" cy="626325"/>
          </a:xfrm>
        </p:spPr>
        <p:txBody>
          <a:bodyPr/>
          <a:lstStyle/>
          <a:p>
            <a:r>
              <a:rPr lang="en-US" sz="4400" dirty="0">
                <a:latin typeface="Calibri" panose="020F0502020204030204" pitchFamily="34" charset="0"/>
                <a:cs typeface="Calibri" panose="020F0502020204030204" pitchFamily="34" charset="0"/>
              </a:rPr>
              <a:t>9 County Heritage - Continued</a:t>
            </a:r>
            <a:endParaRPr lang="en-GB" sz="4400" dirty="0"/>
          </a:p>
        </p:txBody>
      </p:sp>
      <p:sp>
        <p:nvSpPr>
          <p:cNvPr id="2" name="Content Placeholder 1">
            <a:extLst>
              <a:ext uri="{FF2B5EF4-FFF2-40B4-BE49-F238E27FC236}">
                <a16:creationId xmlns:a16="http://schemas.microsoft.com/office/drawing/2014/main" id="{05539BE1-51CF-4847-92FA-61657398EF54}"/>
              </a:ext>
            </a:extLst>
          </p:cNvPr>
          <p:cNvSpPr>
            <a:spLocks noGrp="1"/>
          </p:cNvSpPr>
          <p:nvPr>
            <p:ph idx="1"/>
          </p:nvPr>
        </p:nvSpPr>
        <p:spPr>
          <a:xfrm>
            <a:off x="532823" y="1468582"/>
            <a:ext cx="7931680" cy="4963219"/>
          </a:xfrm>
        </p:spPr>
        <p:txBody>
          <a:bodyPr vert="horz" lIns="0" tIns="0" rIns="0" bIns="0" rtlCol="0" anchor="t">
            <a:noAutofit/>
          </a:bodyPr>
          <a:lstStyle/>
          <a:p>
            <a:pPr defTabSz="914400">
              <a:lnSpc>
                <a:spcPct val="90000"/>
              </a:lnSpc>
              <a:spcBef>
                <a:spcPts val="1000"/>
              </a:spcBef>
            </a:pPr>
            <a:r>
              <a:rPr lang="en-IE" sz="2100" b="0" dirty="0">
                <a:solidFill>
                  <a:prstClr val="black"/>
                </a:solidFill>
                <a:latin typeface="Calibri"/>
                <a:ea typeface="Calibri"/>
                <a:cs typeface="Calibri"/>
              </a:rPr>
              <a:t>A further €65,000 has been allocated to progress or provide in part match funding applications for other programme priorities such as those in Bruff, Rathkeale, </a:t>
            </a:r>
            <a:r>
              <a:rPr lang="en-IE" sz="2100" b="0" dirty="0" err="1">
                <a:solidFill>
                  <a:prstClr val="black"/>
                </a:solidFill>
                <a:latin typeface="Calibri"/>
                <a:ea typeface="Calibri"/>
                <a:cs typeface="Calibri"/>
              </a:rPr>
              <a:t>Kilfinane</a:t>
            </a:r>
            <a:r>
              <a:rPr lang="en-IE" sz="2100" b="0" dirty="0">
                <a:solidFill>
                  <a:prstClr val="black"/>
                </a:solidFill>
                <a:latin typeface="Calibri"/>
                <a:ea typeface="Calibri"/>
                <a:cs typeface="Calibri"/>
              </a:rPr>
              <a:t> and </a:t>
            </a:r>
            <a:r>
              <a:rPr lang="en-IE" sz="2100" b="0" dirty="0" err="1">
                <a:solidFill>
                  <a:prstClr val="black"/>
                </a:solidFill>
                <a:latin typeface="Calibri"/>
                <a:ea typeface="Calibri"/>
                <a:cs typeface="Calibri"/>
              </a:rPr>
              <a:t>Herbertstown</a:t>
            </a:r>
            <a:r>
              <a:rPr lang="en-IE" sz="2100" b="0" dirty="0">
                <a:solidFill>
                  <a:prstClr val="black"/>
                </a:solidFill>
                <a:latin typeface="Calibri"/>
                <a:ea typeface="Calibri"/>
                <a:cs typeface="Calibri"/>
              </a:rPr>
              <a:t>.  These projects remain key projects to be advanced during my mayoral term.</a:t>
            </a:r>
          </a:p>
          <a:p>
            <a:pPr lvl="0" defTabSz="914400">
              <a:lnSpc>
                <a:spcPct val="90000"/>
              </a:lnSpc>
              <a:spcBef>
                <a:spcPts val="1000"/>
              </a:spcBef>
            </a:pPr>
            <a:r>
              <a:rPr lang="en-IE" sz="2100" b="0" dirty="0">
                <a:solidFill>
                  <a:prstClr val="black"/>
                </a:solidFill>
                <a:latin typeface="Calibri"/>
                <a:ea typeface="Calibri"/>
                <a:cs typeface="Calibri"/>
              </a:rPr>
              <a:t>I have also begun to connect staff and students at local schools such as St </a:t>
            </a:r>
            <a:r>
              <a:rPr lang="en-IE" sz="2100" b="0" dirty="0" err="1">
                <a:solidFill>
                  <a:prstClr val="black"/>
                </a:solidFill>
                <a:latin typeface="Calibri"/>
                <a:ea typeface="Calibri"/>
                <a:cs typeface="Calibri"/>
              </a:rPr>
              <a:t>Nessan’s</a:t>
            </a:r>
            <a:r>
              <a:rPr lang="en-IE" sz="2100" b="0" dirty="0">
                <a:solidFill>
                  <a:prstClr val="black"/>
                </a:solidFill>
                <a:latin typeface="Calibri"/>
                <a:ea typeface="Calibri"/>
                <a:cs typeface="Calibri"/>
              </a:rPr>
              <a:t> with their local heritage assets in advance of further work on those. A mayoral order to transfer LCCC lands to the OPW to facilitate maintenance of one of the historic </a:t>
            </a:r>
            <a:r>
              <a:rPr lang="en-IE" sz="2100" b="0" dirty="0" err="1">
                <a:solidFill>
                  <a:prstClr val="black"/>
                </a:solidFill>
                <a:latin typeface="Calibri"/>
                <a:ea typeface="Calibri"/>
                <a:cs typeface="Calibri"/>
              </a:rPr>
              <a:t>Mungret</a:t>
            </a:r>
            <a:r>
              <a:rPr lang="en-IE" sz="2100" b="0" dirty="0">
                <a:solidFill>
                  <a:prstClr val="black"/>
                </a:solidFill>
                <a:latin typeface="Calibri"/>
                <a:ea typeface="Calibri"/>
                <a:cs typeface="Calibri"/>
              </a:rPr>
              <a:t> churches was signed.  </a:t>
            </a:r>
          </a:p>
          <a:p>
            <a:pPr lvl="0" defTabSz="914400">
              <a:lnSpc>
                <a:spcPct val="90000"/>
              </a:lnSpc>
              <a:spcBef>
                <a:spcPts val="1000"/>
              </a:spcBef>
            </a:pPr>
            <a:r>
              <a:rPr lang="en-GB" sz="2100" b="0" dirty="0">
                <a:solidFill>
                  <a:prstClr val="black"/>
                </a:solidFill>
                <a:latin typeface="Calibri"/>
                <a:ea typeface="Calibri"/>
                <a:cs typeface="Calibri"/>
              </a:rPr>
              <a:t>Funding is being sought from government for the restoration of Adare Village Hall with planning permission already secured for the works.</a:t>
            </a:r>
            <a:endParaRPr lang="en-IE" sz="2100" b="0" dirty="0">
              <a:solidFill>
                <a:prstClr val="black"/>
              </a:solidFill>
              <a:latin typeface="Calibri"/>
              <a:ea typeface="Calibri"/>
              <a:cs typeface="Calibri"/>
            </a:endParaRPr>
          </a:p>
          <a:p>
            <a:pPr lvl="0" defTabSz="914400">
              <a:lnSpc>
                <a:spcPct val="90000"/>
              </a:lnSpc>
              <a:spcBef>
                <a:spcPts val="1000"/>
              </a:spcBef>
            </a:pPr>
            <a:r>
              <a:rPr lang="en-IE" sz="2100" b="0" dirty="0">
                <a:solidFill>
                  <a:prstClr val="black"/>
                </a:solidFill>
                <a:latin typeface="Calibri"/>
                <a:ea typeface="Calibri"/>
                <a:cs typeface="Calibri"/>
              </a:rPr>
              <a:t>Funds allocated to the restoration of monuments to Patrick Sarsfield may help the repair work on Sarsfield Rock at </a:t>
            </a:r>
            <a:r>
              <a:rPr lang="en-IE" sz="2100" b="0" dirty="0" err="1">
                <a:solidFill>
                  <a:prstClr val="black"/>
                </a:solidFill>
                <a:latin typeface="Calibri"/>
                <a:ea typeface="Calibri"/>
                <a:cs typeface="Calibri"/>
              </a:rPr>
              <a:t>Ballyneety</a:t>
            </a:r>
            <a:r>
              <a:rPr lang="en-IE" sz="2100" b="0" dirty="0">
                <a:solidFill>
                  <a:prstClr val="black"/>
                </a:solidFill>
                <a:latin typeface="Calibri"/>
                <a:ea typeface="Calibri"/>
                <a:cs typeface="Calibri"/>
              </a:rPr>
              <a:t>.</a:t>
            </a:r>
          </a:p>
          <a:p>
            <a:pPr lvl="1"/>
            <a:endParaRPr lang="en-US" dirty="0">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3078007B-AD64-8346-A409-1675E24162B0}"/>
              </a:ext>
            </a:extLst>
          </p:cNvPr>
          <p:cNvSpPr>
            <a:spLocks noGrp="1"/>
          </p:cNvSpPr>
          <p:nvPr>
            <p:ph type="sldNum" sz="quarter" idx="4"/>
          </p:nvPr>
        </p:nvSpPr>
        <p:spPr/>
        <p:txBody>
          <a:bodyPr/>
          <a:lstStyle/>
          <a:p>
            <a:fld id="{91D568E7-61F5-D04E-995D-81EF41C01A2A}" type="slidenum">
              <a:rPr lang="en-GB" smtClean="0"/>
              <a:pPr/>
              <a:t>27</a:t>
            </a:fld>
            <a:endParaRPr lang="en-GB" sz="1100"/>
          </a:p>
        </p:txBody>
      </p:sp>
      <p:cxnSp>
        <p:nvCxnSpPr>
          <p:cNvPr id="6" name="Straight Connector 5">
            <a:extLst>
              <a:ext uri="{FF2B5EF4-FFF2-40B4-BE49-F238E27FC236}">
                <a16:creationId xmlns:a16="http://schemas.microsoft.com/office/drawing/2014/main" id="{88C9CFA1-9918-482F-F23F-8D1F29E5A5A0}"/>
              </a:ext>
            </a:extLst>
          </p:cNvPr>
          <p:cNvCxnSpPr>
            <a:cxnSpLocks/>
          </p:cNvCxnSpPr>
          <p:nvPr/>
        </p:nvCxnSpPr>
        <p:spPr>
          <a:xfrm>
            <a:off x="0" y="6857598"/>
            <a:ext cx="12192000" cy="0"/>
          </a:xfrm>
          <a:prstGeom prst="line">
            <a:avLst/>
          </a:prstGeom>
          <a:ln w="53975">
            <a:gradFill>
              <a:gsLst>
                <a:gs pos="0">
                  <a:schemeClr val="accent1"/>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pic>
        <p:nvPicPr>
          <p:cNvPr id="8" name="Picture 7" descr="A green and white logo&#10;&#10;Description automatically generated">
            <a:extLst>
              <a:ext uri="{FF2B5EF4-FFF2-40B4-BE49-F238E27FC236}">
                <a16:creationId xmlns:a16="http://schemas.microsoft.com/office/drawing/2014/main" id="{F167922E-608E-8651-81FF-90A22FEE4CDD}"/>
              </a:ext>
            </a:extLst>
          </p:cNvPr>
          <p:cNvPicPr>
            <a:picLocks noChangeAspect="1"/>
          </p:cNvPicPr>
          <p:nvPr/>
        </p:nvPicPr>
        <p:blipFill>
          <a:blip r:embed="rId6"/>
          <a:stretch>
            <a:fillRect/>
          </a:stretch>
        </p:blipFill>
        <p:spPr>
          <a:xfrm>
            <a:off x="626343" y="5744136"/>
            <a:ext cx="2335066" cy="658417"/>
          </a:xfrm>
          <a:prstGeom prst="rect">
            <a:avLst/>
          </a:prstGeom>
        </p:spPr>
      </p:pic>
    </p:spTree>
    <p:extLst>
      <p:ext uri="{BB962C8B-B14F-4D97-AF65-F5344CB8AC3E}">
        <p14:creationId xmlns:p14="http://schemas.microsoft.com/office/powerpoint/2010/main" val="18774363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a:blip r:embed="rId3"/>
          <a:tile tx="0" ty="0" sx="100000" sy="100000" flip="none" algn="tl"/>
        </a:blipFill>
        <a:effectLst/>
      </p:bgPr>
    </p:bg>
    <p:spTree>
      <p:nvGrpSpPr>
        <p:cNvPr id="1" name="">
          <a:extLst>
            <a:ext uri="{FF2B5EF4-FFF2-40B4-BE49-F238E27FC236}">
              <a16:creationId xmlns:a16="http://schemas.microsoft.com/office/drawing/2014/main" id="{44CB0652-64DB-B21F-C74F-6C65F436A84A}"/>
            </a:ext>
          </a:extLst>
        </p:cNvPr>
        <p:cNvGrpSpPr/>
        <p:nvPr/>
      </p:nvGrpSpPr>
      <p:grpSpPr>
        <a:xfrm>
          <a:off x="0" y="0"/>
          <a:ext cx="0" cy="0"/>
          <a:chOff x="0" y="0"/>
          <a:chExt cx="0" cy="0"/>
        </a:xfrm>
      </p:grpSpPr>
      <p:pic>
        <p:nvPicPr>
          <p:cNvPr id="5" name="Graphic 4">
            <a:extLst>
              <a:ext uri="{FF2B5EF4-FFF2-40B4-BE49-F238E27FC236}">
                <a16:creationId xmlns:a16="http://schemas.microsoft.com/office/drawing/2014/main" id="{A876F9A6-D546-A188-E9BA-B62D0A6DE3DA}"/>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9919322" y="-685801"/>
            <a:ext cx="2677923" cy="8073443"/>
          </a:xfrm>
          <a:prstGeom prst="rect">
            <a:avLst/>
          </a:prstGeom>
        </p:spPr>
      </p:pic>
      <p:sp>
        <p:nvSpPr>
          <p:cNvPr id="4" name="Title 3">
            <a:extLst>
              <a:ext uri="{FF2B5EF4-FFF2-40B4-BE49-F238E27FC236}">
                <a16:creationId xmlns:a16="http://schemas.microsoft.com/office/drawing/2014/main" id="{44B2B35B-A403-06B9-C83B-9E66FCE34ACB}"/>
              </a:ext>
            </a:extLst>
          </p:cNvPr>
          <p:cNvSpPr>
            <a:spLocks noGrp="1"/>
          </p:cNvSpPr>
          <p:nvPr>
            <p:ph type="title"/>
          </p:nvPr>
        </p:nvSpPr>
        <p:spPr>
          <a:xfrm>
            <a:off x="626343" y="737567"/>
            <a:ext cx="11171957" cy="626325"/>
          </a:xfrm>
        </p:spPr>
        <p:txBody>
          <a:bodyPr/>
          <a:lstStyle/>
          <a:p>
            <a:r>
              <a:rPr lang="en-US" sz="4400" dirty="0">
                <a:latin typeface="Calibri" panose="020F0502020204030204" pitchFamily="34" charset="0"/>
                <a:cs typeface="Calibri" panose="020F0502020204030204" pitchFamily="34" charset="0"/>
              </a:rPr>
              <a:t>9 County Heritage - Continued</a:t>
            </a:r>
            <a:endParaRPr lang="en-GB" sz="4400" dirty="0"/>
          </a:p>
        </p:txBody>
      </p:sp>
      <p:sp>
        <p:nvSpPr>
          <p:cNvPr id="2" name="Content Placeholder 1">
            <a:extLst>
              <a:ext uri="{FF2B5EF4-FFF2-40B4-BE49-F238E27FC236}">
                <a16:creationId xmlns:a16="http://schemas.microsoft.com/office/drawing/2014/main" id="{F5FC20D7-CFE4-101C-F649-B509B0D02F0F}"/>
              </a:ext>
            </a:extLst>
          </p:cNvPr>
          <p:cNvSpPr>
            <a:spLocks noGrp="1"/>
          </p:cNvSpPr>
          <p:nvPr>
            <p:ph idx="1"/>
          </p:nvPr>
        </p:nvSpPr>
        <p:spPr>
          <a:xfrm>
            <a:off x="532823" y="1468582"/>
            <a:ext cx="7931680" cy="4963219"/>
          </a:xfrm>
        </p:spPr>
        <p:txBody>
          <a:bodyPr vert="horz" lIns="0" tIns="0" rIns="0" bIns="0" rtlCol="0" anchor="t">
            <a:noAutofit/>
          </a:bodyPr>
          <a:lstStyle/>
          <a:p>
            <a:pPr defTabSz="914400">
              <a:lnSpc>
                <a:spcPct val="90000"/>
              </a:lnSpc>
              <a:spcBef>
                <a:spcPts val="1000"/>
              </a:spcBef>
            </a:pPr>
            <a:r>
              <a:rPr lang="en-IE" sz="2100" b="0" dirty="0">
                <a:solidFill>
                  <a:prstClr val="black"/>
                </a:solidFill>
                <a:latin typeface="Calibri"/>
                <a:ea typeface="Calibri"/>
                <a:cs typeface="Calibri"/>
              </a:rPr>
              <a:t>A further €65,000 has been allocated to progress or provide in part match funding applications for other programme priorities such as those in Bruff, Rathkeale, </a:t>
            </a:r>
            <a:r>
              <a:rPr lang="en-IE" sz="2100" b="0" dirty="0" err="1">
                <a:solidFill>
                  <a:prstClr val="black"/>
                </a:solidFill>
                <a:latin typeface="Calibri"/>
                <a:ea typeface="Calibri"/>
                <a:cs typeface="Calibri"/>
              </a:rPr>
              <a:t>Kilfinane</a:t>
            </a:r>
            <a:r>
              <a:rPr lang="en-IE" sz="2100" b="0" dirty="0">
                <a:solidFill>
                  <a:prstClr val="black"/>
                </a:solidFill>
                <a:latin typeface="Calibri"/>
                <a:ea typeface="Calibri"/>
                <a:cs typeface="Calibri"/>
              </a:rPr>
              <a:t> and </a:t>
            </a:r>
            <a:r>
              <a:rPr lang="en-IE" sz="2100" b="0" dirty="0" err="1">
                <a:solidFill>
                  <a:prstClr val="black"/>
                </a:solidFill>
                <a:latin typeface="Calibri"/>
                <a:ea typeface="Calibri"/>
                <a:cs typeface="Calibri"/>
              </a:rPr>
              <a:t>Herbertstown</a:t>
            </a:r>
            <a:r>
              <a:rPr lang="en-IE" sz="2100" b="0" dirty="0">
                <a:solidFill>
                  <a:prstClr val="black"/>
                </a:solidFill>
                <a:latin typeface="Calibri"/>
                <a:ea typeface="Calibri"/>
                <a:cs typeface="Calibri"/>
              </a:rPr>
              <a:t>.  These projects remain key projects to be advanced during my mayoral term.</a:t>
            </a:r>
          </a:p>
          <a:p>
            <a:pPr lvl="0" defTabSz="914400">
              <a:lnSpc>
                <a:spcPct val="90000"/>
              </a:lnSpc>
              <a:spcBef>
                <a:spcPts val="1000"/>
              </a:spcBef>
            </a:pPr>
            <a:r>
              <a:rPr lang="en-IE" sz="2100" b="0" dirty="0">
                <a:solidFill>
                  <a:prstClr val="black"/>
                </a:solidFill>
                <a:latin typeface="Calibri"/>
                <a:ea typeface="Calibri"/>
                <a:cs typeface="Calibri"/>
              </a:rPr>
              <a:t>I have also begun to connect staff and students at local schools such as St </a:t>
            </a:r>
            <a:r>
              <a:rPr lang="en-IE" sz="2100" b="0" dirty="0" err="1">
                <a:solidFill>
                  <a:prstClr val="black"/>
                </a:solidFill>
                <a:latin typeface="Calibri"/>
                <a:ea typeface="Calibri"/>
                <a:cs typeface="Calibri"/>
              </a:rPr>
              <a:t>Nessan’s</a:t>
            </a:r>
            <a:r>
              <a:rPr lang="en-IE" sz="2100" b="0" dirty="0">
                <a:solidFill>
                  <a:prstClr val="black"/>
                </a:solidFill>
                <a:latin typeface="Calibri"/>
                <a:ea typeface="Calibri"/>
                <a:cs typeface="Calibri"/>
              </a:rPr>
              <a:t> with their local heritage assets in advance of further work on those. A mayoral order to transfer LCCC lands to the OPW to facilitate maintenance of one of the historic </a:t>
            </a:r>
            <a:r>
              <a:rPr lang="en-IE" sz="2100" b="0" dirty="0" err="1">
                <a:solidFill>
                  <a:prstClr val="black"/>
                </a:solidFill>
                <a:latin typeface="Calibri"/>
                <a:ea typeface="Calibri"/>
                <a:cs typeface="Calibri"/>
              </a:rPr>
              <a:t>Mungret</a:t>
            </a:r>
            <a:r>
              <a:rPr lang="en-IE" sz="2100" b="0" dirty="0">
                <a:solidFill>
                  <a:prstClr val="black"/>
                </a:solidFill>
                <a:latin typeface="Calibri"/>
                <a:ea typeface="Calibri"/>
                <a:cs typeface="Calibri"/>
              </a:rPr>
              <a:t> churches was signed.  </a:t>
            </a:r>
          </a:p>
          <a:p>
            <a:pPr lvl="0" defTabSz="914400">
              <a:lnSpc>
                <a:spcPct val="90000"/>
              </a:lnSpc>
              <a:spcBef>
                <a:spcPts val="1000"/>
              </a:spcBef>
            </a:pPr>
            <a:r>
              <a:rPr lang="en-GB" sz="2100" b="0" dirty="0">
                <a:solidFill>
                  <a:prstClr val="black"/>
                </a:solidFill>
                <a:latin typeface="Calibri"/>
                <a:ea typeface="Calibri"/>
                <a:cs typeface="Calibri"/>
              </a:rPr>
              <a:t>Funding is being sought from government for the restoration of Adare Village Hall with planning permission already secured for the works.</a:t>
            </a:r>
            <a:endParaRPr lang="en-IE" sz="2100" b="0" dirty="0">
              <a:solidFill>
                <a:prstClr val="black"/>
              </a:solidFill>
              <a:latin typeface="Calibri"/>
              <a:ea typeface="Calibri"/>
              <a:cs typeface="Calibri"/>
            </a:endParaRPr>
          </a:p>
          <a:p>
            <a:pPr lvl="0" defTabSz="914400">
              <a:lnSpc>
                <a:spcPct val="90000"/>
              </a:lnSpc>
              <a:spcBef>
                <a:spcPts val="1000"/>
              </a:spcBef>
            </a:pPr>
            <a:r>
              <a:rPr lang="en-IE" sz="2100" b="0" dirty="0">
                <a:solidFill>
                  <a:prstClr val="black"/>
                </a:solidFill>
                <a:latin typeface="Calibri"/>
                <a:ea typeface="Calibri"/>
                <a:cs typeface="Calibri"/>
              </a:rPr>
              <a:t>Funds allocated to the restoration of monuments to Patrick Sarsfield may help the repair work on Sarsfield Rock at </a:t>
            </a:r>
            <a:r>
              <a:rPr lang="en-IE" sz="2100" b="0" dirty="0" err="1">
                <a:solidFill>
                  <a:prstClr val="black"/>
                </a:solidFill>
                <a:latin typeface="Calibri"/>
                <a:ea typeface="Calibri"/>
                <a:cs typeface="Calibri"/>
              </a:rPr>
              <a:t>Ballyneety</a:t>
            </a:r>
            <a:r>
              <a:rPr lang="en-IE" sz="2100" b="0" dirty="0">
                <a:solidFill>
                  <a:prstClr val="black"/>
                </a:solidFill>
                <a:latin typeface="Calibri"/>
                <a:ea typeface="Calibri"/>
                <a:cs typeface="Calibri"/>
              </a:rPr>
              <a:t>.</a:t>
            </a:r>
          </a:p>
          <a:p>
            <a:pPr lvl="1"/>
            <a:endParaRPr lang="en-US" dirty="0">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B59D8579-D7E4-2BDF-1914-9A357D9A63AD}"/>
              </a:ext>
            </a:extLst>
          </p:cNvPr>
          <p:cNvSpPr>
            <a:spLocks noGrp="1"/>
          </p:cNvSpPr>
          <p:nvPr>
            <p:ph type="sldNum" sz="quarter" idx="4"/>
          </p:nvPr>
        </p:nvSpPr>
        <p:spPr/>
        <p:txBody>
          <a:bodyPr/>
          <a:lstStyle/>
          <a:p>
            <a:fld id="{91D568E7-61F5-D04E-995D-81EF41C01A2A}" type="slidenum">
              <a:rPr lang="en-GB" smtClean="0"/>
              <a:pPr/>
              <a:t>28</a:t>
            </a:fld>
            <a:endParaRPr lang="en-GB" sz="1100"/>
          </a:p>
        </p:txBody>
      </p:sp>
      <p:cxnSp>
        <p:nvCxnSpPr>
          <p:cNvPr id="6" name="Straight Connector 5">
            <a:extLst>
              <a:ext uri="{FF2B5EF4-FFF2-40B4-BE49-F238E27FC236}">
                <a16:creationId xmlns:a16="http://schemas.microsoft.com/office/drawing/2014/main" id="{890C47A0-EA0D-9568-281A-8052B4035CFA}"/>
              </a:ext>
            </a:extLst>
          </p:cNvPr>
          <p:cNvCxnSpPr>
            <a:cxnSpLocks/>
          </p:cNvCxnSpPr>
          <p:nvPr/>
        </p:nvCxnSpPr>
        <p:spPr>
          <a:xfrm>
            <a:off x="0" y="6857598"/>
            <a:ext cx="12192000" cy="0"/>
          </a:xfrm>
          <a:prstGeom prst="line">
            <a:avLst/>
          </a:prstGeom>
          <a:ln w="53975">
            <a:gradFill>
              <a:gsLst>
                <a:gs pos="0">
                  <a:schemeClr val="accent1"/>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pic>
        <p:nvPicPr>
          <p:cNvPr id="8" name="Picture 7" descr="A green and white logo&#10;&#10;Description automatically generated">
            <a:extLst>
              <a:ext uri="{FF2B5EF4-FFF2-40B4-BE49-F238E27FC236}">
                <a16:creationId xmlns:a16="http://schemas.microsoft.com/office/drawing/2014/main" id="{367ACEC0-0EAA-F983-883F-3D7B49D17548}"/>
              </a:ext>
            </a:extLst>
          </p:cNvPr>
          <p:cNvPicPr>
            <a:picLocks noChangeAspect="1"/>
          </p:cNvPicPr>
          <p:nvPr/>
        </p:nvPicPr>
        <p:blipFill>
          <a:blip r:embed="rId6"/>
          <a:stretch>
            <a:fillRect/>
          </a:stretch>
        </p:blipFill>
        <p:spPr>
          <a:xfrm>
            <a:off x="626343" y="5744136"/>
            <a:ext cx="2335066" cy="658417"/>
          </a:xfrm>
          <a:prstGeom prst="rect">
            <a:avLst/>
          </a:prstGeom>
        </p:spPr>
      </p:pic>
      <p:sp>
        <p:nvSpPr>
          <p:cNvPr id="7" name="Dodecagon 6">
            <a:extLst>
              <a:ext uri="{FF2B5EF4-FFF2-40B4-BE49-F238E27FC236}">
                <a16:creationId xmlns:a16="http://schemas.microsoft.com/office/drawing/2014/main" id="{A12D9A82-1AD2-AC8F-0A46-DB24F5F3AA53}"/>
              </a:ext>
            </a:extLst>
          </p:cNvPr>
          <p:cNvSpPr/>
          <p:nvPr/>
        </p:nvSpPr>
        <p:spPr>
          <a:xfrm>
            <a:off x="8299620" y="343979"/>
            <a:ext cx="3707028" cy="3085021"/>
          </a:xfrm>
          <a:prstGeom prst="dodecagon">
            <a:avLst/>
          </a:prstGeom>
          <a:ln>
            <a:noFill/>
          </a:ln>
          <a:scene3d>
            <a:camera prst="orthographicFront"/>
            <a:lightRig rig="threePt" dir="t"/>
          </a:scene3d>
          <a:sp3d extrusionH="190500"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t>€700,000</a:t>
            </a:r>
            <a:endParaRPr lang="en-IE" sz="4000" dirty="0"/>
          </a:p>
        </p:txBody>
      </p:sp>
    </p:spTree>
    <p:extLst>
      <p:ext uri="{BB962C8B-B14F-4D97-AF65-F5344CB8AC3E}">
        <p14:creationId xmlns:p14="http://schemas.microsoft.com/office/powerpoint/2010/main" val="9053204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ED7D8546-5F55-A18A-4F68-473A146CE7A7}"/>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9919322" y="-685801"/>
            <a:ext cx="2677923" cy="8073443"/>
          </a:xfrm>
          <a:prstGeom prst="rect">
            <a:avLst/>
          </a:prstGeom>
        </p:spPr>
      </p:pic>
      <p:sp>
        <p:nvSpPr>
          <p:cNvPr id="4" name="Title 3">
            <a:extLst>
              <a:ext uri="{FF2B5EF4-FFF2-40B4-BE49-F238E27FC236}">
                <a16:creationId xmlns:a16="http://schemas.microsoft.com/office/drawing/2014/main" id="{460C04F5-7ECE-AF4D-911E-6433178FFB0A}"/>
              </a:ext>
            </a:extLst>
          </p:cNvPr>
          <p:cNvSpPr>
            <a:spLocks noGrp="1"/>
          </p:cNvSpPr>
          <p:nvPr>
            <p:ph type="title"/>
          </p:nvPr>
        </p:nvSpPr>
        <p:spPr>
          <a:xfrm>
            <a:off x="626343" y="737567"/>
            <a:ext cx="9885795" cy="626325"/>
          </a:xfrm>
        </p:spPr>
        <p:txBody>
          <a:bodyPr/>
          <a:lstStyle/>
          <a:p>
            <a:r>
              <a:rPr lang="en-US" sz="4400" dirty="0">
                <a:latin typeface="Calibri"/>
                <a:ea typeface="Calibri"/>
                <a:cs typeface="Calibri"/>
              </a:rPr>
              <a:t>10. Other amenity projects</a:t>
            </a:r>
            <a:endParaRPr lang="en-GB" dirty="0">
              <a:solidFill>
                <a:prstClr val="black"/>
              </a:solidFill>
            </a:endParaRPr>
          </a:p>
        </p:txBody>
      </p:sp>
      <p:sp>
        <p:nvSpPr>
          <p:cNvPr id="2" name="Content Placeholder 1">
            <a:extLst>
              <a:ext uri="{FF2B5EF4-FFF2-40B4-BE49-F238E27FC236}">
                <a16:creationId xmlns:a16="http://schemas.microsoft.com/office/drawing/2014/main" id="{05539BE1-51CF-4847-92FA-61657398EF54}"/>
              </a:ext>
            </a:extLst>
          </p:cNvPr>
          <p:cNvSpPr>
            <a:spLocks noGrp="1"/>
          </p:cNvSpPr>
          <p:nvPr>
            <p:ph idx="1"/>
          </p:nvPr>
        </p:nvSpPr>
        <p:spPr>
          <a:xfrm>
            <a:off x="532823" y="1468582"/>
            <a:ext cx="9747250" cy="4963219"/>
          </a:xfrm>
        </p:spPr>
        <p:txBody>
          <a:bodyPr vert="horz" lIns="0" tIns="0" rIns="0" bIns="0" rtlCol="0" anchor="t">
            <a:noAutofit/>
          </a:bodyPr>
          <a:lstStyle/>
          <a:p>
            <a:pPr lvl="0" defTabSz="914400">
              <a:lnSpc>
                <a:spcPct val="90000"/>
              </a:lnSpc>
              <a:spcBef>
                <a:spcPts val="1000"/>
              </a:spcBef>
            </a:pPr>
            <a:r>
              <a:rPr lang="en-US" sz="2100" b="0" dirty="0">
                <a:solidFill>
                  <a:prstClr val="black"/>
                </a:solidFill>
                <a:latin typeface="Calibri"/>
                <a:ea typeface="Calibri"/>
                <a:cs typeface="Calibri"/>
              </a:rPr>
              <a:t>Most of our amenity projects in 2025 will be funded directly from central government or from existing development levies.</a:t>
            </a:r>
          </a:p>
          <a:p>
            <a:pPr lvl="0" defTabSz="914400">
              <a:lnSpc>
                <a:spcPct val="90000"/>
              </a:lnSpc>
              <a:spcBef>
                <a:spcPts val="1000"/>
              </a:spcBef>
            </a:pPr>
            <a:r>
              <a:rPr lang="en-US" sz="2100" b="0" dirty="0">
                <a:solidFill>
                  <a:prstClr val="black"/>
                </a:solidFill>
                <a:latin typeface="Calibri"/>
                <a:ea typeface="Calibri"/>
                <a:cs typeface="Calibri"/>
              </a:rPr>
              <a:t>For 2025, these include projects like:</a:t>
            </a:r>
          </a:p>
          <a:p>
            <a:pPr marL="685800" lvl="1" indent="-228600" defTabSz="914400">
              <a:lnSpc>
                <a:spcPct val="90000"/>
              </a:lnSpc>
              <a:spcBef>
                <a:spcPts val="500"/>
              </a:spcBef>
              <a:buFont typeface="Arial" panose="020B0604020202020204" pitchFamily="34" charset="0"/>
              <a:buChar char="•"/>
            </a:pPr>
            <a:r>
              <a:rPr lang="en-US" sz="2100" dirty="0">
                <a:solidFill>
                  <a:prstClr val="black"/>
                </a:solidFill>
                <a:latin typeface="Calibri"/>
                <a:ea typeface="Calibri"/>
                <a:cs typeface="Calibri"/>
              </a:rPr>
              <a:t>Recent Greenway funding of €1,150,000</a:t>
            </a:r>
          </a:p>
          <a:p>
            <a:pPr marL="685800" lvl="1" indent="-228600" defTabSz="914400">
              <a:lnSpc>
                <a:spcPct val="90000"/>
              </a:lnSpc>
              <a:spcBef>
                <a:spcPts val="500"/>
              </a:spcBef>
              <a:buFont typeface="Arial" panose="020B0604020202020204" pitchFamily="34" charset="0"/>
              <a:buChar char="•"/>
            </a:pPr>
            <a:r>
              <a:rPr lang="en-US" sz="2100" dirty="0">
                <a:solidFill>
                  <a:prstClr val="black"/>
                </a:solidFill>
                <a:latin typeface="Calibri"/>
                <a:ea typeface="Calibri"/>
                <a:cs typeface="Calibri"/>
              </a:rPr>
              <a:t>The building of the new Garda Station in Newcastle West</a:t>
            </a:r>
          </a:p>
          <a:p>
            <a:pPr defTabSz="914400">
              <a:lnSpc>
                <a:spcPct val="90000"/>
              </a:lnSpc>
              <a:spcBef>
                <a:spcPts val="1000"/>
              </a:spcBef>
            </a:pPr>
            <a:r>
              <a:rPr lang="en-US" sz="2100" b="0" dirty="0">
                <a:solidFill>
                  <a:prstClr val="black"/>
                </a:solidFill>
                <a:latin typeface="Calibri"/>
                <a:ea typeface="Calibri"/>
                <a:cs typeface="Calibri"/>
              </a:rPr>
              <a:t>Accordingly, mayoral funds have been additionally targeted to projects identified as </a:t>
            </a:r>
            <a:r>
              <a:rPr lang="en-US" sz="2100" b="0" dirty="0" err="1">
                <a:solidFill>
                  <a:prstClr val="black"/>
                </a:solidFill>
                <a:latin typeface="Calibri"/>
                <a:ea typeface="Calibri"/>
                <a:cs typeface="Calibri"/>
              </a:rPr>
              <a:t>programme</a:t>
            </a:r>
            <a:r>
              <a:rPr lang="en-US" sz="2100" b="0" dirty="0">
                <a:solidFill>
                  <a:prstClr val="black"/>
                </a:solidFill>
                <a:latin typeface="Calibri"/>
                <a:ea typeface="Calibri"/>
                <a:cs typeface="Calibri"/>
              </a:rPr>
              <a:t> priorities which have not yet received funding especially to help submit applications for further funding.  The monies have been allocated as follows:</a:t>
            </a:r>
          </a:p>
          <a:p>
            <a:pPr marL="685800" lvl="1" indent="-228600" defTabSz="914400">
              <a:lnSpc>
                <a:spcPct val="90000"/>
              </a:lnSpc>
              <a:spcBef>
                <a:spcPts val="500"/>
              </a:spcBef>
              <a:buFont typeface="Arial" panose="020B0604020202020204" pitchFamily="34" charset="0"/>
              <a:buChar char="•"/>
            </a:pPr>
            <a:r>
              <a:rPr lang="en-US" sz="2100" dirty="0">
                <a:solidFill>
                  <a:prstClr val="black"/>
                </a:solidFill>
                <a:latin typeface="Calibri"/>
                <a:ea typeface="Calibri"/>
                <a:cs typeface="Calibri"/>
              </a:rPr>
              <a:t>€60,000 has been allocated to enhance amenities identified in the </a:t>
            </a:r>
            <a:r>
              <a:rPr lang="en-US" sz="2100" dirty="0" err="1">
                <a:solidFill>
                  <a:prstClr val="black"/>
                </a:solidFill>
                <a:latin typeface="Calibri"/>
                <a:ea typeface="Calibri"/>
                <a:cs typeface="Calibri"/>
              </a:rPr>
              <a:t>programme</a:t>
            </a:r>
            <a:r>
              <a:rPr lang="en-US" sz="2100" dirty="0">
                <a:solidFill>
                  <a:prstClr val="black"/>
                </a:solidFill>
                <a:latin typeface="Calibri"/>
                <a:ea typeface="Calibri"/>
                <a:cs typeface="Calibri"/>
              </a:rPr>
              <a:t> .  The exact list will be specified during 2025 based on factors like readiness for delivery and co-funding from other sources.</a:t>
            </a:r>
          </a:p>
          <a:p>
            <a:pPr marL="685800" lvl="1" indent="-228600" defTabSz="914400">
              <a:lnSpc>
                <a:spcPct val="90000"/>
              </a:lnSpc>
              <a:spcBef>
                <a:spcPts val="500"/>
              </a:spcBef>
              <a:buFont typeface="Arial" panose="020B0604020202020204" pitchFamily="34" charset="0"/>
              <a:buChar char="•"/>
            </a:pPr>
            <a:r>
              <a:rPr lang="en-US" sz="2100" dirty="0">
                <a:solidFill>
                  <a:prstClr val="black"/>
                </a:solidFill>
                <a:latin typeface="Calibri"/>
                <a:ea typeface="Calibri"/>
                <a:cs typeface="Calibri"/>
              </a:rPr>
              <a:t>€200,000 has been allocated to works on green spaces in Garryowen including St Patrick’s Well.</a:t>
            </a:r>
          </a:p>
          <a:p>
            <a:pPr marL="457200" defTabSz="914400">
              <a:lnSpc>
                <a:spcPct val="90000"/>
              </a:lnSpc>
              <a:spcBef>
                <a:spcPts val="500"/>
              </a:spcBef>
            </a:pPr>
            <a:endParaRPr lang="en-US" sz="1900" dirty="0">
              <a:solidFill>
                <a:prstClr val="black"/>
              </a:solidFill>
              <a:latin typeface="Calibri" panose="020F0502020204030204" pitchFamily="34" charset="0"/>
              <a:cs typeface="Calibri" panose="020F0502020204030204" pitchFamily="34" charset="0"/>
            </a:endParaRPr>
          </a:p>
          <a:p>
            <a:pPr lvl="1"/>
            <a:endParaRPr lang="en-US" dirty="0">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3078007B-AD64-8346-A409-1675E24162B0}"/>
              </a:ext>
            </a:extLst>
          </p:cNvPr>
          <p:cNvSpPr>
            <a:spLocks noGrp="1"/>
          </p:cNvSpPr>
          <p:nvPr>
            <p:ph type="sldNum" sz="quarter" idx="4"/>
          </p:nvPr>
        </p:nvSpPr>
        <p:spPr/>
        <p:txBody>
          <a:bodyPr/>
          <a:lstStyle/>
          <a:p>
            <a:fld id="{91D568E7-61F5-D04E-995D-81EF41C01A2A}" type="slidenum">
              <a:rPr lang="en-GB" smtClean="0"/>
              <a:pPr/>
              <a:t>29</a:t>
            </a:fld>
            <a:endParaRPr lang="en-GB" sz="1100"/>
          </a:p>
        </p:txBody>
      </p:sp>
      <p:cxnSp>
        <p:nvCxnSpPr>
          <p:cNvPr id="6" name="Straight Connector 5">
            <a:extLst>
              <a:ext uri="{FF2B5EF4-FFF2-40B4-BE49-F238E27FC236}">
                <a16:creationId xmlns:a16="http://schemas.microsoft.com/office/drawing/2014/main" id="{88C9CFA1-9918-482F-F23F-8D1F29E5A5A0}"/>
              </a:ext>
            </a:extLst>
          </p:cNvPr>
          <p:cNvCxnSpPr>
            <a:cxnSpLocks/>
          </p:cNvCxnSpPr>
          <p:nvPr/>
        </p:nvCxnSpPr>
        <p:spPr>
          <a:xfrm>
            <a:off x="0" y="6857598"/>
            <a:ext cx="12192000" cy="0"/>
          </a:xfrm>
          <a:prstGeom prst="line">
            <a:avLst/>
          </a:prstGeom>
          <a:ln w="53975">
            <a:gradFill>
              <a:gsLst>
                <a:gs pos="0">
                  <a:schemeClr val="accent1"/>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pic>
        <p:nvPicPr>
          <p:cNvPr id="8" name="Picture 7" descr="A green and white logo&#10;&#10;Description automatically generated">
            <a:extLst>
              <a:ext uri="{FF2B5EF4-FFF2-40B4-BE49-F238E27FC236}">
                <a16:creationId xmlns:a16="http://schemas.microsoft.com/office/drawing/2014/main" id="{F167922E-608E-8651-81FF-90A22FEE4CDD}"/>
              </a:ext>
            </a:extLst>
          </p:cNvPr>
          <p:cNvPicPr>
            <a:picLocks noChangeAspect="1"/>
          </p:cNvPicPr>
          <p:nvPr/>
        </p:nvPicPr>
        <p:blipFill>
          <a:blip r:embed="rId6"/>
          <a:stretch>
            <a:fillRect/>
          </a:stretch>
        </p:blipFill>
        <p:spPr>
          <a:xfrm>
            <a:off x="626343" y="5744136"/>
            <a:ext cx="2335066" cy="658417"/>
          </a:xfrm>
          <a:prstGeom prst="rect">
            <a:avLst/>
          </a:prstGeom>
        </p:spPr>
      </p:pic>
    </p:spTree>
    <p:extLst>
      <p:ext uri="{BB962C8B-B14F-4D97-AF65-F5344CB8AC3E}">
        <p14:creationId xmlns:p14="http://schemas.microsoft.com/office/powerpoint/2010/main" val="36751005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a:blip r:embed="rId3"/>
          <a:tile tx="0" ty="0" sx="100000" sy="100000" flip="none" algn="tl"/>
        </a:blipFill>
        <a:effectLst/>
      </p:bgPr>
    </p:bg>
    <p:spTree>
      <p:nvGrpSpPr>
        <p:cNvPr id="1" name="">
          <a:extLst>
            <a:ext uri="{FF2B5EF4-FFF2-40B4-BE49-F238E27FC236}">
              <a16:creationId xmlns:a16="http://schemas.microsoft.com/office/drawing/2014/main" id="{C9C7D7BA-234B-554A-2B20-5009D4E07089}"/>
            </a:ext>
          </a:extLst>
        </p:cNvPr>
        <p:cNvGrpSpPr/>
        <p:nvPr/>
      </p:nvGrpSpPr>
      <p:grpSpPr>
        <a:xfrm>
          <a:off x="0" y="0"/>
          <a:ext cx="0" cy="0"/>
          <a:chOff x="0" y="0"/>
          <a:chExt cx="0" cy="0"/>
        </a:xfrm>
      </p:grpSpPr>
      <p:pic>
        <p:nvPicPr>
          <p:cNvPr id="5" name="Graphic 4">
            <a:extLst>
              <a:ext uri="{FF2B5EF4-FFF2-40B4-BE49-F238E27FC236}">
                <a16:creationId xmlns:a16="http://schemas.microsoft.com/office/drawing/2014/main" id="{31418749-7398-75B1-957F-F6EEBA482642}"/>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9919322" y="-685801"/>
            <a:ext cx="2677923" cy="8073443"/>
          </a:xfrm>
          <a:prstGeom prst="rect">
            <a:avLst/>
          </a:prstGeom>
        </p:spPr>
      </p:pic>
      <p:sp>
        <p:nvSpPr>
          <p:cNvPr id="4" name="Title 3">
            <a:extLst>
              <a:ext uri="{FF2B5EF4-FFF2-40B4-BE49-F238E27FC236}">
                <a16:creationId xmlns:a16="http://schemas.microsoft.com/office/drawing/2014/main" id="{B40DCA88-BFCD-BEAF-1EA9-ED00C6893D51}"/>
              </a:ext>
            </a:extLst>
          </p:cNvPr>
          <p:cNvSpPr>
            <a:spLocks noGrp="1"/>
          </p:cNvSpPr>
          <p:nvPr>
            <p:ph type="title"/>
          </p:nvPr>
        </p:nvSpPr>
        <p:spPr>
          <a:xfrm>
            <a:off x="447762" y="952768"/>
            <a:ext cx="9037638" cy="624017"/>
          </a:xfrm>
        </p:spPr>
        <p:txBody>
          <a:bodyPr/>
          <a:lstStyle/>
          <a:p>
            <a:r>
              <a:rPr lang="en-US" sz="4400" dirty="0">
                <a:latin typeface="Calibri"/>
                <a:ea typeface="Calibri"/>
                <a:cs typeface="Calibri"/>
              </a:rPr>
              <a:t>Budgetary Context</a:t>
            </a:r>
            <a:endParaRPr lang="en-GB" dirty="0">
              <a:latin typeface="Calibri" panose="020F0502020204030204" pitchFamily="34" charset="0"/>
              <a:cs typeface="Calibri" panose="020F0502020204030204" pitchFamily="34" charset="0"/>
            </a:endParaRPr>
          </a:p>
        </p:txBody>
      </p:sp>
      <p:sp>
        <p:nvSpPr>
          <p:cNvPr id="2" name="Content Placeholder 1">
            <a:extLst>
              <a:ext uri="{FF2B5EF4-FFF2-40B4-BE49-F238E27FC236}">
                <a16:creationId xmlns:a16="http://schemas.microsoft.com/office/drawing/2014/main" id="{F67ABCD6-FA27-27FB-0732-6AE9548437D3}"/>
              </a:ext>
            </a:extLst>
          </p:cNvPr>
          <p:cNvSpPr>
            <a:spLocks noGrp="1"/>
          </p:cNvSpPr>
          <p:nvPr>
            <p:ph idx="1"/>
          </p:nvPr>
        </p:nvSpPr>
        <p:spPr>
          <a:xfrm>
            <a:off x="447762" y="1591405"/>
            <a:ext cx="6314544" cy="4610955"/>
          </a:xfrm>
        </p:spPr>
        <p:txBody>
          <a:bodyPr vert="horz" lIns="0" tIns="0" rIns="0" bIns="0" rtlCol="0" anchor="t">
            <a:noAutofit/>
          </a:bodyPr>
          <a:lstStyle/>
          <a:p>
            <a:pPr>
              <a:spcBef>
                <a:spcPts val="1200"/>
              </a:spcBef>
            </a:pPr>
            <a:r>
              <a:rPr lang="en-US" sz="2200" b="0" dirty="0">
                <a:latin typeface="Calibri"/>
                <a:ea typeface="Calibri"/>
                <a:cs typeface="Calibri"/>
              </a:rPr>
              <a:t>With the introduction of the DEM, a further allocation from central government of funds was granted to Limerick to help drive the mayoral </a:t>
            </a:r>
            <a:r>
              <a:rPr lang="en-US" sz="2200" b="0" dirty="0" err="1">
                <a:latin typeface="Calibri"/>
                <a:ea typeface="Calibri"/>
                <a:cs typeface="Calibri"/>
              </a:rPr>
              <a:t>programme</a:t>
            </a:r>
            <a:r>
              <a:rPr lang="en-US" sz="2200" b="0" dirty="0">
                <a:latin typeface="Calibri"/>
                <a:ea typeface="Calibri"/>
                <a:cs typeface="Calibri"/>
              </a:rPr>
              <a:t> – the #MoreForLimerick </a:t>
            </a:r>
            <a:r>
              <a:rPr lang="en-US" sz="2200" b="0" dirty="0" err="1">
                <a:latin typeface="Calibri"/>
                <a:ea typeface="Calibri"/>
                <a:cs typeface="Calibri"/>
              </a:rPr>
              <a:t>programme</a:t>
            </a:r>
            <a:r>
              <a:rPr lang="en-US" sz="2200" b="0" dirty="0">
                <a:latin typeface="Calibri"/>
                <a:ea typeface="Calibri"/>
                <a:cs typeface="Calibri"/>
              </a:rPr>
              <a:t> – and supplement the regular budget for 2025.</a:t>
            </a:r>
          </a:p>
          <a:p>
            <a:pPr lvl="1"/>
            <a:r>
              <a:rPr lang="en-US" sz="2200" dirty="0">
                <a:latin typeface="Calibri"/>
                <a:ea typeface="Calibri"/>
                <a:cs typeface="Calibri"/>
              </a:rPr>
              <a:t>The funds totaling 10.5 million are modest compared to the overall Budget 2025 allocations approved by the Council in November 2025 but are nonetheless important to move a number of key priorities forward.</a:t>
            </a:r>
            <a:endParaRPr lang="en-US" dirty="0">
              <a:latin typeface="Calibri"/>
              <a:ea typeface="Calibri"/>
              <a:cs typeface="Calibri"/>
            </a:endParaRPr>
          </a:p>
          <a:p>
            <a:pPr lvl="1"/>
            <a:r>
              <a:rPr lang="en-US" sz="2200" dirty="0">
                <a:latin typeface="Calibri"/>
                <a:ea typeface="Calibri"/>
                <a:cs typeface="Calibri"/>
              </a:rPr>
              <a:t>The full 2025 budget allocations are shown in Fig 1 </a:t>
            </a:r>
            <a:endParaRPr lang="en-US" dirty="0"/>
          </a:p>
          <a:p>
            <a:pPr marL="342900" lvl="1" indent="-342900">
              <a:buFont typeface="Arial" panose="020B0604020202020204" pitchFamily="34" charset="0"/>
              <a:buChar char="•"/>
            </a:pPr>
            <a:endParaRPr lang="en-US" sz="2200" dirty="0">
              <a:latin typeface="Calibri"/>
              <a:ea typeface="Calibri"/>
              <a:cs typeface="Calibri"/>
            </a:endParaRPr>
          </a:p>
        </p:txBody>
      </p:sp>
      <p:sp>
        <p:nvSpPr>
          <p:cNvPr id="3" name="Slide Number Placeholder 2">
            <a:extLst>
              <a:ext uri="{FF2B5EF4-FFF2-40B4-BE49-F238E27FC236}">
                <a16:creationId xmlns:a16="http://schemas.microsoft.com/office/drawing/2014/main" id="{D45B43D1-AA8E-0770-D07F-7662E4EA03B1}"/>
              </a:ext>
            </a:extLst>
          </p:cNvPr>
          <p:cNvSpPr>
            <a:spLocks noGrp="1"/>
          </p:cNvSpPr>
          <p:nvPr>
            <p:ph type="sldNum" sz="quarter" idx="4"/>
          </p:nvPr>
        </p:nvSpPr>
        <p:spPr/>
        <p:txBody>
          <a:bodyPr/>
          <a:lstStyle/>
          <a:p>
            <a:fld id="{91D568E7-61F5-D04E-995D-81EF41C01A2A}" type="slidenum">
              <a:rPr lang="en-GB" smtClean="0"/>
              <a:pPr/>
              <a:t>3</a:t>
            </a:fld>
            <a:endParaRPr lang="en-GB" sz="1100"/>
          </a:p>
        </p:txBody>
      </p:sp>
      <p:cxnSp>
        <p:nvCxnSpPr>
          <p:cNvPr id="6" name="Straight Connector 5">
            <a:extLst>
              <a:ext uri="{FF2B5EF4-FFF2-40B4-BE49-F238E27FC236}">
                <a16:creationId xmlns:a16="http://schemas.microsoft.com/office/drawing/2014/main" id="{EF2FE014-771D-5FC2-14F8-F461FE264C37}"/>
              </a:ext>
            </a:extLst>
          </p:cNvPr>
          <p:cNvCxnSpPr>
            <a:cxnSpLocks/>
          </p:cNvCxnSpPr>
          <p:nvPr/>
        </p:nvCxnSpPr>
        <p:spPr>
          <a:xfrm>
            <a:off x="0" y="6857598"/>
            <a:ext cx="12192000" cy="0"/>
          </a:xfrm>
          <a:prstGeom prst="line">
            <a:avLst/>
          </a:prstGeom>
          <a:ln w="53975">
            <a:gradFill>
              <a:gsLst>
                <a:gs pos="0">
                  <a:schemeClr val="accent1"/>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pic>
        <p:nvPicPr>
          <p:cNvPr id="8" name="Picture 7" descr="A green and white logo&#10;&#10;Description automatically generated">
            <a:extLst>
              <a:ext uri="{FF2B5EF4-FFF2-40B4-BE49-F238E27FC236}">
                <a16:creationId xmlns:a16="http://schemas.microsoft.com/office/drawing/2014/main" id="{A1F14EB8-B7E2-5719-0ECC-685229693437}"/>
              </a:ext>
            </a:extLst>
          </p:cNvPr>
          <p:cNvPicPr>
            <a:picLocks noChangeAspect="1"/>
          </p:cNvPicPr>
          <p:nvPr/>
        </p:nvPicPr>
        <p:blipFill>
          <a:blip r:embed="rId6"/>
          <a:stretch>
            <a:fillRect/>
          </a:stretch>
        </p:blipFill>
        <p:spPr>
          <a:xfrm>
            <a:off x="626343" y="5744136"/>
            <a:ext cx="2335066" cy="658417"/>
          </a:xfrm>
          <a:prstGeom prst="rect">
            <a:avLst/>
          </a:prstGeom>
        </p:spPr>
      </p:pic>
      <p:pic>
        <p:nvPicPr>
          <p:cNvPr id="9" name="Picture 8">
            <a:extLst>
              <a:ext uri="{FF2B5EF4-FFF2-40B4-BE49-F238E27FC236}">
                <a16:creationId xmlns:a16="http://schemas.microsoft.com/office/drawing/2014/main" id="{CB3763A3-B52D-9BF0-90D2-6653AD053FD0}"/>
              </a:ext>
            </a:extLst>
          </p:cNvPr>
          <p:cNvPicPr>
            <a:picLocks noChangeAspect="1"/>
          </p:cNvPicPr>
          <p:nvPr/>
        </p:nvPicPr>
        <p:blipFill>
          <a:blip r:embed="rId7"/>
          <a:stretch>
            <a:fillRect/>
          </a:stretch>
        </p:blipFill>
        <p:spPr>
          <a:xfrm>
            <a:off x="6889347" y="1164690"/>
            <a:ext cx="5007939" cy="4554504"/>
          </a:xfrm>
          <a:prstGeom prst="rect">
            <a:avLst/>
          </a:prstGeom>
        </p:spPr>
      </p:pic>
      <p:sp>
        <p:nvSpPr>
          <p:cNvPr id="10" name="TextBox 9">
            <a:extLst>
              <a:ext uri="{FF2B5EF4-FFF2-40B4-BE49-F238E27FC236}">
                <a16:creationId xmlns:a16="http://schemas.microsoft.com/office/drawing/2014/main" id="{AF9FE6E4-39FF-E28C-4360-DED8AFAC8D05}"/>
              </a:ext>
            </a:extLst>
          </p:cNvPr>
          <p:cNvSpPr txBox="1"/>
          <p:nvPr/>
        </p:nvSpPr>
        <p:spPr>
          <a:xfrm>
            <a:off x="8241957" y="766119"/>
            <a:ext cx="2192726" cy="369332"/>
          </a:xfrm>
          <a:prstGeom prst="rect">
            <a:avLst/>
          </a:prstGeom>
          <a:solidFill>
            <a:schemeClr val="accent3">
              <a:lumMod val="75000"/>
            </a:schemeClr>
          </a:solidFill>
        </p:spPr>
        <p:txBody>
          <a:bodyPr wrap="square" rtlCol="0">
            <a:spAutoFit/>
          </a:bodyPr>
          <a:lstStyle/>
          <a:p>
            <a:pPr algn="ctr"/>
            <a:r>
              <a:rPr lang="en-GB" dirty="0">
                <a:solidFill>
                  <a:schemeClr val="bg1"/>
                </a:solidFill>
              </a:rPr>
              <a:t>Mayoral Fund</a:t>
            </a:r>
            <a:endParaRPr lang="en-IE" dirty="0">
              <a:solidFill>
                <a:schemeClr val="bg1"/>
              </a:solidFill>
            </a:endParaRPr>
          </a:p>
        </p:txBody>
      </p:sp>
      <p:cxnSp>
        <p:nvCxnSpPr>
          <p:cNvPr id="12" name="Straight Arrow Connector 11">
            <a:extLst>
              <a:ext uri="{FF2B5EF4-FFF2-40B4-BE49-F238E27FC236}">
                <a16:creationId xmlns:a16="http://schemas.microsoft.com/office/drawing/2014/main" id="{4FE3F6E8-3D6D-8E30-F726-5FBF8285C52A}"/>
              </a:ext>
            </a:extLst>
          </p:cNvPr>
          <p:cNvCxnSpPr/>
          <p:nvPr/>
        </p:nvCxnSpPr>
        <p:spPr>
          <a:xfrm>
            <a:off x="9316995" y="1285103"/>
            <a:ext cx="86497" cy="568411"/>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65002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ED7D8546-5F55-A18A-4F68-473A146CE7A7}"/>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9919322" y="-685801"/>
            <a:ext cx="2677923" cy="8073443"/>
          </a:xfrm>
          <a:prstGeom prst="rect">
            <a:avLst/>
          </a:prstGeom>
        </p:spPr>
      </p:pic>
      <p:sp>
        <p:nvSpPr>
          <p:cNvPr id="4" name="Title 3">
            <a:extLst>
              <a:ext uri="{FF2B5EF4-FFF2-40B4-BE49-F238E27FC236}">
                <a16:creationId xmlns:a16="http://schemas.microsoft.com/office/drawing/2014/main" id="{460C04F5-7ECE-AF4D-911E-6433178FFB0A}"/>
              </a:ext>
            </a:extLst>
          </p:cNvPr>
          <p:cNvSpPr>
            <a:spLocks noGrp="1"/>
          </p:cNvSpPr>
          <p:nvPr>
            <p:ph type="title"/>
          </p:nvPr>
        </p:nvSpPr>
        <p:spPr>
          <a:xfrm>
            <a:off x="626343" y="737567"/>
            <a:ext cx="9885795" cy="626325"/>
          </a:xfrm>
        </p:spPr>
        <p:txBody>
          <a:bodyPr/>
          <a:lstStyle/>
          <a:p>
            <a:r>
              <a:rPr lang="en-US" sz="4400" dirty="0">
                <a:latin typeface="Calibri" panose="020F0502020204030204" pitchFamily="34" charset="0"/>
                <a:cs typeface="Calibri" panose="020F0502020204030204" pitchFamily="34" charset="0"/>
              </a:rPr>
              <a:t>10. Other amenity projects </a:t>
            </a:r>
            <a:endParaRPr lang="en-GB" dirty="0"/>
          </a:p>
        </p:txBody>
      </p:sp>
      <p:sp>
        <p:nvSpPr>
          <p:cNvPr id="2" name="Content Placeholder 1">
            <a:extLst>
              <a:ext uri="{FF2B5EF4-FFF2-40B4-BE49-F238E27FC236}">
                <a16:creationId xmlns:a16="http://schemas.microsoft.com/office/drawing/2014/main" id="{05539BE1-51CF-4847-92FA-61657398EF54}"/>
              </a:ext>
            </a:extLst>
          </p:cNvPr>
          <p:cNvSpPr>
            <a:spLocks noGrp="1"/>
          </p:cNvSpPr>
          <p:nvPr>
            <p:ph idx="1"/>
          </p:nvPr>
        </p:nvSpPr>
        <p:spPr>
          <a:xfrm>
            <a:off x="532823" y="1468582"/>
            <a:ext cx="7597923" cy="4963219"/>
          </a:xfrm>
        </p:spPr>
        <p:txBody>
          <a:bodyPr vert="horz" lIns="0" tIns="0" rIns="0" bIns="0" rtlCol="0" anchor="t">
            <a:noAutofit/>
          </a:bodyPr>
          <a:lstStyle/>
          <a:p>
            <a:pPr marL="685800" lvl="1" indent="-228600" defTabSz="914400">
              <a:lnSpc>
                <a:spcPct val="90000"/>
              </a:lnSpc>
              <a:spcBef>
                <a:spcPts val="500"/>
              </a:spcBef>
              <a:buFont typeface="Arial" panose="020B0604020202020204" pitchFamily="34" charset="0"/>
              <a:buChar char="•"/>
            </a:pPr>
            <a:endParaRPr lang="en-US" sz="3000" dirty="0">
              <a:solidFill>
                <a:prstClr val="black"/>
              </a:solidFill>
              <a:latin typeface="Calibri" panose="020F0502020204030204" pitchFamily="34" charset="0"/>
              <a:cs typeface="Calibri" panose="020F0502020204030204" pitchFamily="34" charset="0"/>
            </a:endParaRPr>
          </a:p>
          <a:p>
            <a:pPr marL="685800" lvl="1" indent="-228600" defTabSz="914400">
              <a:lnSpc>
                <a:spcPct val="90000"/>
              </a:lnSpc>
              <a:spcBef>
                <a:spcPts val="500"/>
              </a:spcBef>
              <a:buFont typeface="Arial" panose="020B0604020202020204" pitchFamily="34" charset="0"/>
              <a:buChar char="•"/>
            </a:pPr>
            <a:r>
              <a:rPr lang="en-US" sz="2200" dirty="0">
                <a:solidFill>
                  <a:prstClr val="black"/>
                </a:solidFill>
                <a:latin typeface="Calibri"/>
                <a:ea typeface="Calibri"/>
                <a:cs typeface="Calibri"/>
              </a:rPr>
              <a:t>€100,000 has been allocated to co-fund the playground in </a:t>
            </a:r>
            <a:r>
              <a:rPr lang="en-US" sz="2200" dirty="0" err="1">
                <a:solidFill>
                  <a:prstClr val="black"/>
                </a:solidFill>
                <a:latin typeface="Calibri"/>
                <a:ea typeface="Calibri"/>
                <a:cs typeface="Calibri"/>
              </a:rPr>
              <a:t>Athea</a:t>
            </a:r>
            <a:r>
              <a:rPr lang="en-US" sz="2200" dirty="0">
                <a:solidFill>
                  <a:prstClr val="black"/>
                </a:solidFill>
                <a:latin typeface="Calibri"/>
                <a:ea typeface="Calibri"/>
                <a:cs typeface="Calibri"/>
              </a:rPr>
              <a:t> now that planning permission has been granted.</a:t>
            </a:r>
          </a:p>
          <a:p>
            <a:pPr marL="685800" lvl="1" indent="-228600" defTabSz="914400">
              <a:lnSpc>
                <a:spcPct val="90000"/>
              </a:lnSpc>
              <a:spcBef>
                <a:spcPts val="500"/>
              </a:spcBef>
              <a:buFont typeface="Arial" panose="020B0604020202020204" pitchFamily="34" charset="0"/>
              <a:buChar char="•"/>
            </a:pPr>
            <a:r>
              <a:rPr lang="en-US" sz="2200" dirty="0">
                <a:solidFill>
                  <a:prstClr val="black"/>
                </a:solidFill>
                <a:latin typeface="Calibri"/>
                <a:ea typeface="Calibri"/>
                <a:cs typeface="Calibri"/>
              </a:rPr>
              <a:t>€50,000 has been allocated to upgrade the pocket park at the junction of Sexton Street and Parnell Street which was cleaned up in 2024.</a:t>
            </a:r>
          </a:p>
          <a:p>
            <a:pPr marL="685800" lvl="1" indent="-228600" defTabSz="914400">
              <a:lnSpc>
                <a:spcPct val="90000"/>
              </a:lnSpc>
              <a:spcBef>
                <a:spcPts val="500"/>
              </a:spcBef>
              <a:buFont typeface="Arial" panose="020B0604020202020204" pitchFamily="34" charset="0"/>
              <a:buChar char="•"/>
            </a:pPr>
            <a:r>
              <a:rPr lang="en-US" sz="2200" dirty="0">
                <a:solidFill>
                  <a:prstClr val="black"/>
                </a:solidFill>
                <a:latin typeface="Calibri"/>
                <a:ea typeface="Calibri"/>
                <a:cs typeface="Calibri"/>
              </a:rPr>
              <a:t>€20,000 has been allocated to seed the arts acquisition fund which will include art for enhanced public realm.</a:t>
            </a:r>
          </a:p>
          <a:p>
            <a:pPr marL="685800" lvl="1" indent="-228600" defTabSz="914400">
              <a:lnSpc>
                <a:spcPct val="90000"/>
              </a:lnSpc>
              <a:spcBef>
                <a:spcPts val="500"/>
              </a:spcBef>
              <a:buFont typeface="Arial" panose="020B0604020202020204" pitchFamily="34" charset="0"/>
              <a:buChar char="•"/>
            </a:pPr>
            <a:r>
              <a:rPr lang="en-US" sz="2200" dirty="0">
                <a:solidFill>
                  <a:prstClr val="black"/>
                </a:solidFill>
                <a:latin typeface="Calibri"/>
                <a:ea typeface="Calibri"/>
                <a:cs typeface="Calibri"/>
              </a:rPr>
              <a:t>€130,000 has been allocated to the provision of new or upgraded facilities for dog-parks like those in </a:t>
            </a:r>
            <a:r>
              <a:rPr lang="en-US" sz="2200" dirty="0" err="1">
                <a:solidFill>
                  <a:prstClr val="black"/>
                </a:solidFill>
                <a:latin typeface="Calibri"/>
                <a:ea typeface="Calibri"/>
                <a:cs typeface="Calibri"/>
              </a:rPr>
              <a:t>Castletroy</a:t>
            </a:r>
            <a:r>
              <a:rPr lang="en-US" sz="2200" dirty="0">
                <a:solidFill>
                  <a:prstClr val="black"/>
                </a:solidFill>
                <a:latin typeface="Calibri"/>
                <a:ea typeface="Calibri"/>
                <a:cs typeface="Calibri"/>
              </a:rPr>
              <a:t>, Norwood, Newcastle West and </a:t>
            </a:r>
            <a:r>
              <a:rPr lang="en-US" sz="2200" dirty="0" err="1">
                <a:solidFill>
                  <a:prstClr val="black"/>
                </a:solidFill>
                <a:latin typeface="Calibri"/>
                <a:ea typeface="Calibri"/>
                <a:cs typeface="Calibri"/>
              </a:rPr>
              <a:t>Mungret</a:t>
            </a:r>
            <a:r>
              <a:rPr lang="en-US" sz="2200" dirty="0">
                <a:solidFill>
                  <a:prstClr val="black"/>
                </a:solidFill>
                <a:latin typeface="Calibri"/>
                <a:ea typeface="Calibri"/>
                <a:cs typeface="Calibri"/>
              </a:rPr>
              <a:t>.</a:t>
            </a:r>
          </a:p>
          <a:p>
            <a:pPr marL="685800" lvl="1" indent="-228600" defTabSz="914400">
              <a:lnSpc>
                <a:spcPct val="90000"/>
              </a:lnSpc>
              <a:spcBef>
                <a:spcPts val="500"/>
              </a:spcBef>
              <a:buFont typeface="Arial" panose="020B0604020202020204" pitchFamily="34" charset="0"/>
              <a:buChar char="•"/>
            </a:pPr>
            <a:endParaRPr lang="en-US" sz="1800" dirty="0">
              <a:solidFill>
                <a:prstClr val="black"/>
              </a:solidFill>
              <a:latin typeface="Calibri"/>
              <a:ea typeface="Calibri"/>
              <a:cs typeface="Calibri"/>
            </a:endParaRPr>
          </a:p>
          <a:p>
            <a:pPr lvl="1"/>
            <a:endParaRPr lang="en-US" dirty="0">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3078007B-AD64-8346-A409-1675E24162B0}"/>
              </a:ext>
            </a:extLst>
          </p:cNvPr>
          <p:cNvSpPr>
            <a:spLocks noGrp="1"/>
          </p:cNvSpPr>
          <p:nvPr>
            <p:ph type="sldNum" sz="quarter" idx="4"/>
          </p:nvPr>
        </p:nvSpPr>
        <p:spPr/>
        <p:txBody>
          <a:bodyPr/>
          <a:lstStyle/>
          <a:p>
            <a:fld id="{91D568E7-61F5-D04E-995D-81EF41C01A2A}" type="slidenum">
              <a:rPr lang="en-GB" smtClean="0"/>
              <a:pPr/>
              <a:t>30</a:t>
            </a:fld>
            <a:endParaRPr lang="en-GB" sz="1100"/>
          </a:p>
        </p:txBody>
      </p:sp>
      <p:cxnSp>
        <p:nvCxnSpPr>
          <p:cNvPr id="6" name="Straight Connector 5">
            <a:extLst>
              <a:ext uri="{FF2B5EF4-FFF2-40B4-BE49-F238E27FC236}">
                <a16:creationId xmlns:a16="http://schemas.microsoft.com/office/drawing/2014/main" id="{88C9CFA1-9918-482F-F23F-8D1F29E5A5A0}"/>
              </a:ext>
            </a:extLst>
          </p:cNvPr>
          <p:cNvCxnSpPr>
            <a:cxnSpLocks/>
          </p:cNvCxnSpPr>
          <p:nvPr/>
        </p:nvCxnSpPr>
        <p:spPr>
          <a:xfrm>
            <a:off x="0" y="6857598"/>
            <a:ext cx="12192000" cy="0"/>
          </a:xfrm>
          <a:prstGeom prst="line">
            <a:avLst/>
          </a:prstGeom>
          <a:ln w="53975">
            <a:gradFill>
              <a:gsLst>
                <a:gs pos="0">
                  <a:schemeClr val="accent1"/>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pic>
        <p:nvPicPr>
          <p:cNvPr id="8" name="Picture 7" descr="A green and white logo&#10;&#10;Description automatically generated">
            <a:extLst>
              <a:ext uri="{FF2B5EF4-FFF2-40B4-BE49-F238E27FC236}">
                <a16:creationId xmlns:a16="http://schemas.microsoft.com/office/drawing/2014/main" id="{F167922E-608E-8651-81FF-90A22FEE4CDD}"/>
              </a:ext>
            </a:extLst>
          </p:cNvPr>
          <p:cNvPicPr>
            <a:picLocks noChangeAspect="1"/>
          </p:cNvPicPr>
          <p:nvPr/>
        </p:nvPicPr>
        <p:blipFill>
          <a:blip r:embed="rId6"/>
          <a:stretch>
            <a:fillRect/>
          </a:stretch>
        </p:blipFill>
        <p:spPr>
          <a:xfrm>
            <a:off x="626343" y="5744136"/>
            <a:ext cx="2335066" cy="658417"/>
          </a:xfrm>
          <a:prstGeom prst="rect">
            <a:avLst/>
          </a:prstGeom>
        </p:spPr>
      </p:pic>
    </p:spTree>
    <p:extLst>
      <p:ext uri="{BB962C8B-B14F-4D97-AF65-F5344CB8AC3E}">
        <p14:creationId xmlns:p14="http://schemas.microsoft.com/office/powerpoint/2010/main" val="5162438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a:blip r:embed="rId3"/>
          <a:tile tx="0" ty="0" sx="100000" sy="100000" flip="none" algn="tl"/>
        </a:blipFill>
        <a:effectLst/>
      </p:bgPr>
    </p:bg>
    <p:spTree>
      <p:nvGrpSpPr>
        <p:cNvPr id="1" name="">
          <a:extLst>
            <a:ext uri="{FF2B5EF4-FFF2-40B4-BE49-F238E27FC236}">
              <a16:creationId xmlns:a16="http://schemas.microsoft.com/office/drawing/2014/main" id="{A03F498B-EEF6-96F7-C3E5-3676ACF9C2C9}"/>
            </a:ext>
          </a:extLst>
        </p:cNvPr>
        <p:cNvGrpSpPr/>
        <p:nvPr/>
      </p:nvGrpSpPr>
      <p:grpSpPr>
        <a:xfrm>
          <a:off x="0" y="0"/>
          <a:ext cx="0" cy="0"/>
          <a:chOff x="0" y="0"/>
          <a:chExt cx="0" cy="0"/>
        </a:xfrm>
      </p:grpSpPr>
      <p:pic>
        <p:nvPicPr>
          <p:cNvPr id="5" name="Graphic 4">
            <a:extLst>
              <a:ext uri="{FF2B5EF4-FFF2-40B4-BE49-F238E27FC236}">
                <a16:creationId xmlns:a16="http://schemas.microsoft.com/office/drawing/2014/main" id="{6A4339A5-41FC-97F9-E3C3-D342BF1DFF41}"/>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9919322" y="-685801"/>
            <a:ext cx="2677923" cy="8073443"/>
          </a:xfrm>
          <a:prstGeom prst="rect">
            <a:avLst/>
          </a:prstGeom>
        </p:spPr>
      </p:pic>
      <p:sp>
        <p:nvSpPr>
          <p:cNvPr id="4" name="Title 3">
            <a:extLst>
              <a:ext uri="{FF2B5EF4-FFF2-40B4-BE49-F238E27FC236}">
                <a16:creationId xmlns:a16="http://schemas.microsoft.com/office/drawing/2014/main" id="{311F4D67-E868-2D0D-0840-63E3D41E865B}"/>
              </a:ext>
            </a:extLst>
          </p:cNvPr>
          <p:cNvSpPr>
            <a:spLocks noGrp="1"/>
          </p:cNvSpPr>
          <p:nvPr>
            <p:ph type="title"/>
          </p:nvPr>
        </p:nvSpPr>
        <p:spPr>
          <a:xfrm>
            <a:off x="626343" y="737567"/>
            <a:ext cx="9885795" cy="626325"/>
          </a:xfrm>
        </p:spPr>
        <p:txBody>
          <a:bodyPr/>
          <a:lstStyle/>
          <a:p>
            <a:r>
              <a:rPr lang="en-US" sz="4400" dirty="0">
                <a:latin typeface="Calibri" panose="020F0502020204030204" pitchFamily="34" charset="0"/>
                <a:cs typeface="Calibri" panose="020F0502020204030204" pitchFamily="34" charset="0"/>
              </a:rPr>
              <a:t>10. Other amenity projects </a:t>
            </a:r>
            <a:endParaRPr lang="en-GB" dirty="0"/>
          </a:p>
        </p:txBody>
      </p:sp>
      <p:sp>
        <p:nvSpPr>
          <p:cNvPr id="2" name="Content Placeholder 1">
            <a:extLst>
              <a:ext uri="{FF2B5EF4-FFF2-40B4-BE49-F238E27FC236}">
                <a16:creationId xmlns:a16="http://schemas.microsoft.com/office/drawing/2014/main" id="{D9F606C7-3973-1A57-AF12-4AB9A75F0A9F}"/>
              </a:ext>
            </a:extLst>
          </p:cNvPr>
          <p:cNvSpPr>
            <a:spLocks noGrp="1"/>
          </p:cNvSpPr>
          <p:nvPr>
            <p:ph idx="1"/>
          </p:nvPr>
        </p:nvSpPr>
        <p:spPr>
          <a:xfrm>
            <a:off x="532823" y="1468582"/>
            <a:ext cx="7597923" cy="4963219"/>
          </a:xfrm>
        </p:spPr>
        <p:txBody>
          <a:bodyPr vert="horz" lIns="0" tIns="0" rIns="0" bIns="0" rtlCol="0" anchor="t">
            <a:noAutofit/>
          </a:bodyPr>
          <a:lstStyle/>
          <a:p>
            <a:pPr marL="685800" lvl="1" indent="-228600" defTabSz="914400">
              <a:lnSpc>
                <a:spcPct val="90000"/>
              </a:lnSpc>
              <a:spcBef>
                <a:spcPts val="500"/>
              </a:spcBef>
              <a:buFont typeface="Arial" panose="020B0604020202020204" pitchFamily="34" charset="0"/>
              <a:buChar char="•"/>
            </a:pPr>
            <a:endParaRPr lang="en-US" sz="3000" dirty="0">
              <a:solidFill>
                <a:prstClr val="black"/>
              </a:solidFill>
              <a:latin typeface="Calibri" panose="020F0502020204030204" pitchFamily="34" charset="0"/>
              <a:cs typeface="Calibri" panose="020F0502020204030204" pitchFamily="34" charset="0"/>
            </a:endParaRPr>
          </a:p>
          <a:p>
            <a:pPr marL="685800" lvl="1" indent="-228600" defTabSz="914400">
              <a:lnSpc>
                <a:spcPct val="90000"/>
              </a:lnSpc>
              <a:spcBef>
                <a:spcPts val="500"/>
              </a:spcBef>
              <a:buFont typeface="Arial" panose="020B0604020202020204" pitchFamily="34" charset="0"/>
              <a:buChar char="•"/>
            </a:pPr>
            <a:r>
              <a:rPr lang="en-US" sz="2200" dirty="0">
                <a:solidFill>
                  <a:prstClr val="black"/>
                </a:solidFill>
                <a:latin typeface="Calibri"/>
                <a:ea typeface="Calibri"/>
                <a:cs typeface="Calibri"/>
              </a:rPr>
              <a:t>€100,000 has been allocated to co-fund the playground in </a:t>
            </a:r>
            <a:r>
              <a:rPr lang="en-US" sz="2200" dirty="0" err="1">
                <a:solidFill>
                  <a:prstClr val="black"/>
                </a:solidFill>
                <a:latin typeface="Calibri"/>
                <a:ea typeface="Calibri"/>
                <a:cs typeface="Calibri"/>
              </a:rPr>
              <a:t>Athea</a:t>
            </a:r>
            <a:r>
              <a:rPr lang="en-US" sz="2200" dirty="0">
                <a:solidFill>
                  <a:prstClr val="black"/>
                </a:solidFill>
                <a:latin typeface="Calibri"/>
                <a:ea typeface="Calibri"/>
                <a:cs typeface="Calibri"/>
              </a:rPr>
              <a:t> now that planning permission has been granted.</a:t>
            </a:r>
          </a:p>
          <a:p>
            <a:pPr marL="685800" lvl="1" indent="-228600" defTabSz="914400">
              <a:lnSpc>
                <a:spcPct val="90000"/>
              </a:lnSpc>
              <a:spcBef>
                <a:spcPts val="500"/>
              </a:spcBef>
              <a:buFont typeface="Arial" panose="020B0604020202020204" pitchFamily="34" charset="0"/>
              <a:buChar char="•"/>
            </a:pPr>
            <a:r>
              <a:rPr lang="en-US" sz="2200" dirty="0">
                <a:solidFill>
                  <a:prstClr val="black"/>
                </a:solidFill>
                <a:latin typeface="Calibri"/>
                <a:ea typeface="Calibri"/>
                <a:cs typeface="Calibri"/>
              </a:rPr>
              <a:t>€50,000 has been allocated to upgrade the pocket park at the junction of Sexton Street and Parnell Street which was cleaned up in 2024.</a:t>
            </a:r>
          </a:p>
          <a:p>
            <a:pPr marL="685800" lvl="1" indent="-228600" defTabSz="914400">
              <a:lnSpc>
                <a:spcPct val="90000"/>
              </a:lnSpc>
              <a:spcBef>
                <a:spcPts val="500"/>
              </a:spcBef>
              <a:buFont typeface="Arial" panose="020B0604020202020204" pitchFamily="34" charset="0"/>
              <a:buChar char="•"/>
            </a:pPr>
            <a:r>
              <a:rPr lang="en-US" sz="2200" dirty="0">
                <a:solidFill>
                  <a:prstClr val="black"/>
                </a:solidFill>
                <a:latin typeface="Calibri"/>
                <a:ea typeface="Calibri"/>
                <a:cs typeface="Calibri"/>
              </a:rPr>
              <a:t>€20,000 has been allocated to seed the arts acquisition fund which will include art for enhanced public realm.</a:t>
            </a:r>
          </a:p>
          <a:p>
            <a:pPr marL="685800" lvl="1" indent="-228600" defTabSz="914400">
              <a:lnSpc>
                <a:spcPct val="90000"/>
              </a:lnSpc>
              <a:spcBef>
                <a:spcPts val="500"/>
              </a:spcBef>
              <a:buFont typeface="Arial" panose="020B0604020202020204" pitchFamily="34" charset="0"/>
              <a:buChar char="•"/>
            </a:pPr>
            <a:r>
              <a:rPr lang="en-US" sz="2200" dirty="0">
                <a:solidFill>
                  <a:prstClr val="black"/>
                </a:solidFill>
                <a:latin typeface="Calibri"/>
                <a:ea typeface="Calibri"/>
                <a:cs typeface="Calibri"/>
              </a:rPr>
              <a:t>€130,000 has been allocated to the provision of new or upgraded facilities for dog-parks like those in </a:t>
            </a:r>
            <a:r>
              <a:rPr lang="en-US" sz="2200" dirty="0" err="1">
                <a:solidFill>
                  <a:prstClr val="black"/>
                </a:solidFill>
                <a:latin typeface="Calibri"/>
                <a:ea typeface="Calibri"/>
                <a:cs typeface="Calibri"/>
              </a:rPr>
              <a:t>Castletroy</a:t>
            </a:r>
            <a:r>
              <a:rPr lang="en-US" sz="2200" dirty="0">
                <a:solidFill>
                  <a:prstClr val="black"/>
                </a:solidFill>
                <a:latin typeface="Calibri"/>
                <a:ea typeface="Calibri"/>
                <a:cs typeface="Calibri"/>
              </a:rPr>
              <a:t>, Norwood, Newcastle West and </a:t>
            </a:r>
            <a:r>
              <a:rPr lang="en-US" sz="2200" dirty="0" err="1">
                <a:solidFill>
                  <a:prstClr val="black"/>
                </a:solidFill>
                <a:latin typeface="Calibri"/>
                <a:ea typeface="Calibri"/>
                <a:cs typeface="Calibri"/>
              </a:rPr>
              <a:t>Mungret</a:t>
            </a:r>
            <a:r>
              <a:rPr lang="en-US" sz="2200" dirty="0">
                <a:solidFill>
                  <a:prstClr val="black"/>
                </a:solidFill>
                <a:latin typeface="Calibri"/>
                <a:ea typeface="Calibri"/>
                <a:cs typeface="Calibri"/>
              </a:rPr>
              <a:t>.</a:t>
            </a:r>
          </a:p>
          <a:p>
            <a:pPr marL="685800" lvl="1" indent="-228600" defTabSz="914400">
              <a:lnSpc>
                <a:spcPct val="90000"/>
              </a:lnSpc>
              <a:spcBef>
                <a:spcPts val="500"/>
              </a:spcBef>
              <a:buFont typeface="Arial" panose="020B0604020202020204" pitchFamily="34" charset="0"/>
              <a:buChar char="•"/>
            </a:pPr>
            <a:endParaRPr lang="en-US" sz="1800" dirty="0">
              <a:solidFill>
                <a:prstClr val="black"/>
              </a:solidFill>
              <a:latin typeface="Calibri"/>
              <a:ea typeface="Calibri"/>
              <a:cs typeface="Calibri"/>
            </a:endParaRPr>
          </a:p>
          <a:p>
            <a:pPr lvl="1"/>
            <a:endParaRPr lang="en-US" dirty="0">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AE00B0C3-D211-4E7F-3852-7EB0908C12AE}"/>
              </a:ext>
            </a:extLst>
          </p:cNvPr>
          <p:cNvSpPr>
            <a:spLocks noGrp="1"/>
          </p:cNvSpPr>
          <p:nvPr>
            <p:ph type="sldNum" sz="quarter" idx="4"/>
          </p:nvPr>
        </p:nvSpPr>
        <p:spPr/>
        <p:txBody>
          <a:bodyPr/>
          <a:lstStyle/>
          <a:p>
            <a:fld id="{91D568E7-61F5-D04E-995D-81EF41C01A2A}" type="slidenum">
              <a:rPr lang="en-GB" smtClean="0"/>
              <a:pPr/>
              <a:t>31</a:t>
            </a:fld>
            <a:endParaRPr lang="en-GB" sz="1100"/>
          </a:p>
        </p:txBody>
      </p:sp>
      <p:cxnSp>
        <p:nvCxnSpPr>
          <p:cNvPr id="6" name="Straight Connector 5">
            <a:extLst>
              <a:ext uri="{FF2B5EF4-FFF2-40B4-BE49-F238E27FC236}">
                <a16:creationId xmlns:a16="http://schemas.microsoft.com/office/drawing/2014/main" id="{6ADD0E20-65D3-51C6-6D4D-B6F75815D6FC}"/>
              </a:ext>
            </a:extLst>
          </p:cNvPr>
          <p:cNvCxnSpPr>
            <a:cxnSpLocks/>
          </p:cNvCxnSpPr>
          <p:nvPr/>
        </p:nvCxnSpPr>
        <p:spPr>
          <a:xfrm>
            <a:off x="0" y="6857598"/>
            <a:ext cx="12192000" cy="0"/>
          </a:xfrm>
          <a:prstGeom prst="line">
            <a:avLst/>
          </a:prstGeom>
          <a:ln w="53975">
            <a:gradFill>
              <a:gsLst>
                <a:gs pos="0">
                  <a:schemeClr val="accent1"/>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pic>
        <p:nvPicPr>
          <p:cNvPr id="8" name="Picture 7" descr="A green and white logo&#10;&#10;Description automatically generated">
            <a:extLst>
              <a:ext uri="{FF2B5EF4-FFF2-40B4-BE49-F238E27FC236}">
                <a16:creationId xmlns:a16="http://schemas.microsoft.com/office/drawing/2014/main" id="{8764F875-E860-6CFB-1F99-1327443F1D7C}"/>
              </a:ext>
            </a:extLst>
          </p:cNvPr>
          <p:cNvPicPr>
            <a:picLocks noChangeAspect="1"/>
          </p:cNvPicPr>
          <p:nvPr/>
        </p:nvPicPr>
        <p:blipFill>
          <a:blip r:embed="rId6"/>
          <a:stretch>
            <a:fillRect/>
          </a:stretch>
        </p:blipFill>
        <p:spPr>
          <a:xfrm>
            <a:off x="626343" y="5744136"/>
            <a:ext cx="2335066" cy="658417"/>
          </a:xfrm>
          <a:prstGeom prst="rect">
            <a:avLst/>
          </a:prstGeom>
        </p:spPr>
      </p:pic>
      <p:sp>
        <p:nvSpPr>
          <p:cNvPr id="7" name="Dodecagon 6">
            <a:extLst>
              <a:ext uri="{FF2B5EF4-FFF2-40B4-BE49-F238E27FC236}">
                <a16:creationId xmlns:a16="http://schemas.microsoft.com/office/drawing/2014/main" id="{05CA7426-D7CD-F245-7FC6-2048AA9585BB}"/>
              </a:ext>
            </a:extLst>
          </p:cNvPr>
          <p:cNvSpPr/>
          <p:nvPr/>
        </p:nvSpPr>
        <p:spPr>
          <a:xfrm>
            <a:off x="8299620" y="343979"/>
            <a:ext cx="3707028" cy="3085021"/>
          </a:xfrm>
          <a:prstGeom prst="dodecagon">
            <a:avLst/>
          </a:prstGeom>
          <a:ln>
            <a:noFill/>
          </a:ln>
          <a:scene3d>
            <a:camera prst="orthographicFront"/>
            <a:lightRig rig="threePt" dir="t"/>
          </a:scene3d>
          <a:sp3d extrusionH="190500"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t>€560,000</a:t>
            </a:r>
            <a:endParaRPr lang="en-IE" sz="4000" dirty="0"/>
          </a:p>
        </p:txBody>
      </p:sp>
    </p:spTree>
    <p:extLst>
      <p:ext uri="{BB962C8B-B14F-4D97-AF65-F5344CB8AC3E}">
        <p14:creationId xmlns:p14="http://schemas.microsoft.com/office/powerpoint/2010/main" val="42817317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ED7D8546-5F55-A18A-4F68-473A146CE7A7}"/>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9919322" y="-685801"/>
            <a:ext cx="2677923" cy="8073443"/>
          </a:xfrm>
          <a:prstGeom prst="rect">
            <a:avLst/>
          </a:prstGeom>
        </p:spPr>
      </p:pic>
      <p:sp>
        <p:nvSpPr>
          <p:cNvPr id="4" name="Title 3">
            <a:extLst>
              <a:ext uri="{FF2B5EF4-FFF2-40B4-BE49-F238E27FC236}">
                <a16:creationId xmlns:a16="http://schemas.microsoft.com/office/drawing/2014/main" id="{460C04F5-7ECE-AF4D-911E-6433178FFB0A}"/>
              </a:ext>
            </a:extLst>
          </p:cNvPr>
          <p:cNvSpPr>
            <a:spLocks noGrp="1"/>
          </p:cNvSpPr>
          <p:nvPr>
            <p:ph type="title"/>
          </p:nvPr>
        </p:nvSpPr>
        <p:spPr>
          <a:xfrm>
            <a:off x="626343" y="737567"/>
            <a:ext cx="9885795" cy="626325"/>
          </a:xfrm>
        </p:spPr>
        <p:txBody>
          <a:bodyPr/>
          <a:lstStyle/>
          <a:p>
            <a:r>
              <a:rPr lang="en-US" sz="4400" dirty="0">
                <a:latin typeface="Calibri"/>
                <a:ea typeface="Calibri"/>
                <a:cs typeface="Calibri"/>
              </a:rPr>
              <a:t>11. Enhancement of Delivery </a:t>
            </a:r>
            <a:endParaRPr lang="en-GB" dirty="0"/>
          </a:p>
        </p:txBody>
      </p:sp>
      <p:sp>
        <p:nvSpPr>
          <p:cNvPr id="2" name="Content Placeholder 1">
            <a:extLst>
              <a:ext uri="{FF2B5EF4-FFF2-40B4-BE49-F238E27FC236}">
                <a16:creationId xmlns:a16="http://schemas.microsoft.com/office/drawing/2014/main" id="{05539BE1-51CF-4847-92FA-61657398EF54}"/>
              </a:ext>
            </a:extLst>
          </p:cNvPr>
          <p:cNvSpPr>
            <a:spLocks noGrp="1"/>
          </p:cNvSpPr>
          <p:nvPr>
            <p:ph idx="1"/>
          </p:nvPr>
        </p:nvSpPr>
        <p:spPr>
          <a:xfrm>
            <a:off x="532823" y="1468582"/>
            <a:ext cx="7766797" cy="4963219"/>
          </a:xfrm>
        </p:spPr>
        <p:txBody>
          <a:bodyPr vert="horz" lIns="0" tIns="0" rIns="0" bIns="0" rtlCol="0" anchor="t">
            <a:noAutofit/>
          </a:bodyPr>
          <a:lstStyle/>
          <a:p>
            <a:pPr lvl="0" defTabSz="914400">
              <a:lnSpc>
                <a:spcPct val="90000"/>
              </a:lnSpc>
              <a:spcBef>
                <a:spcPts val="1000"/>
              </a:spcBef>
            </a:pPr>
            <a:r>
              <a:rPr lang="en-US" sz="2000" b="0" dirty="0">
                <a:solidFill>
                  <a:prstClr val="black"/>
                </a:solidFill>
                <a:latin typeface="Calibri"/>
                <a:ea typeface="Calibri"/>
                <a:cs typeface="Calibri"/>
              </a:rPr>
              <a:t>A learning from recent months has been the need to enhance resourcing of the delivery of such a comprehensive </a:t>
            </a:r>
            <a:r>
              <a:rPr lang="en-US" sz="2000" b="0" dirty="0" err="1">
                <a:solidFill>
                  <a:prstClr val="black"/>
                </a:solidFill>
                <a:latin typeface="Calibri"/>
                <a:ea typeface="Calibri"/>
                <a:cs typeface="Calibri"/>
              </a:rPr>
              <a:t>programme</a:t>
            </a:r>
            <a:endParaRPr lang="en-US" sz="2000" b="0" dirty="0">
              <a:solidFill>
                <a:prstClr val="black"/>
              </a:solidFill>
              <a:latin typeface="Calibri"/>
              <a:ea typeface="Calibri"/>
              <a:cs typeface="Calibri"/>
            </a:endParaRPr>
          </a:p>
          <a:p>
            <a:pPr lvl="0" defTabSz="914400">
              <a:lnSpc>
                <a:spcPct val="90000"/>
              </a:lnSpc>
              <a:spcBef>
                <a:spcPts val="1000"/>
              </a:spcBef>
            </a:pPr>
            <a:r>
              <a:rPr lang="en-US" sz="2000" b="0" dirty="0">
                <a:solidFill>
                  <a:prstClr val="black"/>
                </a:solidFill>
                <a:latin typeface="Calibri"/>
                <a:ea typeface="Calibri"/>
                <a:cs typeface="Calibri"/>
              </a:rPr>
              <a:t>A number of allocations are designed to improve this for 2025 and beyond:</a:t>
            </a:r>
          </a:p>
          <a:p>
            <a:pPr marL="685800" lvl="1" indent="-228600" defTabSz="914400">
              <a:lnSpc>
                <a:spcPct val="90000"/>
              </a:lnSpc>
              <a:spcBef>
                <a:spcPts val="500"/>
              </a:spcBef>
              <a:buFont typeface="Arial" panose="020B0604020202020204" pitchFamily="34" charset="0"/>
              <a:buChar char="•"/>
            </a:pPr>
            <a:r>
              <a:rPr lang="en-US" dirty="0">
                <a:solidFill>
                  <a:prstClr val="black"/>
                </a:solidFill>
                <a:latin typeface="Calibri"/>
                <a:ea typeface="Calibri"/>
                <a:cs typeface="Calibri"/>
              </a:rPr>
              <a:t>€300,000 to secure resources to drive the </a:t>
            </a:r>
            <a:r>
              <a:rPr lang="en-US" dirty="0" err="1">
                <a:solidFill>
                  <a:prstClr val="black"/>
                </a:solidFill>
                <a:latin typeface="Calibri"/>
                <a:ea typeface="Calibri"/>
                <a:cs typeface="Calibri"/>
              </a:rPr>
              <a:t>programme</a:t>
            </a:r>
            <a:r>
              <a:rPr lang="en-US" dirty="0">
                <a:solidFill>
                  <a:prstClr val="black"/>
                </a:solidFill>
                <a:latin typeface="Calibri"/>
                <a:ea typeface="Calibri"/>
                <a:cs typeface="Calibri"/>
              </a:rPr>
              <a:t> actions, €100,000 for each of the three pillars. </a:t>
            </a:r>
          </a:p>
          <a:p>
            <a:pPr marL="685800" lvl="1" indent="-228600" defTabSz="914400">
              <a:lnSpc>
                <a:spcPct val="90000"/>
              </a:lnSpc>
              <a:spcBef>
                <a:spcPts val="500"/>
              </a:spcBef>
              <a:buFont typeface="Arial" panose="020B0604020202020204" pitchFamily="34" charset="0"/>
              <a:buChar char="•"/>
            </a:pPr>
            <a:r>
              <a:rPr lang="en-US" dirty="0">
                <a:solidFill>
                  <a:prstClr val="black"/>
                </a:solidFill>
                <a:latin typeface="Calibri"/>
                <a:ea typeface="Calibri"/>
                <a:cs typeface="Calibri"/>
              </a:rPr>
              <a:t>€75,000 to provide for additional forward planning resources</a:t>
            </a:r>
          </a:p>
          <a:p>
            <a:pPr marL="685800" lvl="1" indent="-228600" defTabSz="914400">
              <a:lnSpc>
                <a:spcPct val="90000"/>
              </a:lnSpc>
              <a:spcBef>
                <a:spcPts val="500"/>
              </a:spcBef>
              <a:buFont typeface="Arial" panose="020B0604020202020204" pitchFamily="34" charset="0"/>
              <a:buChar char="•"/>
            </a:pPr>
            <a:r>
              <a:rPr lang="en-US" dirty="0">
                <a:solidFill>
                  <a:prstClr val="black"/>
                </a:solidFill>
                <a:latin typeface="Calibri"/>
                <a:ea typeface="Calibri"/>
                <a:cs typeface="Calibri"/>
              </a:rPr>
              <a:t>€50,000 to provide for better communication of the actions and for marketing of Limerick as a location for inward investment</a:t>
            </a:r>
          </a:p>
          <a:p>
            <a:pPr marL="685800" lvl="1" indent="-228600" defTabSz="914400">
              <a:lnSpc>
                <a:spcPct val="90000"/>
              </a:lnSpc>
              <a:spcBef>
                <a:spcPts val="500"/>
              </a:spcBef>
              <a:buFont typeface="Arial" panose="020B0604020202020204" pitchFamily="34" charset="0"/>
              <a:buChar char="•"/>
            </a:pPr>
            <a:r>
              <a:rPr lang="en-US" dirty="0">
                <a:solidFill>
                  <a:prstClr val="black"/>
                </a:solidFill>
                <a:latin typeface="Calibri"/>
                <a:ea typeface="Calibri"/>
                <a:cs typeface="Calibri"/>
              </a:rPr>
              <a:t>€75,000 for further business improvement and </a:t>
            </a:r>
            <a:r>
              <a:rPr lang="en-US" dirty="0" err="1">
                <a:solidFill>
                  <a:prstClr val="black"/>
                </a:solidFill>
                <a:latin typeface="Calibri"/>
                <a:ea typeface="Calibri"/>
                <a:cs typeface="Calibri"/>
              </a:rPr>
              <a:t>digitisation</a:t>
            </a:r>
            <a:endParaRPr lang="en-US" dirty="0">
              <a:solidFill>
                <a:prstClr val="black"/>
              </a:solidFill>
              <a:latin typeface="Calibri"/>
              <a:ea typeface="Calibri"/>
              <a:cs typeface="Calibri"/>
            </a:endParaRPr>
          </a:p>
          <a:p>
            <a:pPr marL="685800" lvl="1" indent="-228600" defTabSz="914400">
              <a:lnSpc>
                <a:spcPct val="90000"/>
              </a:lnSpc>
              <a:spcBef>
                <a:spcPts val="500"/>
              </a:spcBef>
              <a:buFont typeface="Arial" panose="020B0604020202020204" pitchFamily="34" charset="0"/>
              <a:buChar char="•"/>
            </a:pPr>
            <a:r>
              <a:rPr lang="en-US" dirty="0">
                <a:solidFill>
                  <a:prstClr val="black"/>
                </a:solidFill>
                <a:latin typeface="Calibri"/>
                <a:ea typeface="Calibri"/>
                <a:cs typeface="Calibri"/>
              </a:rPr>
              <a:t>€50,000 to facilitate attendance by the mayor or other staff at meetings and events to further the delivery of the </a:t>
            </a:r>
            <a:r>
              <a:rPr lang="en-US" dirty="0" err="1">
                <a:solidFill>
                  <a:prstClr val="black"/>
                </a:solidFill>
                <a:latin typeface="Calibri"/>
                <a:ea typeface="Calibri"/>
                <a:cs typeface="Calibri"/>
              </a:rPr>
              <a:t>programme</a:t>
            </a:r>
            <a:endParaRPr lang="en-US" dirty="0">
              <a:solidFill>
                <a:prstClr val="black"/>
              </a:solidFill>
              <a:latin typeface="Calibri"/>
              <a:ea typeface="Calibri"/>
              <a:cs typeface="Calibri"/>
            </a:endParaRPr>
          </a:p>
          <a:p>
            <a:pPr marL="685800" lvl="1" indent="-228600" defTabSz="914400">
              <a:lnSpc>
                <a:spcPct val="90000"/>
              </a:lnSpc>
              <a:spcBef>
                <a:spcPts val="500"/>
              </a:spcBef>
              <a:buFont typeface="Arial" panose="020B0604020202020204" pitchFamily="34" charset="0"/>
              <a:buChar char="•"/>
            </a:pPr>
            <a:r>
              <a:rPr lang="en-US" dirty="0">
                <a:solidFill>
                  <a:prstClr val="black"/>
                </a:solidFill>
                <a:latin typeface="Calibri"/>
                <a:ea typeface="Calibri"/>
                <a:cs typeface="Calibri"/>
              </a:rPr>
              <a:t>€75,000 for delivery of initiatives to combat health disadvantages and to permit greater cooperation with the HSE and the WHO.</a:t>
            </a:r>
          </a:p>
          <a:p>
            <a:pPr lvl="1"/>
            <a:endParaRPr lang="en-US" dirty="0">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3078007B-AD64-8346-A409-1675E24162B0}"/>
              </a:ext>
            </a:extLst>
          </p:cNvPr>
          <p:cNvSpPr>
            <a:spLocks noGrp="1"/>
          </p:cNvSpPr>
          <p:nvPr>
            <p:ph type="sldNum" sz="quarter" idx="4"/>
          </p:nvPr>
        </p:nvSpPr>
        <p:spPr/>
        <p:txBody>
          <a:bodyPr/>
          <a:lstStyle/>
          <a:p>
            <a:fld id="{91D568E7-61F5-D04E-995D-81EF41C01A2A}" type="slidenum">
              <a:rPr lang="en-GB" smtClean="0"/>
              <a:pPr/>
              <a:t>32</a:t>
            </a:fld>
            <a:endParaRPr lang="en-GB" sz="1100"/>
          </a:p>
        </p:txBody>
      </p:sp>
      <p:cxnSp>
        <p:nvCxnSpPr>
          <p:cNvPr id="6" name="Straight Connector 5">
            <a:extLst>
              <a:ext uri="{FF2B5EF4-FFF2-40B4-BE49-F238E27FC236}">
                <a16:creationId xmlns:a16="http://schemas.microsoft.com/office/drawing/2014/main" id="{88C9CFA1-9918-482F-F23F-8D1F29E5A5A0}"/>
              </a:ext>
            </a:extLst>
          </p:cNvPr>
          <p:cNvCxnSpPr>
            <a:cxnSpLocks/>
          </p:cNvCxnSpPr>
          <p:nvPr/>
        </p:nvCxnSpPr>
        <p:spPr>
          <a:xfrm>
            <a:off x="0" y="6857598"/>
            <a:ext cx="12192000" cy="0"/>
          </a:xfrm>
          <a:prstGeom prst="line">
            <a:avLst/>
          </a:prstGeom>
          <a:ln w="53975">
            <a:gradFill>
              <a:gsLst>
                <a:gs pos="0">
                  <a:schemeClr val="accent1"/>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pic>
        <p:nvPicPr>
          <p:cNvPr id="8" name="Picture 7" descr="A green and white logo&#10;&#10;Description automatically generated">
            <a:extLst>
              <a:ext uri="{FF2B5EF4-FFF2-40B4-BE49-F238E27FC236}">
                <a16:creationId xmlns:a16="http://schemas.microsoft.com/office/drawing/2014/main" id="{F167922E-608E-8651-81FF-90A22FEE4CDD}"/>
              </a:ext>
            </a:extLst>
          </p:cNvPr>
          <p:cNvPicPr>
            <a:picLocks noChangeAspect="1"/>
          </p:cNvPicPr>
          <p:nvPr/>
        </p:nvPicPr>
        <p:blipFill>
          <a:blip r:embed="rId6"/>
          <a:stretch>
            <a:fillRect/>
          </a:stretch>
        </p:blipFill>
        <p:spPr>
          <a:xfrm>
            <a:off x="626343" y="5744136"/>
            <a:ext cx="2335066" cy="658417"/>
          </a:xfrm>
          <a:prstGeom prst="rect">
            <a:avLst/>
          </a:prstGeom>
        </p:spPr>
      </p:pic>
    </p:spTree>
    <p:extLst>
      <p:ext uri="{BB962C8B-B14F-4D97-AF65-F5344CB8AC3E}">
        <p14:creationId xmlns:p14="http://schemas.microsoft.com/office/powerpoint/2010/main" val="28842637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bg>
      <p:bgPr>
        <a:blipFill>
          <a:blip r:embed="rId3"/>
          <a:tile tx="0" ty="0" sx="100000" sy="100000" flip="none" algn="tl"/>
        </a:blipFill>
        <a:effectLst/>
      </p:bgPr>
    </p:bg>
    <p:spTree>
      <p:nvGrpSpPr>
        <p:cNvPr id="1" name="">
          <a:extLst>
            <a:ext uri="{FF2B5EF4-FFF2-40B4-BE49-F238E27FC236}">
              <a16:creationId xmlns:a16="http://schemas.microsoft.com/office/drawing/2014/main" id="{58D67B66-24D8-F33E-4E91-AA129BD4C7E4}"/>
            </a:ext>
          </a:extLst>
        </p:cNvPr>
        <p:cNvGrpSpPr/>
        <p:nvPr/>
      </p:nvGrpSpPr>
      <p:grpSpPr>
        <a:xfrm>
          <a:off x="0" y="0"/>
          <a:ext cx="0" cy="0"/>
          <a:chOff x="0" y="0"/>
          <a:chExt cx="0" cy="0"/>
        </a:xfrm>
      </p:grpSpPr>
      <p:pic>
        <p:nvPicPr>
          <p:cNvPr id="5" name="Graphic 4">
            <a:extLst>
              <a:ext uri="{FF2B5EF4-FFF2-40B4-BE49-F238E27FC236}">
                <a16:creationId xmlns:a16="http://schemas.microsoft.com/office/drawing/2014/main" id="{6811D73E-F1FE-6641-11D3-8FC2AE3F761F}"/>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9919322" y="-685801"/>
            <a:ext cx="2677923" cy="8073443"/>
          </a:xfrm>
          <a:prstGeom prst="rect">
            <a:avLst/>
          </a:prstGeom>
        </p:spPr>
      </p:pic>
      <p:sp>
        <p:nvSpPr>
          <p:cNvPr id="4" name="Title 3">
            <a:extLst>
              <a:ext uri="{FF2B5EF4-FFF2-40B4-BE49-F238E27FC236}">
                <a16:creationId xmlns:a16="http://schemas.microsoft.com/office/drawing/2014/main" id="{4E024166-CA82-FDA1-D80F-70260793A743}"/>
              </a:ext>
            </a:extLst>
          </p:cNvPr>
          <p:cNvSpPr>
            <a:spLocks noGrp="1"/>
          </p:cNvSpPr>
          <p:nvPr>
            <p:ph type="title"/>
          </p:nvPr>
        </p:nvSpPr>
        <p:spPr>
          <a:xfrm>
            <a:off x="626343" y="737567"/>
            <a:ext cx="9885795" cy="626325"/>
          </a:xfrm>
        </p:spPr>
        <p:txBody>
          <a:bodyPr/>
          <a:lstStyle/>
          <a:p>
            <a:r>
              <a:rPr lang="en-US" sz="4400" dirty="0">
                <a:latin typeface="Calibri"/>
                <a:ea typeface="Calibri"/>
                <a:cs typeface="Calibri"/>
              </a:rPr>
              <a:t>11. Enhancement of Delivery </a:t>
            </a:r>
            <a:endParaRPr lang="en-GB" dirty="0"/>
          </a:p>
        </p:txBody>
      </p:sp>
      <p:sp>
        <p:nvSpPr>
          <p:cNvPr id="2" name="Content Placeholder 1">
            <a:extLst>
              <a:ext uri="{FF2B5EF4-FFF2-40B4-BE49-F238E27FC236}">
                <a16:creationId xmlns:a16="http://schemas.microsoft.com/office/drawing/2014/main" id="{FAD2DF73-60BF-7BAB-BFDD-33ED2661628D}"/>
              </a:ext>
            </a:extLst>
          </p:cNvPr>
          <p:cNvSpPr>
            <a:spLocks noGrp="1"/>
          </p:cNvSpPr>
          <p:nvPr>
            <p:ph idx="1"/>
          </p:nvPr>
        </p:nvSpPr>
        <p:spPr>
          <a:xfrm>
            <a:off x="532823" y="1468582"/>
            <a:ext cx="7766797" cy="4963219"/>
          </a:xfrm>
        </p:spPr>
        <p:txBody>
          <a:bodyPr vert="horz" lIns="0" tIns="0" rIns="0" bIns="0" rtlCol="0" anchor="t">
            <a:noAutofit/>
          </a:bodyPr>
          <a:lstStyle/>
          <a:p>
            <a:pPr lvl="0" defTabSz="914400">
              <a:lnSpc>
                <a:spcPct val="90000"/>
              </a:lnSpc>
              <a:spcBef>
                <a:spcPts val="1000"/>
              </a:spcBef>
            </a:pPr>
            <a:r>
              <a:rPr lang="en-US" sz="2000" b="0" dirty="0">
                <a:solidFill>
                  <a:prstClr val="black"/>
                </a:solidFill>
                <a:latin typeface="Calibri"/>
                <a:ea typeface="Calibri"/>
                <a:cs typeface="Calibri"/>
              </a:rPr>
              <a:t>A learning from recent months has been the need to enhance resourcing of the delivery of such a comprehensive </a:t>
            </a:r>
            <a:r>
              <a:rPr lang="en-US" sz="2000" b="0" dirty="0" err="1">
                <a:solidFill>
                  <a:prstClr val="black"/>
                </a:solidFill>
                <a:latin typeface="Calibri"/>
                <a:ea typeface="Calibri"/>
                <a:cs typeface="Calibri"/>
              </a:rPr>
              <a:t>programme</a:t>
            </a:r>
            <a:endParaRPr lang="en-US" sz="2000" b="0" dirty="0">
              <a:solidFill>
                <a:prstClr val="black"/>
              </a:solidFill>
              <a:latin typeface="Calibri"/>
              <a:ea typeface="Calibri"/>
              <a:cs typeface="Calibri"/>
            </a:endParaRPr>
          </a:p>
          <a:p>
            <a:pPr lvl="0" defTabSz="914400">
              <a:lnSpc>
                <a:spcPct val="90000"/>
              </a:lnSpc>
              <a:spcBef>
                <a:spcPts val="1000"/>
              </a:spcBef>
            </a:pPr>
            <a:r>
              <a:rPr lang="en-US" sz="2000" b="0" dirty="0">
                <a:solidFill>
                  <a:prstClr val="black"/>
                </a:solidFill>
                <a:latin typeface="Calibri"/>
                <a:ea typeface="Calibri"/>
                <a:cs typeface="Calibri"/>
              </a:rPr>
              <a:t>A number of allocations are designed to improve this for 2025 and beyond:</a:t>
            </a:r>
          </a:p>
          <a:p>
            <a:pPr marL="685800" lvl="1" indent="-228600" defTabSz="914400">
              <a:lnSpc>
                <a:spcPct val="90000"/>
              </a:lnSpc>
              <a:spcBef>
                <a:spcPts val="500"/>
              </a:spcBef>
              <a:buFont typeface="Arial" panose="020B0604020202020204" pitchFamily="34" charset="0"/>
              <a:buChar char="•"/>
            </a:pPr>
            <a:r>
              <a:rPr lang="en-US" dirty="0">
                <a:solidFill>
                  <a:prstClr val="black"/>
                </a:solidFill>
                <a:latin typeface="Calibri"/>
                <a:ea typeface="Calibri"/>
                <a:cs typeface="Calibri"/>
              </a:rPr>
              <a:t>€300,000 to secure resources to drive the </a:t>
            </a:r>
            <a:r>
              <a:rPr lang="en-US" dirty="0" err="1">
                <a:solidFill>
                  <a:prstClr val="black"/>
                </a:solidFill>
                <a:latin typeface="Calibri"/>
                <a:ea typeface="Calibri"/>
                <a:cs typeface="Calibri"/>
              </a:rPr>
              <a:t>programme</a:t>
            </a:r>
            <a:r>
              <a:rPr lang="en-US" dirty="0">
                <a:solidFill>
                  <a:prstClr val="black"/>
                </a:solidFill>
                <a:latin typeface="Calibri"/>
                <a:ea typeface="Calibri"/>
                <a:cs typeface="Calibri"/>
              </a:rPr>
              <a:t> actions, €100,000 for each of the three pillars. </a:t>
            </a:r>
          </a:p>
          <a:p>
            <a:pPr marL="685800" lvl="1" indent="-228600" defTabSz="914400">
              <a:lnSpc>
                <a:spcPct val="90000"/>
              </a:lnSpc>
              <a:spcBef>
                <a:spcPts val="500"/>
              </a:spcBef>
              <a:buFont typeface="Arial" panose="020B0604020202020204" pitchFamily="34" charset="0"/>
              <a:buChar char="•"/>
            </a:pPr>
            <a:r>
              <a:rPr lang="en-US" dirty="0">
                <a:solidFill>
                  <a:prstClr val="black"/>
                </a:solidFill>
                <a:latin typeface="Calibri"/>
                <a:ea typeface="Calibri"/>
                <a:cs typeface="Calibri"/>
              </a:rPr>
              <a:t>€75,000 to provide for additional forward planning resources</a:t>
            </a:r>
          </a:p>
          <a:p>
            <a:pPr marL="685800" lvl="1" indent="-228600" defTabSz="914400">
              <a:lnSpc>
                <a:spcPct val="90000"/>
              </a:lnSpc>
              <a:spcBef>
                <a:spcPts val="500"/>
              </a:spcBef>
              <a:buFont typeface="Arial" panose="020B0604020202020204" pitchFamily="34" charset="0"/>
              <a:buChar char="•"/>
            </a:pPr>
            <a:r>
              <a:rPr lang="en-US" dirty="0">
                <a:solidFill>
                  <a:prstClr val="black"/>
                </a:solidFill>
                <a:latin typeface="Calibri"/>
                <a:ea typeface="Calibri"/>
                <a:cs typeface="Calibri"/>
              </a:rPr>
              <a:t>€50,000 to provide for better communication of the actions and for marketing of Limerick as a location for inward investment</a:t>
            </a:r>
          </a:p>
          <a:p>
            <a:pPr marL="685800" lvl="1" indent="-228600" defTabSz="914400">
              <a:lnSpc>
                <a:spcPct val="90000"/>
              </a:lnSpc>
              <a:spcBef>
                <a:spcPts val="500"/>
              </a:spcBef>
              <a:buFont typeface="Arial" panose="020B0604020202020204" pitchFamily="34" charset="0"/>
              <a:buChar char="•"/>
            </a:pPr>
            <a:r>
              <a:rPr lang="en-US" dirty="0">
                <a:solidFill>
                  <a:prstClr val="black"/>
                </a:solidFill>
                <a:latin typeface="Calibri"/>
                <a:ea typeface="Calibri"/>
                <a:cs typeface="Calibri"/>
              </a:rPr>
              <a:t>€75,000 for further business improvement and </a:t>
            </a:r>
            <a:r>
              <a:rPr lang="en-US" dirty="0" err="1">
                <a:solidFill>
                  <a:prstClr val="black"/>
                </a:solidFill>
                <a:latin typeface="Calibri"/>
                <a:ea typeface="Calibri"/>
                <a:cs typeface="Calibri"/>
              </a:rPr>
              <a:t>digitisation</a:t>
            </a:r>
            <a:endParaRPr lang="en-US" dirty="0">
              <a:solidFill>
                <a:prstClr val="black"/>
              </a:solidFill>
              <a:latin typeface="Calibri"/>
              <a:ea typeface="Calibri"/>
              <a:cs typeface="Calibri"/>
            </a:endParaRPr>
          </a:p>
          <a:p>
            <a:pPr marL="685800" lvl="1" indent="-228600" defTabSz="914400">
              <a:lnSpc>
                <a:spcPct val="90000"/>
              </a:lnSpc>
              <a:spcBef>
                <a:spcPts val="500"/>
              </a:spcBef>
              <a:buFont typeface="Arial" panose="020B0604020202020204" pitchFamily="34" charset="0"/>
              <a:buChar char="•"/>
            </a:pPr>
            <a:r>
              <a:rPr lang="en-US" dirty="0">
                <a:solidFill>
                  <a:prstClr val="black"/>
                </a:solidFill>
                <a:latin typeface="Calibri"/>
                <a:ea typeface="Calibri"/>
                <a:cs typeface="Calibri"/>
              </a:rPr>
              <a:t>€50,000 to facilitate attendance by the mayor or other staff at meetings and events to further the delivery of the </a:t>
            </a:r>
            <a:r>
              <a:rPr lang="en-US" dirty="0" err="1">
                <a:solidFill>
                  <a:prstClr val="black"/>
                </a:solidFill>
                <a:latin typeface="Calibri"/>
                <a:ea typeface="Calibri"/>
                <a:cs typeface="Calibri"/>
              </a:rPr>
              <a:t>programme</a:t>
            </a:r>
            <a:endParaRPr lang="en-US" dirty="0">
              <a:solidFill>
                <a:prstClr val="black"/>
              </a:solidFill>
              <a:latin typeface="Calibri"/>
              <a:ea typeface="Calibri"/>
              <a:cs typeface="Calibri"/>
            </a:endParaRPr>
          </a:p>
          <a:p>
            <a:pPr marL="685800" lvl="1" indent="-228600" defTabSz="914400">
              <a:lnSpc>
                <a:spcPct val="90000"/>
              </a:lnSpc>
              <a:spcBef>
                <a:spcPts val="500"/>
              </a:spcBef>
              <a:buFont typeface="Arial" panose="020B0604020202020204" pitchFamily="34" charset="0"/>
              <a:buChar char="•"/>
            </a:pPr>
            <a:r>
              <a:rPr lang="en-US" dirty="0">
                <a:solidFill>
                  <a:prstClr val="black"/>
                </a:solidFill>
                <a:latin typeface="Calibri"/>
                <a:ea typeface="Calibri"/>
                <a:cs typeface="Calibri"/>
              </a:rPr>
              <a:t>€75,000 for delivery of initiatives to combat health disadvantages and to permit greater cooperation with the HSE and the WHO.</a:t>
            </a:r>
          </a:p>
          <a:p>
            <a:pPr lvl="1"/>
            <a:endParaRPr lang="en-US" dirty="0">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3B03B1C1-351F-E3C5-B7AD-855B08C5947C}"/>
              </a:ext>
            </a:extLst>
          </p:cNvPr>
          <p:cNvSpPr>
            <a:spLocks noGrp="1"/>
          </p:cNvSpPr>
          <p:nvPr>
            <p:ph type="sldNum" sz="quarter" idx="4"/>
          </p:nvPr>
        </p:nvSpPr>
        <p:spPr/>
        <p:txBody>
          <a:bodyPr/>
          <a:lstStyle/>
          <a:p>
            <a:fld id="{91D568E7-61F5-D04E-995D-81EF41C01A2A}" type="slidenum">
              <a:rPr lang="en-GB" smtClean="0"/>
              <a:pPr/>
              <a:t>33</a:t>
            </a:fld>
            <a:endParaRPr lang="en-GB" sz="1100"/>
          </a:p>
        </p:txBody>
      </p:sp>
      <p:cxnSp>
        <p:nvCxnSpPr>
          <p:cNvPr id="6" name="Straight Connector 5">
            <a:extLst>
              <a:ext uri="{FF2B5EF4-FFF2-40B4-BE49-F238E27FC236}">
                <a16:creationId xmlns:a16="http://schemas.microsoft.com/office/drawing/2014/main" id="{F644AEB9-A12D-0025-45C3-F3A4A334152F}"/>
              </a:ext>
            </a:extLst>
          </p:cNvPr>
          <p:cNvCxnSpPr>
            <a:cxnSpLocks/>
          </p:cNvCxnSpPr>
          <p:nvPr/>
        </p:nvCxnSpPr>
        <p:spPr>
          <a:xfrm>
            <a:off x="0" y="6857598"/>
            <a:ext cx="12192000" cy="0"/>
          </a:xfrm>
          <a:prstGeom prst="line">
            <a:avLst/>
          </a:prstGeom>
          <a:ln w="53975">
            <a:gradFill>
              <a:gsLst>
                <a:gs pos="0">
                  <a:schemeClr val="accent1"/>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pic>
        <p:nvPicPr>
          <p:cNvPr id="8" name="Picture 7" descr="A green and white logo&#10;&#10;Description automatically generated">
            <a:extLst>
              <a:ext uri="{FF2B5EF4-FFF2-40B4-BE49-F238E27FC236}">
                <a16:creationId xmlns:a16="http://schemas.microsoft.com/office/drawing/2014/main" id="{E7535E3D-6E60-1A24-83FA-28FF66300A63}"/>
              </a:ext>
            </a:extLst>
          </p:cNvPr>
          <p:cNvPicPr>
            <a:picLocks noChangeAspect="1"/>
          </p:cNvPicPr>
          <p:nvPr/>
        </p:nvPicPr>
        <p:blipFill>
          <a:blip r:embed="rId6"/>
          <a:stretch>
            <a:fillRect/>
          </a:stretch>
        </p:blipFill>
        <p:spPr>
          <a:xfrm>
            <a:off x="626343" y="5744136"/>
            <a:ext cx="2335066" cy="658417"/>
          </a:xfrm>
          <a:prstGeom prst="rect">
            <a:avLst/>
          </a:prstGeom>
        </p:spPr>
      </p:pic>
      <p:sp>
        <p:nvSpPr>
          <p:cNvPr id="7" name="Dodecagon 6">
            <a:extLst>
              <a:ext uri="{FF2B5EF4-FFF2-40B4-BE49-F238E27FC236}">
                <a16:creationId xmlns:a16="http://schemas.microsoft.com/office/drawing/2014/main" id="{AEFCA2F6-5B58-669A-CD6F-05F721C6BFF8}"/>
              </a:ext>
            </a:extLst>
          </p:cNvPr>
          <p:cNvSpPr/>
          <p:nvPr/>
        </p:nvSpPr>
        <p:spPr>
          <a:xfrm>
            <a:off x="8299620" y="343979"/>
            <a:ext cx="3707028" cy="3085021"/>
          </a:xfrm>
          <a:prstGeom prst="dodecagon">
            <a:avLst/>
          </a:prstGeom>
          <a:ln>
            <a:noFill/>
          </a:ln>
          <a:scene3d>
            <a:camera prst="orthographicFront"/>
            <a:lightRig rig="threePt" dir="t"/>
          </a:scene3d>
          <a:sp3d extrusionH="190500"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t>€625,000</a:t>
            </a:r>
            <a:endParaRPr lang="en-IE" sz="4000" dirty="0"/>
          </a:p>
        </p:txBody>
      </p:sp>
    </p:spTree>
    <p:extLst>
      <p:ext uri="{BB962C8B-B14F-4D97-AF65-F5344CB8AC3E}">
        <p14:creationId xmlns:p14="http://schemas.microsoft.com/office/powerpoint/2010/main" val="11168235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a:extLst>
            <a:ext uri="{FF2B5EF4-FFF2-40B4-BE49-F238E27FC236}">
              <a16:creationId xmlns:a16="http://schemas.microsoft.com/office/drawing/2014/main" id="{B836AFCE-57B2-C725-0F5A-884AECB64CE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9B65CC6-D940-2C3A-B020-CFF527858A3D}"/>
              </a:ext>
            </a:extLst>
          </p:cNvPr>
          <p:cNvSpPr>
            <a:spLocks noGrp="1"/>
          </p:cNvSpPr>
          <p:nvPr>
            <p:ph type="ctrTitle"/>
          </p:nvPr>
        </p:nvSpPr>
        <p:spPr>
          <a:xfrm>
            <a:off x="501652" y="621723"/>
            <a:ext cx="4952092" cy="683264"/>
          </a:xfrm>
        </p:spPr>
        <p:txBody>
          <a:bodyPr/>
          <a:lstStyle/>
          <a:p>
            <a:r>
              <a:rPr lang="en-GB" dirty="0"/>
              <a:t>Q&amp;A	</a:t>
            </a:r>
            <a:endParaRPr lang="en-IE" dirty="0"/>
          </a:p>
        </p:txBody>
      </p:sp>
      <p:sp>
        <p:nvSpPr>
          <p:cNvPr id="4" name="Slide Number Placeholder 3">
            <a:extLst>
              <a:ext uri="{FF2B5EF4-FFF2-40B4-BE49-F238E27FC236}">
                <a16:creationId xmlns:a16="http://schemas.microsoft.com/office/drawing/2014/main" id="{9837C06C-F965-7F58-DDB3-9D73C387ACBD}"/>
              </a:ext>
            </a:extLst>
          </p:cNvPr>
          <p:cNvSpPr>
            <a:spLocks noGrp="1"/>
          </p:cNvSpPr>
          <p:nvPr>
            <p:ph type="sldNum" sz="quarter" idx="4294967295"/>
          </p:nvPr>
        </p:nvSpPr>
        <p:spPr>
          <a:xfrm>
            <a:off x="9448800" y="6249988"/>
            <a:ext cx="2743200" cy="365125"/>
          </a:xfrm>
        </p:spPr>
        <p:txBody>
          <a:bodyPr/>
          <a:lstStyle/>
          <a:p>
            <a:fld id="{91D568E7-61F5-D04E-995D-81EF41C01A2A}" type="slidenum">
              <a:rPr lang="en-GB" smtClean="0"/>
              <a:pPr/>
              <a:t>34</a:t>
            </a:fld>
            <a:endParaRPr lang="en-GB" sz="1100"/>
          </a:p>
        </p:txBody>
      </p:sp>
      <p:pic>
        <p:nvPicPr>
          <p:cNvPr id="6" name="Picture Placeholder 5" descr="An arch in a stone wall&#10;&#10;AI-generated content may be incorrect.">
            <a:extLst>
              <a:ext uri="{FF2B5EF4-FFF2-40B4-BE49-F238E27FC236}">
                <a16:creationId xmlns:a16="http://schemas.microsoft.com/office/drawing/2014/main" id="{CB6572BB-CB5E-621F-9D7B-B4A7D0241CFF}"/>
              </a:ext>
            </a:extLst>
          </p:cNvPr>
          <p:cNvPicPr>
            <a:picLocks noGrp="1" noChangeAspect="1"/>
          </p:cNvPicPr>
          <p:nvPr>
            <p:ph type="pic" sz="quarter" idx="10"/>
          </p:nvPr>
        </p:nvPicPr>
        <p:blipFill>
          <a:blip r:embed="rId3"/>
          <a:srcRect t="13144" b="13144"/>
          <a:stretch>
            <a:fillRect/>
          </a:stretch>
        </p:blipFill>
        <p:spPr>
          <a:xfrm>
            <a:off x="5453744" y="621723"/>
            <a:ext cx="6196584" cy="6089648"/>
          </a:xfrm>
        </p:spPr>
      </p:pic>
    </p:spTree>
    <p:extLst>
      <p:ext uri="{BB962C8B-B14F-4D97-AF65-F5344CB8AC3E}">
        <p14:creationId xmlns:p14="http://schemas.microsoft.com/office/powerpoint/2010/main" val="35762354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a:blip r:embed="rId3"/>
          <a:tile tx="0" ty="0" sx="100000" sy="100000" flip="none" algn="tl"/>
        </a:blipFill>
        <a:effectLst/>
      </p:bgPr>
    </p:bg>
    <p:spTree>
      <p:nvGrpSpPr>
        <p:cNvPr id="1" name="">
          <a:extLst>
            <a:ext uri="{FF2B5EF4-FFF2-40B4-BE49-F238E27FC236}">
              <a16:creationId xmlns:a16="http://schemas.microsoft.com/office/drawing/2014/main" id="{1DB14707-923D-692F-D6DA-CDFCFA9103BD}"/>
            </a:ext>
          </a:extLst>
        </p:cNvPr>
        <p:cNvGrpSpPr/>
        <p:nvPr/>
      </p:nvGrpSpPr>
      <p:grpSpPr>
        <a:xfrm>
          <a:off x="0" y="0"/>
          <a:ext cx="0" cy="0"/>
          <a:chOff x="0" y="0"/>
          <a:chExt cx="0" cy="0"/>
        </a:xfrm>
      </p:grpSpPr>
      <p:pic>
        <p:nvPicPr>
          <p:cNvPr id="5" name="Graphic 4">
            <a:extLst>
              <a:ext uri="{FF2B5EF4-FFF2-40B4-BE49-F238E27FC236}">
                <a16:creationId xmlns:a16="http://schemas.microsoft.com/office/drawing/2014/main" id="{E20A952F-E816-D2F2-4AAD-A1AB6F889E17}"/>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9919322" y="-685801"/>
            <a:ext cx="2677923" cy="8073443"/>
          </a:xfrm>
          <a:prstGeom prst="rect">
            <a:avLst/>
          </a:prstGeom>
        </p:spPr>
      </p:pic>
      <p:sp>
        <p:nvSpPr>
          <p:cNvPr id="4" name="Title 3">
            <a:extLst>
              <a:ext uri="{FF2B5EF4-FFF2-40B4-BE49-F238E27FC236}">
                <a16:creationId xmlns:a16="http://schemas.microsoft.com/office/drawing/2014/main" id="{DC5FAF3F-0ABD-4747-AFF8-5FF312146211}"/>
              </a:ext>
            </a:extLst>
          </p:cNvPr>
          <p:cNvSpPr>
            <a:spLocks noGrp="1"/>
          </p:cNvSpPr>
          <p:nvPr>
            <p:ph type="title"/>
          </p:nvPr>
        </p:nvSpPr>
        <p:spPr>
          <a:xfrm>
            <a:off x="532823" y="967388"/>
            <a:ext cx="9037638" cy="624017"/>
          </a:xfrm>
        </p:spPr>
        <p:txBody>
          <a:bodyPr/>
          <a:lstStyle/>
          <a:p>
            <a:r>
              <a:rPr lang="en-US" sz="4400" dirty="0">
                <a:latin typeface="Calibri"/>
                <a:ea typeface="Calibri"/>
                <a:cs typeface="Calibri"/>
              </a:rPr>
              <a:t>Guiding Principles for Allocation</a:t>
            </a:r>
            <a:endParaRPr lang="en-GB" dirty="0">
              <a:latin typeface="Calibri" panose="020F0502020204030204" pitchFamily="34" charset="0"/>
              <a:cs typeface="Calibri" panose="020F0502020204030204" pitchFamily="34" charset="0"/>
            </a:endParaRPr>
          </a:p>
        </p:txBody>
      </p:sp>
      <p:sp>
        <p:nvSpPr>
          <p:cNvPr id="2" name="Content Placeholder 1">
            <a:extLst>
              <a:ext uri="{FF2B5EF4-FFF2-40B4-BE49-F238E27FC236}">
                <a16:creationId xmlns:a16="http://schemas.microsoft.com/office/drawing/2014/main" id="{A9F4AB63-ADD5-A0E4-504E-F9B1A527B850}"/>
              </a:ext>
            </a:extLst>
          </p:cNvPr>
          <p:cNvSpPr>
            <a:spLocks noGrp="1"/>
          </p:cNvSpPr>
          <p:nvPr>
            <p:ph idx="1"/>
          </p:nvPr>
        </p:nvSpPr>
        <p:spPr>
          <a:xfrm>
            <a:off x="532823" y="1820846"/>
            <a:ext cx="9477086" cy="4610955"/>
          </a:xfrm>
        </p:spPr>
        <p:txBody>
          <a:bodyPr vert="horz" lIns="0" tIns="0" rIns="0" bIns="0" rtlCol="0" anchor="t">
            <a:noAutofit/>
          </a:bodyPr>
          <a:lstStyle/>
          <a:p>
            <a:pPr marL="457200" indent="-457200">
              <a:spcBef>
                <a:spcPts val="1200"/>
              </a:spcBef>
              <a:buFont typeface="+mj-lt"/>
              <a:buAutoNum type="arabicPeriod"/>
            </a:pPr>
            <a:r>
              <a:rPr lang="en-US" sz="2200" dirty="0">
                <a:latin typeface="Calibri"/>
                <a:ea typeface="Calibri"/>
                <a:cs typeface="Calibri"/>
              </a:rPr>
              <a:t>The spending advances an outcome specified for delivery in the #MoreForLimerick </a:t>
            </a:r>
            <a:r>
              <a:rPr lang="en-US" sz="2200" dirty="0" err="1">
                <a:latin typeface="Calibri"/>
                <a:ea typeface="Calibri"/>
                <a:cs typeface="Calibri"/>
              </a:rPr>
              <a:t>programme</a:t>
            </a:r>
            <a:r>
              <a:rPr lang="en-US" sz="2200" dirty="0">
                <a:latin typeface="Calibri"/>
                <a:ea typeface="Calibri"/>
                <a:cs typeface="Calibri"/>
              </a:rPr>
              <a:t>.</a:t>
            </a:r>
          </a:p>
          <a:p>
            <a:pPr marL="457200" indent="-457200">
              <a:spcBef>
                <a:spcPts val="1200"/>
              </a:spcBef>
              <a:buFont typeface="+mj-lt"/>
              <a:buAutoNum type="arabicPeriod"/>
            </a:pPr>
            <a:r>
              <a:rPr lang="en-US" sz="2200" dirty="0">
                <a:latin typeface="Calibri"/>
                <a:ea typeface="Calibri"/>
                <a:cs typeface="Calibri"/>
              </a:rPr>
              <a:t>For 2025, shovel ready projects from the #MoreforLimerick </a:t>
            </a:r>
            <a:r>
              <a:rPr lang="en-US" sz="2200" dirty="0" err="1">
                <a:latin typeface="Calibri"/>
                <a:ea typeface="Calibri"/>
                <a:cs typeface="Calibri"/>
              </a:rPr>
              <a:t>programme</a:t>
            </a:r>
            <a:r>
              <a:rPr lang="en-US" sz="2200" dirty="0">
                <a:latin typeface="Calibri"/>
                <a:ea typeface="Calibri"/>
                <a:cs typeface="Calibri"/>
              </a:rPr>
              <a:t> have been identified and prioritized, especially where the funds can be used to leverage additional funding.  Other projects will come in later years when more funding is available.  </a:t>
            </a:r>
            <a:endParaRPr lang="en-US" sz="2000" dirty="0">
              <a:cs typeface="Palanquin"/>
            </a:endParaRPr>
          </a:p>
          <a:p>
            <a:pPr marL="457200" indent="-457200">
              <a:spcBef>
                <a:spcPts val="1200"/>
              </a:spcBef>
              <a:buFont typeface="+mj-lt"/>
              <a:buAutoNum type="arabicPeriod"/>
            </a:pPr>
            <a:r>
              <a:rPr lang="en-US" sz="2200" dirty="0">
                <a:latin typeface="Calibri"/>
                <a:ea typeface="Calibri"/>
                <a:cs typeface="Calibri"/>
              </a:rPr>
              <a:t>Ideas which will be transformative pilots also get priority to show why the solution Limerick needs may need to be a new innovative approach and not just a One Size Fits All nationally applicable policy.  These pilots should help unlock greater funding in later years.</a:t>
            </a:r>
            <a:endParaRPr lang="en-US" dirty="0">
              <a:cs typeface="Palanquin"/>
            </a:endParaRPr>
          </a:p>
          <a:p>
            <a:pPr marL="342900" lvl="1" indent="-342900">
              <a:buFont typeface="Arial" panose="020B0604020202020204" pitchFamily="34" charset="0"/>
              <a:buChar char="•"/>
            </a:pPr>
            <a:endParaRPr lang="en-US" sz="2200" dirty="0">
              <a:latin typeface="Calibri"/>
              <a:ea typeface="Calibri"/>
              <a:cs typeface="Calibri"/>
            </a:endParaRPr>
          </a:p>
        </p:txBody>
      </p:sp>
      <p:sp>
        <p:nvSpPr>
          <p:cNvPr id="3" name="Slide Number Placeholder 2">
            <a:extLst>
              <a:ext uri="{FF2B5EF4-FFF2-40B4-BE49-F238E27FC236}">
                <a16:creationId xmlns:a16="http://schemas.microsoft.com/office/drawing/2014/main" id="{F1B96113-8DBC-E2AF-B22A-1536CF51069A}"/>
              </a:ext>
            </a:extLst>
          </p:cNvPr>
          <p:cNvSpPr>
            <a:spLocks noGrp="1"/>
          </p:cNvSpPr>
          <p:nvPr>
            <p:ph type="sldNum" sz="quarter" idx="4"/>
          </p:nvPr>
        </p:nvSpPr>
        <p:spPr/>
        <p:txBody>
          <a:bodyPr/>
          <a:lstStyle/>
          <a:p>
            <a:fld id="{91D568E7-61F5-D04E-995D-81EF41C01A2A}" type="slidenum">
              <a:rPr lang="en-GB" smtClean="0"/>
              <a:pPr/>
              <a:t>4</a:t>
            </a:fld>
            <a:endParaRPr lang="en-GB" sz="1100"/>
          </a:p>
        </p:txBody>
      </p:sp>
      <p:cxnSp>
        <p:nvCxnSpPr>
          <p:cNvPr id="6" name="Straight Connector 5">
            <a:extLst>
              <a:ext uri="{FF2B5EF4-FFF2-40B4-BE49-F238E27FC236}">
                <a16:creationId xmlns:a16="http://schemas.microsoft.com/office/drawing/2014/main" id="{3434FD68-CBFF-4897-23C4-5C0EFD6F4D11}"/>
              </a:ext>
            </a:extLst>
          </p:cNvPr>
          <p:cNvCxnSpPr>
            <a:cxnSpLocks/>
          </p:cNvCxnSpPr>
          <p:nvPr/>
        </p:nvCxnSpPr>
        <p:spPr>
          <a:xfrm>
            <a:off x="0" y="6857598"/>
            <a:ext cx="12192000" cy="0"/>
          </a:xfrm>
          <a:prstGeom prst="line">
            <a:avLst/>
          </a:prstGeom>
          <a:ln w="53975">
            <a:gradFill>
              <a:gsLst>
                <a:gs pos="0">
                  <a:schemeClr val="accent1"/>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pic>
        <p:nvPicPr>
          <p:cNvPr id="8" name="Picture 7" descr="A green and white logo&#10;&#10;Description automatically generated">
            <a:extLst>
              <a:ext uri="{FF2B5EF4-FFF2-40B4-BE49-F238E27FC236}">
                <a16:creationId xmlns:a16="http://schemas.microsoft.com/office/drawing/2014/main" id="{F13EDD84-8AB9-2379-E726-D94BD1F0BD03}"/>
              </a:ext>
            </a:extLst>
          </p:cNvPr>
          <p:cNvPicPr>
            <a:picLocks noChangeAspect="1"/>
          </p:cNvPicPr>
          <p:nvPr/>
        </p:nvPicPr>
        <p:blipFill>
          <a:blip r:embed="rId6"/>
          <a:stretch>
            <a:fillRect/>
          </a:stretch>
        </p:blipFill>
        <p:spPr>
          <a:xfrm>
            <a:off x="626343" y="5744136"/>
            <a:ext cx="2335066" cy="658417"/>
          </a:xfrm>
          <a:prstGeom prst="rect">
            <a:avLst/>
          </a:prstGeom>
        </p:spPr>
      </p:pic>
    </p:spTree>
    <p:extLst>
      <p:ext uri="{BB962C8B-B14F-4D97-AF65-F5344CB8AC3E}">
        <p14:creationId xmlns:p14="http://schemas.microsoft.com/office/powerpoint/2010/main" val="30301113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a:blip r:embed="rId3"/>
          <a:tile tx="0" ty="0" sx="100000" sy="100000" flip="none" algn="tl"/>
        </a:blipFill>
        <a:effectLst/>
      </p:bgPr>
    </p:bg>
    <p:spTree>
      <p:nvGrpSpPr>
        <p:cNvPr id="1" name="">
          <a:extLst>
            <a:ext uri="{FF2B5EF4-FFF2-40B4-BE49-F238E27FC236}">
              <a16:creationId xmlns:a16="http://schemas.microsoft.com/office/drawing/2014/main" id="{44E3EA41-5275-A713-E65F-C3AD787901EE}"/>
            </a:ext>
          </a:extLst>
        </p:cNvPr>
        <p:cNvGrpSpPr/>
        <p:nvPr/>
      </p:nvGrpSpPr>
      <p:grpSpPr>
        <a:xfrm>
          <a:off x="0" y="0"/>
          <a:ext cx="0" cy="0"/>
          <a:chOff x="0" y="0"/>
          <a:chExt cx="0" cy="0"/>
        </a:xfrm>
      </p:grpSpPr>
      <p:pic>
        <p:nvPicPr>
          <p:cNvPr id="5" name="Graphic 4">
            <a:extLst>
              <a:ext uri="{FF2B5EF4-FFF2-40B4-BE49-F238E27FC236}">
                <a16:creationId xmlns:a16="http://schemas.microsoft.com/office/drawing/2014/main" id="{809DDF6B-FEBF-9FF8-7B89-43E0E8B279BB}"/>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9919322" y="-685801"/>
            <a:ext cx="2677923" cy="8073443"/>
          </a:xfrm>
          <a:prstGeom prst="rect">
            <a:avLst/>
          </a:prstGeom>
        </p:spPr>
      </p:pic>
      <p:sp>
        <p:nvSpPr>
          <p:cNvPr id="4" name="Title 3">
            <a:extLst>
              <a:ext uri="{FF2B5EF4-FFF2-40B4-BE49-F238E27FC236}">
                <a16:creationId xmlns:a16="http://schemas.microsoft.com/office/drawing/2014/main" id="{EA7AA29E-F488-BB2D-27D9-CB06E6A5B5EE}"/>
              </a:ext>
            </a:extLst>
          </p:cNvPr>
          <p:cNvSpPr>
            <a:spLocks noGrp="1"/>
          </p:cNvSpPr>
          <p:nvPr>
            <p:ph type="title"/>
          </p:nvPr>
        </p:nvSpPr>
        <p:spPr>
          <a:xfrm>
            <a:off x="532823" y="967388"/>
            <a:ext cx="9037638" cy="624017"/>
          </a:xfrm>
        </p:spPr>
        <p:txBody>
          <a:bodyPr/>
          <a:lstStyle/>
          <a:p>
            <a:r>
              <a:rPr lang="en-US" sz="4400" dirty="0">
                <a:latin typeface="Calibri"/>
                <a:ea typeface="Calibri"/>
                <a:cs typeface="Calibri"/>
              </a:rPr>
              <a:t>Overall 2025 Allocations</a:t>
            </a:r>
            <a:endParaRPr lang="en-GB" dirty="0">
              <a:latin typeface="Calibri" panose="020F0502020204030204" pitchFamily="34" charset="0"/>
              <a:cs typeface="Calibri" panose="020F0502020204030204" pitchFamily="34" charset="0"/>
            </a:endParaRPr>
          </a:p>
        </p:txBody>
      </p:sp>
      <p:sp>
        <p:nvSpPr>
          <p:cNvPr id="2" name="Content Placeholder 1">
            <a:extLst>
              <a:ext uri="{FF2B5EF4-FFF2-40B4-BE49-F238E27FC236}">
                <a16:creationId xmlns:a16="http://schemas.microsoft.com/office/drawing/2014/main" id="{4A3C309A-6E7B-EB73-75A9-5660ACDBD05F}"/>
              </a:ext>
            </a:extLst>
          </p:cNvPr>
          <p:cNvSpPr>
            <a:spLocks noGrp="1"/>
          </p:cNvSpPr>
          <p:nvPr>
            <p:ph idx="1"/>
          </p:nvPr>
        </p:nvSpPr>
        <p:spPr>
          <a:xfrm>
            <a:off x="532823" y="1820846"/>
            <a:ext cx="9477086" cy="4610955"/>
          </a:xfrm>
        </p:spPr>
        <p:txBody>
          <a:bodyPr vert="horz" lIns="0" tIns="0" rIns="0" bIns="0" rtlCol="0" anchor="t">
            <a:noAutofit/>
          </a:bodyPr>
          <a:lstStyle/>
          <a:p>
            <a:pPr>
              <a:spcBef>
                <a:spcPts val="1200"/>
              </a:spcBef>
            </a:pPr>
            <a:r>
              <a:rPr lang="en-US" sz="2200" dirty="0">
                <a:latin typeface="Calibri"/>
                <a:ea typeface="Calibri"/>
                <a:cs typeface="Calibri"/>
              </a:rPr>
              <a:t>.</a:t>
            </a:r>
            <a:endParaRPr lang="en-US" dirty="0">
              <a:cs typeface="Palanquin"/>
            </a:endParaRPr>
          </a:p>
          <a:p>
            <a:pPr marL="342900" lvl="1" indent="-342900">
              <a:buFont typeface="Arial" panose="020B0604020202020204" pitchFamily="34" charset="0"/>
              <a:buChar char="•"/>
            </a:pPr>
            <a:endParaRPr lang="en-US" sz="2200" dirty="0">
              <a:latin typeface="Calibri"/>
              <a:ea typeface="Calibri"/>
              <a:cs typeface="Calibri"/>
            </a:endParaRPr>
          </a:p>
        </p:txBody>
      </p:sp>
      <p:sp>
        <p:nvSpPr>
          <p:cNvPr id="3" name="Slide Number Placeholder 2">
            <a:extLst>
              <a:ext uri="{FF2B5EF4-FFF2-40B4-BE49-F238E27FC236}">
                <a16:creationId xmlns:a16="http://schemas.microsoft.com/office/drawing/2014/main" id="{8F105E19-294E-9381-4F24-D69414CB51C0}"/>
              </a:ext>
            </a:extLst>
          </p:cNvPr>
          <p:cNvSpPr>
            <a:spLocks noGrp="1"/>
          </p:cNvSpPr>
          <p:nvPr>
            <p:ph type="sldNum" sz="quarter" idx="4"/>
          </p:nvPr>
        </p:nvSpPr>
        <p:spPr/>
        <p:txBody>
          <a:bodyPr/>
          <a:lstStyle/>
          <a:p>
            <a:fld id="{91D568E7-61F5-D04E-995D-81EF41C01A2A}" type="slidenum">
              <a:rPr lang="en-GB" smtClean="0"/>
              <a:pPr/>
              <a:t>5</a:t>
            </a:fld>
            <a:endParaRPr lang="en-GB" sz="1100"/>
          </a:p>
        </p:txBody>
      </p:sp>
      <p:cxnSp>
        <p:nvCxnSpPr>
          <p:cNvPr id="6" name="Straight Connector 5">
            <a:extLst>
              <a:ext uri="{FF2B5EF4-FFF2-40B4-BE49-F238E27FC236}">
                <a16:creationId xmlns:a16="http://schemas.microsoft.com/office/drawing/2014/main" id="{C9804D68-9CA3-3A36-EC3E-BC0762544512}"/>
              </a:ext>
            </a:extLst>
          </p:cNvPr>
          <p:cNvCxnSpPr>
            <a:cxnSpLocks/>
          </p:cNvCxnSpPr>
          <p:nvPr/>
        </p:nvCxnSpPr>
        <p:spPr>
          <a:xfrm>
            <a:off x="0" y="6857598"/>
            <a:ext cx="12192000" cy="0"/>
          </a:xfrm>
          <a:prstGeom prst="line">
            <a:avLst/>
          </a:prstGeom>
          <a:ln w="53975">
            <a:gradFill>
              <a:gsLst>
                <a:gs pos="0">
                  <a:schemeClr val="accent1"/>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pic>
        <p:nvPicPr>
          <p:cNvPr id="8" name="Picture 7" descr="A green and white logo&#10;&#10;Description automatically generated">
            <a:extLst>
              <a:ext uri="{FF2B5EF4-FFF2-40B4-BE49-F238E27FC236}">
                <a16:creationId xmlns:a16="http://schemas.microsoft.com/office/drawing/2014/main" id="{67FCC10F-E316-FAA1-206D-704FC1C263D8}"/>
              </a:ext>
            </a:extLst>
          </p:cNvPr>
          <p:cNvPicPr>
            <a:picLocks noChangeAspect="1"/>
          </p:cNvPicPr>
          <p:nvPr/>
        </p:nvPicPr>
        <p:blipFill>
          <a:blip r:embed="rId6"/>
          <a:stretch>
            <a:fillRect/>
          </a:stretch>
        </p:blipFill>
        <p:spPr>
          <a:xfrm>
            <a:off x="626343" y="5744136"/>
            <a:ext cx="2335066" cy="658417"/>
          </a:xfrm>
          <a:prstGeom prst="rect">
            <a:avLst/>
          </a:prstGeom>
        </p:spPr>
      </p:pic>
      <p:pic>
        <p:nvPicPr>
          <p:cNvPr id="7" name="Content Placeholder 4">
            <a:extLst>
              <a:ext uri="{FF2B5EF4-FFF2-40B4-BE49-F238E27FC236}">
                <a16:creationId xmlns:a16="http://schemas.microsoft.com/office/drawing/2014/main" id="{75363712-ABF6-2AAC-A87F-B0583DA1D95A}"/>
              </a:ext>
            </a:extLst>
          </p:cNvPr>
          <p:cNvPicPr>
            <a:picLocks noChangeAspect="1"/>
          </p:cNvPicPr>
          <p:nvPr/>
        </p:nvPicPr>
        <p:blipFill>
          <a:blip r:embed="rId7"/>
          <a:stretch>
            <a:fillRect/>
          </a:stretch>
        </p:blipFill>
        <p:spPr>
          <a:xfrm>
            <a:off x="3310270" y="1600110"/>
            <a:ext cx="8101586" cy="4816003"/>
          </a:xfrm>
          <a:prstGeom prst="rect">
            <a:avLst/>
          </a:prstGeom>
        </p:spPr>
      </p:pic>
    </p:spTree>
    <p:extLst>
      <p:ext uri="{BB962C8B-B14F-4D97-AF65-F5344CB8AC3E}">
        <p14:creationId xmlns:p14="http://schemas.microsoft.com/office/powerpoint/2010/main" val="19571045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a:blip r:embed="rId3"/>
          <a:tile tx="0" ty="0" sx="100000" sy="100000" flip="none" algn="tl"/>
        </a:blipFill>
        <a:effectLst/>
      </p:bgPr>
    </p:bg>
    <p:spTree>
      <p:nvGrpSpPr>
        <p:cNvPr id="1" name="">
          <a:extLst>
            <a:ext uri="{FF2B5EF4-FFF2-40B4-BE49-F238E27FC236}">
              <a16:creationId xmlns:a16="http://schemas.microsoft.com/office/drawing/2014/main" id="{0EC07560-51C6-5AE5-22F4-46DC6326840A}"/>
            </a:ext>
          </a:extLst>
        </p:cNvPr>
        <p:cNvGrpSpPr/>
        <p:nvPr/>
      </p:nvGrpSpPr>
      <p:grpSpPr>
        <a:xfrm>
          <a:off x="0" y="0"/>
          <a:ext cx="0" cy="0"/>
          <a:chOff x="0" y="0"/>
          <a:chExt cx="0" cy="0"/>
        </a:xfrm>
      </p:grpSpPr>
      <p:pic>
        <p:nvPicPr>
          <p:cNvPr id="5" name="Graphic 4">
            <a:extLst>
              <a:ext uri="{FF2B5EF4-FFF2-40B4-BE49-F238E27FC236}">
                <a16:creationId xmlns:a16="http://schemas.microsoft.com/office/drawing/2014/main" id="{F4E433F9-4156-AB6E-8038-4BE552E9994B}"/>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9919322" y="-685801"/>
            <a:ext cx="2677923" cy="8073443"/>
          </a:xfrm>
          <a:prstGeom prst="rect">
            <a:avLst/>
          </a:prstGeom>
        </p:spPr>
      </p:pic>
      <p:sp>
        <p:nvSpPr>
          <p:cNvPr id="4" name="Title 3">
            <a:extLst>
              <a:ext uri="{FF2B5EF4-FFF2-40B4-BE49-F238E27FC236}">
                <a16:creationId xmlns:a16="http://schemas.microsoft.com/office/drawing/2014/main" id="{D91E40C4-B9AA-D593-0D54-FE9C286AEA9A}"/>
              </a:ext>
            </a:extLst>
          </p:cNvPr>
          <p:cNvSpPr>
            <a:spLocks noGrp="1"/>
          </p:cNvSpPr>
          <p:nvPr>
            <p:ph type="title"/>
          </p:nvPr>
        </p:nvSpPr>
        <p:spPr>
          <a:xfrm>
            <a:off x="532823" y="967388"/>
            <a:ext cx="9037638" cy="1024896"/>
          </a:xfrm>
        </p:spPr>
        <p:txBody>
          <a:bodyPr/>
          <a:lstStyle/>
          <a:p>
            <a:r>
              <a:rPr lang="en-US" sz="4400" dirty="0">
                <a:latin typeface="Calibri" panose="020F0502020204030204" pitchFamily="34" charset="0"/>
                <a:cs typeface="Calibri" panose="020F0502020204030204" pitchFamily="34" charset="0"/>
              </a:rPr>
              <a:t>1. Carryover from 2024</a:t>
            </a:r>
            <a:br>
              <a:rPr lang="en-US" sz="4400" dirty="0">
                <a:latin typeface="Calibri" panose="020F0502020204030204" pitchFamily="34" charset="0"/>
                <a:cs typeface="Calibri" panose="020F0502020204030204" pitchFamily="34" charset="0"/>
              </a:rPr>
            </a:br>
            <a:endParaRPr lang="en-GB" dirty="0">
              <a:latin typeface="Calibri" panose="020F0502020204030204" pitchFamily="34" charset="0"/>
              <a:cs typeface="Calibri" panose="020F0502020204030204" pitchFamily="34" charset="0"/>
            </a:endParaRPr>
          </a:p>
        </p:txBody>
      </p:sp>
      <p:sp>
        <p:nvSpPr>
          <p:cNvPr id="2" name="Content Placeholder 1">
            <a:extLst>
              <a:ext uri="{FF2B5EF4-FFF2-40B4-BE49-F238E27FC236}">
                <a16:creationId xmlns:a16="http://schemas.microsoft.com/office/drawing/2014/main" id="{E25DABF3-FABB-F407-51FC-6A8475C8E8E0}"/>
              </a:ext>
            </a:extLst>
          </p:cNvPr>
          <p:cNvSpPr>
            <a:spLocks noGrp="1"/>
          </p:cNvSpPr>
          <p:nvPr>
            <p:ph idx="1"/>
          </p:nvPr>
        </p:nvSpPr>
        <p:spPr>
          <a:xfrm>
            <a:off x="532823" y="1820846"/>
            <a:ext cx="8240474" cy="4610955"/>
          </a:xfrm>
        </p:spPr>
        <p:txBody>
          <a:bodyPr vert="horz" lIns="0" tIns="0" rIns="0" bIns="0" rtlCol="0" anchor="t">
            <a:noAutofit/>
          </a:bodyPr>
          <a:lstStyle/>
          <a:p>
            <a:pPr lvl="1"/>
            <a:r>
              <a:rPr lang="en-US" sz="2200" dirty="0">
                <a:latin typeface="Calibri" panose="020F0502020204030204" pitchFamily="34" charset="0"/>
                <a:cs typeface="Calibri" panose="020F0502020204030204" pitchFamily="34" charset="0"/>
              </a:rPr>
              <a:t>Some of the 2024 fund was already allocated on projects as follows:-</a:t>
            </a:r>
          </a:p>
          <a:p>
            <a:pPr marL="359410" lvl="8">
              <a:buFont typeface="Arial" panose="020B0604020202020204" pitchFamily="34" charset="0"/>
              <a:buChar char="•"/>
            </a:pPr>
            <a:r>
              <a:rPr lang="en-US" sz="2200" dirty="0">
                <a:latin typeface="Calibri"/>
                <a:ea typeface="Calibri"/>
                <a:cs typeface="Calibri"/>
              </a:rPr>
              <a:t> €65,000 for community grants</a:t>
            </a:r>
          </a:p>
          <a:p>
            <a:pPr marL="359410" lvl="4">
              <a:buFont typeface="Arial" panose="020B0604020202020204" pitchFamily="34" charset="0"/>
              <a:buChar char="•"/>
            </a:pPr>
            <a:r>
              <a:rPr lang="en-US" sz="2200" dirty="0">
                <a:latin typeface="Calibri"/>
                <a:ea typeface="Calibri"/>
                <a:cs typeface="Calibri"/>
              </a:rPr>
              <a:t> €107,000 for the animation of city, festivals and events</a:t>
            </a:r>
          </a:p>
          <a:p>
            <a:pPr marL="359410" lvl="4">
              <a:buFont typeface="Arial" panose="020B0604020202020204" pitchFamily="34" charset="0"/>
              <a:buChar char="•"/>
            </a:pPr>
            <a:r>
              <a:rPr lang="en-US" sz="2200" dirty="0">
                <a:latin typeface="Calibri"/>
                <a:ea typeface="Calibri"/>
                <a:cs typeface="Calibri"/>
              </a:rPr>
              <a:t> €18,000 for improvement works in the city </a:t>
            </a:r>
            <a:r>
              <a:rPr lang="en-IE" sz="2200" dirty="0">
                <a:latin typeface="Calibri"/>
                <a:ea typeface="Calibri"/>
                <a:cs typeface="Calibri"/>
              </a:rPr>
              <a:t>centre</a:t>
            </a:r>
          </a:p>
          <a:p>
            <a:pPr marL="359410" lvl="4">
              <a:buFont typeface="Arial" panose="020B0604020202020204" pitchFamily="34" charset="0"/>
              <a:buChar char="•"/>
            </a:pPr>
            <a:r>
              <a:rPr lang="en-US" sz="2200" dirty="0">
                <a:latin typeface="Calibri"/>
                <a:ea typeface="Calibri"/>
                <a:cs typeface="Calibri"/>
              </a:rPr>
              <a:t> €120,000 for the RIAI design work for Moyross</a:t>
            </a:r>
          </a:p>
          <a:p>
            <a:pPr marL="359410" lvl="4">
              <a:buFont typeface="Arial" panose="020B0604020202020204" pitchFamily="34" charset="0"/>
              <a:buChar char="•"/>
            </a:pPr>
            <a:r>
              <a:rPr lang="en-US" sz="2200" dirty="0">
                <a:latin typeface="Calibri"/>
                <a:ea typeface="Calibri"/>
                <a:cs typeface="Calibri"/>
              </a:rPr>
              <a:t> €5,000 for Support for international city relationships</a:t>
            </a:r>
          </a:p>
          <a:p>
            <a:pPr lvl="1"/>
            <a:r>
              <a:rPr lang="en-US" sz="2200" dirty="0">
                <a:latin typeface="Calibri"/>
                <a:ea typeface="Calibri"/>
                <a:cs typeface="Calibri"/>
              </a:rPr>
              <a:t>Additional allocations were made in 2024 for certain other projects such as advisory and other work on the SMART homes but these are carried over to 2025 and discussed below.</a:t>
            </a:r>
          </a:p>
        </p:txBody>
      </p:sp>
      <p:sp>
        <p:nvSpPr>
          <p:cNvPr id="3" name="Slide Number Placeholder 2">
            <a:extLst>
              <a:ext uri="{FF2B5EF4-FFF2-40B4-BE49-F238E27FC236}">
                <a16:creationId xmlns:a16="http://schemas.microsoft.com/office/drawing/2014/main" id="{18E82911-5B2D-40B0-E943-9222F45724CB}"/>
              </a:ext>
            </a:extLst>
          </p:cNvPr>
          <p:cNvSpPr>
            <a:spLocks noGrp="1"/>
          </p:cNvSpPr>
          <p:nvPr>
            <p:ph type="sldNum" sz="quarter" idx="4"/>
          </p:nvPr>
        </p:nvSpPr>
        <p:spPr/>
        <p:txBody>
          <a:bodyPr/>
          <a:lstStyle/>
          <a:p>
            <a:fld id="{91D568E7-61F5-D04E-995D-81EF41C01A2A}" type="slidenum">
              <a:rPr lang="en-GB" smtClean="0"/>
              <a:pPr/>
              <a:t>6</a:t>
            </a:fld>
            <a:endParaRPr lang="en-GB" sz="1100"/>
          </a:p>
        </p:txBody>
      </p:sp>
      <p:cxnSp>
        <p:nvCxnSpPr>
          <p:cNvPr id="6" name="Straight Connector 5">
            <a:extLst>
              <a:ext uri="{FF2B5EF4-FFF2-40B4-BE49-F238E27FC236}">
                <a16:creationId xmlns:a16="http://schemas.microsoft.com/office/drawing/2014/main" id="{F28C4DFD-4C28-96B5-CF47-306B934EA4C3}"/>
              </a:ext>
            </a:extLst>
          </p:cNvPr>
          <p:cNvCxnSpPr>
            <a:cxnSpLocks/>
          </p:cNvCxnSpPr>
          <p:nvPr/>
        </p:nvCxnSpPr>
        <p:spPr>
          <a:xfrm>
            <a:off x="0" y="6857598"/>
            <a:ext cx="12192000" cy="0"/>
          </a:xfrm>
          <a:prstGeom prst="line">
            <a:avLst/>
          </a:prstGeom>
          <a:ln w="53975">
            <a:gradFill>
              <a:gsLst>
                <a:gs pos="0">
                  <a:schemeClr val="accent1"/>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pic>
        <p:nvPicPr>
          <p:cNvPr id="8" name="Picture 7" descr="A green and white logo&#10;&#10;Description automatically generated">
            <a:extLst>
              <a:ext uri="{FF2B5EF4-FFF2-40B4-BE49-F238E27FC236}">
                <a16:creationId xmlns:a16="http://schemas.microsoft.com/office/drawing/2014/main" id="{B694ADA7-3EC4-7C94-ED68-5F8E7449CF66}"/>
              </a:ext>
            </a:extLst>
          </p:cNvPr>
          <p:cNvPicPr>
            <a:picLocks noChangeAspect="1"/>
          </p:cNvPicPr>
          <p:nvPr/>
        </p:nvPicPr>
        <p:blipFill>
          <a:blip r:embed="rId6"/>
          <a:stretch>
            <a:fillRect/>
          </a:stretch>
        </p:blipFill>
        <p:spPr>
          <a:xfrm>
            <a:off x="626343" y="5744136"/>
            <a:ext cx="2335066" cy="658417"/>
          </a:xfrm>
          <a:prstGeom prst="rect">
            <a:avLst/>
          </a:prstGeom>
        </p:spPr>
      </p:pic>
    </p:spTree>
    <p:extLst>
      <p:ext uri="{BB962C8B-B14F-4D97-AF65-F5344CB8AC3E}">
        <p14:creationId xmlns:p14="http://schemas.microsoft.com/office/powerpoint/2010/main" val="18146038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a:blip r:embed="rId3"/>
          <a:tile tx="0" ty="0" sx="100000" sy="100000" flip="none" algn="tl"/>
        </a:blipFill>
        <a:effectLst/>
      </p:bgPr>
    </p:bg>
    <p:spTree>
      <p:nvGrpSpPr>
        <p:cNvPr id="1" name="">
          <a:extLst>
            <a:ext uri="{FF2B5EF4-FFF2-40B4-BE49-F238E27FC236}">
              <a16:creationId xmlns:a16="http://schemas.microsoft.com/office/drawing/2014/main" id="{0FC3B330-9559-082C-E194-0BCEB8144D4A}"/>
            </a:ext>
          </a:extLst>
        </p:cNvPr>
        <p:cNvGrpSpPr/>
        <p:nvPr/>
      </p:nvGrpSpPr>
      <p:grpSpPr>
        <a:xfrm>
          <a:off x="0" y="0"/>
          <a:ext cx="0" cy="0"/>
          <a:chOff x="0" y="0"/>
          <a:chExt cx="0" cy="0"/>
        </a:xfrm>
      </p:grpSpPr>
      <p:pic>
        <p:nvPicPr>
          <p:cNvPr id="5" name="Graphic 4">
            <a:extLst>
              <a:ext uri="{FF2B5EF4-FFF2-40B4-BE49-F238E27FC236}">
                <a16:creationId xmlns:a16="http://schemas.microsoft.com/office/drawing/2014/main" id="{E8751D19-4A7A-F5D5-72B3-1101060CC479}"/>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9919322" y="-685801"/>
            <a:ext cx="2677923" cy="8073443"/>
          </a:xfrm>
          <a:prstGeom prst="rect">
            <a:avLst/>
          </a:prstGeom>
        </p:spPr>
      </p:pic>
      <p:sp>
        <p:nvSpPr>
          <p:cNvPr id="4" name="Title 3">
            <a:extLst>
              <a:ext uri="{FF2B5EF4-FFF2-40B4-BE49-F238E27FC236}">
                <a16:creationId xmlns:a16="http://schemas.microsoft.com/office/drawing/2014/main" id="{1CD2CC6B-4054-5223-2372-88EFB0A62E38}"/>
              </a:ext>
            </a:extLst>
          </p:cNvPr>
          <p:cNvSpPr>
            <a:spLocks noGrp="1"/>
          </p:cNvSpPr>
          <p:nvPr>
            <p:ph type="title"/>
          </p:nvPr>
        </p:nvSpPr>
        <p:spPr>
          <a:xfrm>
            <a:off x="532823" y="967388"/>
            <a:ext cx="9037638" cy="624017"/>
          </a:xfrm>
        </p:spPr>
        <p:txBody>
          <a:bodyPr/>
          <a:lstStyle/>
          <a:p>
            <a:r>
              <a:rPr lang="en-US" sz="4400" dirty="0">
                <a:latin typeface="Calibri" panose="020F0502020204030204" pitchFamily="34" charset="0"/>
                <a:cs typeface="Calibri" panose="020F0502020204030204" pitchFamily="34" charset="0"/>
              </a:rPr>
              <a:t>1. Carryover from 2024</a:t>
            </a:r>
            <a:endParaRPr lang="en-GB" dirty="0">
              <a:latin typeface="Calibri" panose="020F0502020204030204" pitchFamily="34" charset="0"/>
              <a:cs typeface="Calibri" panose="020F0502020204030204" pitchFamily="34" charset="0"/>
            </a:endParaRPr>
          </a:p>
        </p:txBody>
      </p:sp>
      <p:sp>
        <p:nvSpPr>
          <p:cNvPr id="2" name="Content Placeholder 1">
            <a:extLst>
              <a:ext uri="{FF2B5EF4-FFF2-40B4-BE49-F238E27FC236}">
                <a16:creationId xmlns:a16="http://schemas.microsoft.com/office/drawing/2014/main" id="{31EC7378-B65F-DA09-3AF9-120C8281C49A}"/>
              </a:ext>
            </a:extLst>
          </p:cNvPr>
          <p:cNvSpPr>
            <a:spLocks noGrp="1"/>
          </p:cNvSpPr>
          <p:nvPr>
            <p:ph idx="1"/>
          </p:nvPr>
        </p:nvSpPr>
        <p:spPr>
          <a:xfrm>
            <a:off x="532823" y="1820846"/>
            <a:ext cx="8240474" cy="4610955"/>
          </a:xfrm>
        </p:spPr>
        <p:txBody>
          <a:bodyPr vert="horz" lIns="0" tIns="0" rIns="0" bIns="0" rtlCol="0" anchor="t">
            <a:noAutofit/>
          </a:bodyPr>
          <a:lstStyle/>
          <a:p>
            <a:pPr lvl="1"/>
            <a:r>
              <a:rPr lang="en-US" sz="2200" dirty="0">
                <a:latin typeface="Calibri" panose="020F0502020204030204" pitchFamily="34" charset="0"/>
                <a:cs typeface="Calibri" panose="020F0502020204030204" pitchFamily="34" charset="0"/>
              </a:rPr>
              <a:t>Some of the 2024 fund was already allocated on projects as follows:-</a:t>
            </a:r>
          </a:p>
          <a:p>
            <a:pPr marL="359410" lvl="8">
              <a:buFont typeface="Arial" panose="020B0604020202020204" pitchFamily="34" charset="0"/>
              <a:buChar char="•"/>
            </a:pPr>
            <a:r>
              <a:rPr lang="en-US" sz="2200" dirty="0">
                <a:latin typeface="Calibri"/>
                <a:ea typeface="Calibri"/>
                <a:cs typeface="Calibri"/>
              </a:rPr>
              <a:t> €65,000 for community grants</a:t>
            </a:r>
          </a:p>
          <a:p>
            <a:pPr marL="359410" lvl="4">
              <a:buFont typeface="Arial" panose="020B0604020202020204" pitchFamily="34" charset="0"/>
              <a:buChar char="•"/>
            </a:pPr>
            <a:r>
              <a:rPr lang="en-US" sz="2200" dirty="0">
                <a:latin typeface="Calibri"/>
                <a:ea typeface="Calibri"/>
                <a:cs typeface="Calibri"/>
              </a:rPr>
              <a:t> €107,000 for the animation of city, festivals and events</a:t>
            </a:r>
          </a:p>
          <a:p>
            <a:pPr marL="359410" lvl="4">
              <a:buFont typeface="Arial" panose="020B0604020202020204" pitchFamily="34" charset="0"/>
              <a:buChar char="•"/>
            </a:pPr>
            <a:r>
              <a:rPr lang="en-US" sz="2200" dirty="0">
                <a:latin typeface="Calibri"/>
                <a:ea typeface="Calibri"/>
                <a:cs typeface="Calibri"/>
              </a:rPr>
              <a:t> €18,000 for improvement works in the city </a:t>
            </a:r>
            <a:r>
              <a:rPr lang="en-IE" sz="2200" dirty="0">
                <a:latin typeface="Calibri"/>
                <a:ea typeface="Calibri"/>
                <a:cs typeface="Calibri"/>
              </a:rPr>
              <a:t>centre</a:t>
            </a:r>
          </a:p>
          <a:p>
            <a:pPr marL="359410" lvl="4">
              <a:buFont typeface="Arial" panose="020B0604020202020204" pitchFamily="34" charset="0"/>
              <a:buChar char="•"/>
            </a:pPr>
            <a:r>
              <a:rPr lang="en-US" sz="2200" dirty="0">
                <a:latin typeface="Calibri"/>
                <a:ea typeface="Calibri"/>
                <a:cs typeface="Calibri"/>
              </a:rPr>
              <a:t> €120,000 for the RIAI design work for Moyross</a:t>
            </a:r>
          </a:p>
          <a:p>
            <a:pPr marL="359410" lvl="4">
              <a:buFont typeface="Arial" panose="020B0604020202020204" pitchFamily="34" charset="0"/>
              <a:buChar char="•"/>
            </a:pPr>
            <a:r>
              <a:rPr lang="en-US" sz="2200" dirty="0">
                <a:latin typeface="Calibri"/>
                <a:ea typeface="Calibri"/>
                <a:cs typeface="Calibri"/>
              </a:rPr>
              <a:t> €5,000 for Support for international city relationships</a:t>
            </a:r>
          </a:p>
          <a:p>
            <a:pPr lvl="1"/>
            <a:r>
              <a:rPr lang="en-US" sz="2200" dirty="0">
                <a:latin typeface="Calibri"/>
                <a:ea typeface="Calibri"/>
                <a:cs typeface="Calibri"/>
              </a:rPr>
              <a:t>Additional allocations were made in 2024 for certain other projects such as advisory and other work on the SMART homes but these are carried over to 2025 and discussed below.</a:t>
            </a:r>
          </a:p>
        </p:txBody>
      </p:sp>
      <p:sp>
        <p:nvSpPr>
          <p:cNvPr id="3" name="Slide Number Placeholder 2">
            <a:extLst>
              <a:ext uri="{FF2B5EF4-FFF2-40B4-BE49-F238E27FC236}">
                <a16:creationId xmlns:a16="http://schemas.microsoft.com/office/drawing/2014/main" id="{0871C31F-F0A0-783A-0A47-C505BD3D0A94}"/>
              </a:ext>
            </a:extLst>
          </p:cNvPr>
          <p:cNvSpPr>
            <a:spLocks noGrp="1"/>
          </p:cNvSpPr>
          <p:nvPr>
            <p:ph type="sldNum" sz="quarter" idx="4"/>
          </p:nvPr>
        </p:nvSpPr>
        <p:spPr/>
        <p:txBody>
          <a:bodyPr/>
          <a:lstStyle/>
          <a:p>
            <a:fld id="{91D568E7-61F5-D04E-995D-81EF41C01A2A}" type="slidenum">
              <a:rPr lang="en-GB" smtClean="0"/>
              <a:pPr/>
              <a:t>7</a:t>
            </a:fld>
            <a:endParaRPr lang="en-GB" sz="1100"/>
          </a:p>
        </p:txBody>
      </p:sp>
      <p:cxnSp>
        <p:nvCxnSpPr>
          <p:cNvPr id="6" name="Straight Connector 5">
            <a:extLst>
              <a:ext uri="{FF2B5EF4-FFF2-40B4-BE49-F238E27FC236}">
                <a16:creationId xmlns:a16="http://schemas.microsoft.com/office/drawing/2014/main" id="{8D68408E-C226-BBA4-CC89-1924815243DA}"/>
              </a:ext>
            </a:extLst>
          </p:cNvPr>
          <p:cNvCxnSpPr>
            <a:cxnSpLocks/>
          </p:cNvCxnSpPr>
          <p:nvPr/>
        </p:nvCxnSpPr>
        <p:spPr>
          <a:xfrm>
            <a:off x="0" y="6857598"/>
            <a:ext cx="12192000" cy="0"/>
          </a:xfrm>
          <a:prstGeom prst="line">
            <a:avLst/>
          </a:prstGeom>
          <a:ln w="53975">
            <a:gradFill>
              <a:gsLst>
                <a:gs pos="0">
                  <a:schemeClr val="accent1"/>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pic>
        <p:nvPicPr>
          <p:cNvPr id="8" name="Picture 7" descr="A green and white logo&#10;&#10;Description automatically generated">
            <a:extLst>
              <a:ext uri="{FF2B5EF4-FFF2-40B4-BE49-F238E27FC236}">
                <a16:creationId xmlns:a16="http://schemas.microsoft.com/office/drawing/2014/main" id="{8F2ABFCA-76A7-4778-75E9-4B3CF9123AA8}"/>
              </a:ext>
            </a:extLst>
          </p:cNvPr>
          <p:cNvPicPr>
            <a:picLocks noChangeAspect="1"/>
          </p:cNvPicPr>
          <p:nvPr/>
        </p:nvPicPr>
        <p:blipFill>
          <a:blip r:embed="rId6"/>
          <a:stretch>
            <a:fillRect/>
          </a:stretch>
        </p:blipFill>
        <p:spPr>
          <a:xfrm>
            <a:off x="626343" y="5744136"/>
            <a:ext cx="2335066" cy="658417"/>
          </a:xfrm>
          <a:prstGeom prst="rect">
            <a:avLst/>
          </a:prstGeom>
        </p:spPr>
      </p:pic>
      <p:sp>
        <p:nvSpPr>
          <p:cNvPr id="9" name="Dodecagon 8">
            <a:extLst>
              <a:ext uri="{FF2B5EF4-FFF2-40B4-BE49-F238E27FC236}">
                <a16:creationId xmlns:a16="http://schemas.microsoft.com/office/drawing/2014/main" id="{44C173EE-82C4-FEAE-A3DF-72DEE0B7CE29}"/>
              </a:ext>
            </a:extLst>
          </p:cNvPr>
          <p:cNvSpPr/>
          <p:nvPr/>
        </p:nvSpPr>
        <p:spPr>
          <a:xfrm>
            <a:off x="8428567" y="156719"/>
            <a:ext cx="3631628" cy="3085021"/>
          </a:xfrm>
          <a:prstGeom prst="dodecagon">
            <a:avLst/>
          </a:prstGeom>
          <a:ln>
            <a:noFill/>
          </a:ln>
          <a:scene3d>
            <a:camera prst="orthographicFront"/>
            <a:lightRig rig="threePt" dir="t"/>
          </a:scene3d>
          <a:sp3d extrusionH="190500"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t>€315,000</a:t>
            </a:r>
            <a:endParaRPr lang="en-IE" sz="4000" dirty="0"/>
          </a:p>
        </p:txBody>
      </p:sp>
    </p:spTree>
    <p:extLst>
      <p:ext uri="{BB962C8B-B14F-4D97-AF65-F5344CB8AC3E}">
        <p14:creationId xmlns:p14="http://schemas.microsoft.com/office/powerpoint/2010/main" val="5030568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ED7D8546-5F55-A18A-4F68-473A146CE7A7}"/>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9919322" y="-685801"/>
            <a:ext cx="2677923" cy="8073443"/>
          </a:xfrm>
          <a:prstGeom prst="rect">
            <a:avLst/>
          </a:prstGeom>
        </p:spPr>
      </p:pic>
      <p:sp>
        <p:nvSpPr>
          <p:cNvPr id="4" name="Title 3">
            <a:extLst>
              <a:ext uri="{FF2B5EF4-FFF2-40B4-BE49-F238E27FC236}">
                <a16:creationId xmlns:a16="http://schemas.microsoft.com/office/drawing/2014/main" id="{460C04F5-7ECE-AF4D-911E-6433178FFB0A}"/>
              </a:ext>
            </a:extLst>
          </p:cNvPr>
          <p:cNvSpPr>
            <a:spLocks noGrp="1"/>
          </p:cNvSpPr>
          <p:nvPr>
            <p:ph type="title"/>
          </p:nvPr>
        </p:nvSpPr>
        <p:spPr>
          <a:xfrm>
            <a:off x="532822" y="782782"/>
            <a:ext cx="11167341" cy="626325"/>
          </a:xfrm>
        </p:spPr>
        <p:txBody>
          <a:bodyPr/>
          <a:lstStyle/>
          <a:p>
            <a:r>
              <a:rPr lang="en-US" sz="4400" dirty="0">
                <a:latin typeface="Calibri" panose="020F0502020204030204" pitchFamily="34" charset="0"/>
                <a:cs typeface="Calibri" panose="020F0502020204030204" pitchFamily="34" charset="0"/>
              </a:rPr>
              <a:t>2. SMART Homes – No. 1 Priority</a:t>
            </a:r>
            <a:endParaRPr lang="en-GB" sz="4400" dirty="0"/>
          </a:p>
        </p:txBody>
      </p:sp>
      <p:sp>
        <p:nvSpPr>
          <p:cNvPr id="2" name="Content Placeholder 1">
            <a:extLst>
              <a:ext uri="{FF2B5EF4-FFF2-40B4-BE49-F238E27FC236}">
                <a16:creationId xmlns:a16="http://schemas.microsoft.com/office/drawing/2014/main" id="{05539BE1-51CF-4847-92FA-61657398EF54}"/>
              </a:ext>
            </a:extLst>
          </p:cNvPr>
          <p:cNvSpPr>
            <a:spLocks noGrp="1"/>
          </p:cNvSpPr>
          <p:nvPr>
            <p:ph idx="1"/>
          </p:nvPr>
        </p:nvSpPr>
        <p:spPr>
          <a:xfrm>
            <a:off x="532824" y="1440874"/>
            <a:ext cx="7723331" cy="4990928"/>
          </a:xfrm>
        </p:spPr>
        <p:txBody>
          <a:bodyPr vert="horz" lIns="0" tIns="0" rIns="0" bIns="0" rtlCol="0" anchor="t">
            <a:noAutofit/>
          </a:bodyPr>
          <a:lstStyle/>
          <a:p>
            <a:pPr marL="228600" lvl="0" indent="-228600" defTabSz="914400">
              <a:lnSpc>
                <a:spcPct val="90000"/>
              </a:lnSpc>
              <a:spcBef>
                <a:spcPts val="1000"/>
              </a:spcBef>
              <a:buFont typeface="Arial" panose="020B0604020202020204" pitchFamily="34" charset="0"/>
              <a:buChar char="•"/>
            </a:pPr>
            <a:endParaRPr lang="en-US" sz="2800" b="0" dirty="0">
              <a:solidFill>
                <a:prstClr val="black"/>
              </a:solidFill>
              <a:latin typeface="Calibri" panose="020F0502020204030204" pitchFamily="34" charset="0"/>
              <a:cs typeface="Calibri" panose="020F0502020204030204" pitchFamily="34" charset="0"/>
            </a:endParaRPr>
          </a:p>
          <a:p>
            <a:pPr lvl="0" defTabSz="914400">
              <a:lnSpc>
                <a:spcPct val="90000"/>
              </a:lnSpc>
              <a:spcBef>
                <a:spcPts val="1000"/>
              </a:spcBef>
            </a:pPr>
            <a:r>
              <a:rPr lang="en-US" sz="2800" b="0" dirty="0">
                <a:solidFill>
                  <a:prstClr val="black"/>
                </a:solidFill>
                <a:latin typeface="Calibri"/>
                <a:ea typeface="Calibri"/>
                <a:cs typeface="Calibri"/>
              </a:rPr>
              <a:t>A priority objective of the </a:t>
            </a:r>
            <a:r>
              <a:rPr lang="en-US" sz="2800" b="0" dirty="0" err="1">
                <a:solidFill>
                  <a:prstClr val="black"/>
                </a:solidFill>
                <a:latin typeface="Calibri"/>
                <a:ea typeface="Calibri"/>
                <a:cs typeface="Calibri"/>
              </a:rPr>
              <a:t>programme</a:t>
            </a:r>
            <a:r>
              <a:rPr lang="en-US" sz="2800" b="0" dirty="0">
                <a:solidFill>
                  <a:prstClr val="black"/>
                </a:solidFill>
                <a:latin typeface="Calibri"/>
                <a:ea typeface="Calibri"/>
                <a:cs typeface="Calibri"/>
              </a:rPr>
              <a:t> is to find a new modular solution to provide transitional housing on state lands while more permanent solutions are being delivered.  Accordingly:</a:t>
            </a:r>
          </a:p>
          <a:p>
            <a:pPr marL="228600" lvl="0" indent="-228600" defTabSz="914400">
              <a:lnSpc>
                <a:spcPct val="90000"/>
              </a:lnSpc>
              <a:spcBef>
                <a:spcPts val="1000"/>
              </a:spcBef>
              <a:buFont typeface="Arial" panose="020B0604020202020204" pitchFamily="34" charset="0"/>
              <a:buChar char="•"/>
            </a:pPr>
            <a:r>
              <a:rPr lang="en-US" sz="2800" b="0" dirty="0">
                <a:solidFill>
                  <a:prstClr val="black"/>
                </a:solidFill>
                <a:latin typeface="Calibri"/>
                <a:ea typeface="Calibri"/>
                <a:cs typeface="Calibri"/>
              </a:rPr>
              <a:t>€300,000 of spending has been allocated to salary and other costs to advance the feasibility of the SMART housing initiative</a:t>
            </a:r>
          </a:p>
          <a:p>
            <a:pPr marL="228600" lvl="0" indent="-228600" defTabSz="914400">
              <a:lnSpc>
                <a:spcPct val="90000"/>
              </a:lnSpc>
              <a:spcBef>
                <a:spcPts val="1000"/>
              </a:spcBef>
              <a:buFont typeface="Arial" panose="020B0604020202020204" pitchFamily="34" charset="0"/>
              <a:buChar char="•"/>
            </a:pPr>
            <a:r>
              <a:rPr lang="en-US" sz="2800" b="0" dirty="0">
                <a:solidFill>
                  <a:prstClr val="black"/>
                </a:solidFill>
                <a:latin typeface="Calibri"/>
                <a:ea typeface="Calibri"/>
                <a:cs typeface="Calibri"/>
              </a:rPr>
              <a:t>A further €1,000,000 is now allocated to secure or activate lands for live projects</a:t>
            </a:r>
            <a:endParaRPr lang="en-IE" sz="2800" b="0" dirty="0">
              <a:solidFill>
                <a:prstClr val="black"/>
              </a:solidFill>
              <a:latin typeface="Calibri"/>
              <a:ea typeface="Calibri"/>
              <a:cs typeface="Calibri"/>
            </a:endParaRPr>
          </a:p>
          <a:p>
            <a:pPr lvl="1"/>
            <a:endParaRPr lang="en-US" dirty="0">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3078007B-AD64-8346-A409-1675E24162B0}"/>
              </a:ext>
            </a:extLst>
          </p:cNvPr>
          <p:cNvSpPr>
            <a:spLocks noGrp="1"/>
          </p:cNvSpPr>
          <p:nvPr>
            <p:ph type="sldNum" sz="quarter" idx="4"/>
          </p:nvPr>
        </p:nvSpPr>
        <p:spPr/>
        <p:txBody>
          <a:bodyPr/>
          <a:lstStyle/>
          <a:p>
            <a:fld id="{91D568E7-61F5-D04E-995D-81EF41C01A2A}" type="slidenum">
              <a:rPr lang="en-GB" smtClean="0"/>
              <a:pPr/>
              <a:t>8</a:t>
            </a:fld>
            <a:endParaRPr lang="en-GB" sz="1100"/>
          </a:p>
        </p:txBody>
      </p:sp>
      <p:cxnSp>
        <p:nvCxnSpPr>
          <p:cNvPr id="6" name="Straight Connector 5">
            <a:extLst>
              <a:ext uri="{FF2B5EF4-FFF2-40B4-BE49-F238E27FC236}">
                <a16:creationId xmlns:a16="http://schemas.microsoft.com/office/drawing/2014/main" id="{88C9CFA1-9918-482F-F23F-8D1F29E5A5A0}"/>
              </a:ext>
            </a:extLst>
          </p:cNvPr>
          <p:cNvCxnSpPr>
            <a:cxnSpLocks/>
          </p:cNvCxnSpPr>
          <p:nvPr/>
        </p:nvCxnSpPr>
        <p:spPr>
          <a:xfrm>
            <a:off x="0" y="6857598"/>
            <a:ext cx="12192000" cy="0"/>
          </a:xfrm>
          <a:prstGeom prst="line">
            <a:avLst/>
          </a:prstGeom>
          <a:ln w="53975">
            <a:gradFill>
              <a:gsLst>
                <a:gs pos="0">
                  <a:schemeClr val="accent1"/>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pic>
        <p:nvPicPr>
          <p:cNvPr id="8" name="Picture 7" descr="A green and white logo&#10;&#10;Description automatically generated">
            <a:extLst>
              <a:ext uri="{FF2B5EF4-FFF2-40B4-BE49-F238E27FC236}">
                <a16:creationId xmlns:a16="http://schemas.microsoft.com/office/drawing/2014/main" id="{F167922E-608E-8651-81FF-90A22FEE4CDD}"/>
              </a:ext>
            </a:extLst>
          </p:cNvPr>
          <p:cNvPicPr>
            <a:picLocks noChangeAspect="1"/>
          </p:cNvPicPr>
          <p:nvPr/>
        </p:nvPicPr>
        <p:blipFill>
          <a:blip r:embed="rId6"/>
          <a:stretch>
            <a:fillRect/>
          </a:stretch>
        </p:blipFill>
        <p:spPr>
          <a:xfrm>
            <a:off x="626343" y="5744136"/>
            <a:ext cx="2335066" cy="658417"/>
          </a:xfrm>
          <a:prstGeom prst="rect">
            <a:avLst/>
          </a:prstGeom>
        </p:spPr>
      </p:pic>
    </p:spTree>
    <p:extLst>
      <p:ext uri="{BB962C8B-B14F-4D97-AF65-F5344CB8AC3E}">
        <p14:creationId xmlns:p14="http://schemas.microsoft.com/office/powerpoint/2010/main" val="14396209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a:blip r:embed="rId3"/>
          <a:tile tx="0" ty="0" sx="100000" sy="100000" flip="none" algn="tl"/>
        </a:blipFill>
        <a:effectLst/>
      </p:bgPr>
    </p:bg>
    <p:spTree>
      <p:nvGrpSpPr>
        <p:cNvPr id="1" name="">
          <a:extLst>
            <a:ext uri="{FF2B5EF4-FFF2-40B4-BE49-F238E27FC236}">
              <a16:creationId xmlns:a16="http://schemas.microsoft.com/office/drawing/2014/main" id="{1BB609CB-B017-EF88-FBAA-FCE3081E0622}"/>
            </a:ext>
          </a:extLst>
        </p:cNvPr>
        <p:cNvGrpSpPr/>
        <p:nvPr/>
      </p:nvGrpSpPr>
      <p:grpSpPr>
        <a:xfrm>
          <a:off x="0" y="0"/>
          <a:ext cx="0" cy="0"/>
          <a:chOff x="0" y="0"/>
          <a:chExt cx="0" cy="0"/>
        </a:xfrm>
      </p:grpSpPr>
      <p:pic>
        <p:nvPicPr>
          <p:cNvPr id="5" name="Graphic 4">
            <a:extLst>
              <a:ext uri="{FF2B5EF4-FFF2-40B4-BE49-F238E27FC236}">
                <a16:creationId xmlns:a16="http://schemas.microsoft.com/office/drawing/2014/main" id="{25B2CA38-F4A2-DAC9-0BEB-1AB1B6A1BB50}"/>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9919322" y="-685801"/>
            <a:ext cx="2677923" cy="8073443"/>
          </a:xfrm>
          <a:prstGeom prst="rect">
            <a:avLst/>
          </a:prstGeom>
        </p:spPr>
      </p:pic>
      <p:sp>
        <p:nvSpPr>
          <p:cNvPr id="4" name="Title 3">
            <a:extLst>
              <a:ext uri="{FF2B5EF4-FFF2-40B4-BE49-F238E27FC236}">
                <a16:creationId xmlns:a16="http://schemas.microsoft.com/office/drawing/2014/main" id="{61F50471-45D5-174F-F1DC-57C3E60EB4D3}"/>
              </a:ext>
            </a:extLst>
          </p:cNvPr>
          <p:cNvSpPr>
            <a:spLocks noGrp="1"/>
          </p:cNvSpPr>
          <p:nvPr>
            <p:ph type="title"/>
          </p:nvPr>
        </p:nvSpPr>
        <p:spPr>
          <a:xfrm>
            <a:off x="532822" y="782782"/>
            <a:ext cx="11167341" cy="626325"/>
          </a:xfrm>
        </p:spPr>
        <p:txBody>
          <a:bodyPr/>
          <a:lstStyle/>
          <a:p>
            <a:r>
              <a:rPr lang="en-US" sz="4400" dirty="0">
                <a:latin typeface="Calibri" panose="020F0502020204030204" pitchFamily="34" charset="0"/>
                <a:cs typeface="Calibri" panose="020F0502020204030204" pitchFamily="34" charset="0"/>
              </a:rPr>
              <a:t>2. SMART Homes – No. 1 Priority</a:t>
            </a:r>
            <a:endParaRPr lang="en-GB" sz="4400" dirty="0"/>
          </a:p>
        </p:txBody>
      </p:sp>
      <p:sp>
        <p:nvSpPr>
          <p:cNvPr id="2" name="Content Placeholder 1">
            <a:extLst>
              <a:ext uri="{FF2B5EF4-FFF2-40B4-BE49-F238E27FC236}">
                <a16:creationId xmlns:a16="http://schemas.microsoft.com/office/drawing/2014/main" id="{56DADA81-C694-7105-287D-6A135AFEB5BD}"/>
              </a:ext>
            </a:extLst>
          </p:cNvPr>
          <p:cNvSpPr>
            <a:spLocks noGrp="1"/>
          </p:cNvSpPr>
          <p:nvPr>
            <p:ph idx="1"/>
          </p:nvPr>
        </p:nvSpPr>
        <p:spPr>
          <a:xfrm>
            <a:off x="532824" y="1440874"/>
            <a:ext cx="7723331" cy="4990928"/>
          </a:xfrm>
        </p:spPr>
        <p:txBody>
          <a:bodyPr vert="horz" lIns="0" tIns="0" rIns="0" bIns="0" rtlCol="0" anchor="t">
            <a:noAutofit/>
          </a:bodyPr>
          <a:lstStyle/>
          <a:p>
            <a:pPr marL="228600" lvl="0" indent="-228600" defTabSz="914400">
              <a:lnSpc>
                <a:spcPct val="90000"/>
              </a:lnSpc>
              <a:spcBef>
                <a:spcPts val="1000"/>
              </a:spcBef>
              <a:buFont typeface="Arial" panose="020B0604020202020204" pitchFamily="34" charset="0"/>
              <a:buChar char="•"/>
            </a:pPr>
            <a:endParaRPr lang="en-US" sz="2800" b="0" dirty="0">
              <a:solidFill>
                <a:prstClr val="black"/>
              </a:solidFill>
              <a:latin typeface="Calibri" panose="020F0502020204030204" pitchFamily="34" charset="0"/>
              <a:cs typeface="Calibri" panose="020F0502020204030204" pitchFamily="34" charset="0"/>
            </a:endParaRPr>
          </a:p>
          <a:p>
            <a:pPr lvl="0" defTabSz="914400">
              <a:lnSpc>
                <a:spcPct val="90000"/>
              </a:lnSpc>
              <a:spcBef>
                <a:spcPts val="1000"/>
              </a:spcBef>
            </a:pPr>
            <a:r>
              <a:rPr lang="en-US" sz="2800" b="0" dirty="0">
                <a:solidFill>
                  <a:prstClr val="black"/>
                </a:solidFill>
                <a:latin typeface="Calibri"/>
                <a:ea typeface="Calibri"/>
                <a:cs typeface="Calibri"/>
              </a:rPr>
              <a:t>A priority objective of the </a:t>
            </a:r>
            <a:r>
              <a:rPr lang="en-US" sz="2800" b="0" dirty="0" err="1">
                <a:solidFill>
                  <a:prstClr val="black"/>
                </a:solidFill>
                <a:latin typeface="Calibri"/>
                <a:ea typeface="Calibri"/>
                <a:cs typeface="Calibri"/>
              </a:rPr>
              <a:t>programme</a:t>
            </a:r>
            <a:r>
              <a:rPr lang="en-US" sz="2800" b="0" dirty="0">
                <a:solidFill>
                  <a:prstClr val="black"/>
                </a:solidFill>
                <a:latin typeface="Calibri"/>
                <a:ea typeface="Calibri"/>
                <a:cs typeface="Calibri"/>
              </a:rPr>
              <a:t> is to find a new modular solution to provide transitional housing on state lands while more permanent solutions are being delivered.  Accordingly:</a:t>
            </a:r>
          </a:p>
          <a:p>
            <a:pPr marL="228600" lvl="0" indent="-228600" defTabSz="914400">
              <a:lnSpc>
                <a:spcPct val="90000"/>
              </a:lnSpc>
              <a:spcBef>
                <a:spcPts val="1000"/>
              </a:spcBef>
              <a:buFont typeface="Arial" panose="020B0604020202020204" pitchFamily="34" charset="0"/>
              <a:buChar char="•"/>
            </a:pPr>
            <a:r>
              <a:rPr lang="en-US" sz="2800" b="0" dirty="0">
                <a:solidFill>
                  <a:prstClr val="black"/>
                </a:solidFill>
                <a:latin typeface="Calibri"/>
                <a:ea typeface="Calibri"/>
                <a:cs typeface="Calibri"/>
              </a:rPr>
              <a:t>€300,000 of spending has been allocated to salary and other costs to advance the feasibility of the SMART housing initiative</a:t>
            </a:r>
          </a:p>
          <a:p>
            <a:pPr marL="228600" lvl="0" indent="-228600" defTabSz="914400">
              <a:lnSpc>
                <a:spcPct val="90000"/>
              </a:lnSpc>
              <a:spcBef>
                <a:spcPts val="1000"/>
              </a:spcBef>
              <a:buFont typeface="Arial" panose="020B0604020202020204" pitchFamily="34" charset="0"/>
              <a:buChar char="•"/>
            </a:pPr>
            <a:r>
              <a:rPr lang="en-US" sz="2800" b="0" dirty="0">
                <a:solidFill>
                  <a:prstClr val="black"/>
                </a:solidFill>
                <a:latin typeface="Calibri"/>
                <a:ea typeface="Calibri"/>
                <a:cs typeface="Calibri"/>
              </a:rPr>
              <a:t>A further €1,000,000 is now allocated to secure or activate lands for live projects</a:t>
            </a:r>
            <a:endParaRPr lang="en-IE" sz="2800" b="0" dirty="0">
              <a:solidFill>
                <a:prstClr val="black"/>
              </a:solidFill>
              <a:latin typeface="Calibri"/>
              <a:ea typeface="Calibri"/>
              <a:cs typeface="Calibri"/>
            </a:endParaRPr>
          </a:p>
          <a:p>
            <a:pPr lvl="1"/>
            <a:endParaRPr lang="en-US" dirty="0">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E998D67E-EA32-0EB6-DC95-6DF8903A1379}"/>
              </a:ext>
            </a:extLst>
          </p:cNvPr>
          <p:cNvSpPr>
            <a:spLocks noGrp="1"/>
          </p:cNvSpPr>
          <p:nvPr>
            <p:ph type="sldNum" sz="quarter" idx="4"/>
          </p:nvPr>
        </p:nvSpPr>
        <p:spPr/>
        <p:txBody>
          <a:bodyPr/>
          <a:lstStyle/>
          <a:p>
            <a:fld id="{91D568E7-61F5-D04E-995D-81EF41C01A2A}" type="slidenum">
              <a:rPr lang="en-GB" smtClean="0"/>
              <a:pPr/>
              <a:t>9</a:t>
            </a:fld>
            <a:endParaRPr lang="en-GB" sz="1100"/>
          </a:p>
        </p:txBody>
      </p:sp>
      <p:cxnSp>
        <p:nvCxnSpPr>
          <p:cNvPr id="6" name="Straight Connector 5">
            <a:extLst>
              <a:ext uri="{FF2B5EF4-FFF2-40B4-BE49-F238E27FC236}">
                <a16:creationId xmlns:a16="http://schemas.microsoft.com/office/drawing/2014/main" id="{9A884930-BE48-D123-4467-3FCD7A28482E}"/>
              </a:ext>
            </a:extLst>
          </p:cNvPr>
          <p:cNvCxnSpPr>
            <a:cxnSpLocks/>
          </p:cNvCxnSpPr>
          <p:nvPr/>
        </p:nvCxnSpPr>
        <p:spPr>
          <a:xfrm>
            <a:off x="0" y="6857598"/>
            <a:ext cx="12192000" cy="0"/>
          </a:xfrm>
          <a:prstGeom prst="line">
            <a:avLst/>
          </a:prstGeom>
          <a:ln w="53975">
            <a:gradFill>
              <a:gsLst>
                <a:gs pos="0">
                  <a:schemeClr val="accent1"/>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pic>
        <p:nvPicPr>
          <p:cNvPr id="8" name="Picture 7" descr="A green and white logo&#10;&#10;Description automatically generated">
            <a:extLst>
              <a:ext uri="{FF2B5EF4-FFF2-40B4-BE49-F238E27FC236}">
                <a16:creationId xmlns:a16="http://schemas.microsoft.com/office/drawing/2014/main" id="{C636DB90-5FE1-8B41-CE1F-780356704BDB}"/>
              </a:ext>
            </a:extLst>
          </p:cNvPr>
          <p:cNvPicPr>
            <a:picLocks noChangeAspect="1"/>
          </p:cNvPicPr>
          <p:nvPr/>
        </p:nvPicPr>
        <p:blipFill>
          <a:blip r:embed="rId6"/>
          <a:stretch>
            <a:fillRect/>
          </a:stretch>
        </p:blipFill>
        <p:spPr>
          <a:xfrm>
            <a:off x="626343" y="5744136"/>
            <a:ext cx="2335066" cy="658417"/>
          </a:xfrm>
          <a:prstGeom prst="rect">
            <a:avLst/>
          </a:prstGeom>
        </p:spPr>
      </p:pic>
      <p:sp>
        <p:nvSpPr>
          <p:cNvPr id="7" name="Dodecagon 6">
            <a:extLst>
              <a:ext uri="{FF2B5EF4-FFF2-40B4-BE49-F238E27FC236}">
                <a16:creationId xmlns:a16="http://schemas.microsoft.com/office/drawing/2014/main" id="{2CA821F5-19F1-FBD6-A389-9092A7DC812C}"/>
              </a:ext>
            </a:extLst>
          </p:cNvPr>
          <p:cNvSpPr/>
          <p:nvPr/>
        </p:nvSpPr>
        <p:spPr>
          <a:xfrm>
            <a:off x="8366784" y="243636"/>
            <a:ext cx="3631628" cy="3085021"/>
          </a:xfrm>
          <a:prstGeom prst="dodecagon">
            <a:avLst/>
          </a:prstGeom>
          <a:ln>
            <a:noFill/>
          </a:ln>
          <a:scene3d>
            <a:camera prst="orthographicFront"/>
            <a:lightRig rig="threePt" dir="t"/>
          </a:scene3d>
          <a:sp3d extrusionH="190500"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t>€1,300,000</a:t>
            </a:r>
            <a:endParaRPr lang="en-IE" sz="3600" dirty="0"/>
          </a:p>
        </p:txBody>
      </p:sp>
    </p:spTree>
    <p:extLst>
      <p:ext uri="{BB962C8B-B14F-4D97-AF65-F5344CB8AC3E}">
        <p14:creationId xmlns:p14="http://schemas.microsoft.com/office/powerpoint/2010/main" val="7586901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heme/theme1.xml><?xml version="1.0" encoding="utf-8"?>
<a:theme xmlns:a="http://schemas.openxmlformats.org/drawingml/2006/main" name="Office Theme">
  <a:themeElements>
    <a:clrScheme name="Limerick 2">
      <a:dk1>
        <a:srgbClr val="112036"/>
      </a:dk1>
      <a:lt1>
        <a:srgbClr val="FFFFFF"/>
      </a:lt1>
      <a:dk2>
        <a:srgbClr val="054D8A"/>
      </a:dk2>
      <a:lt2>
        <a:srgbClr val="FFFFFF"/>
      </a:lt2>
      <a:accent1>
        <a:srgbClr val="054E8A"/>
      </a:accent1>
      <a:accent2>
        <a:srgbClr val="226E71"/>
      </a:accent2>
      <a:accent3>
        <a:srgbClr val="498F4F"/>
      </a:accent3>
      <a:accent4>
        <a:srgbClr val="70B32F"/>
      </a:accent4>
      <a:accent5>
        <a:srgbClr val="EF8117"/>
      </a:accent5>
      <a:accent6>
        <a:srgbClr val="122136"/>
      </a:accent6>
      <a:hlink>
        <a:srgbClr val="122136"/>
      </a:hlink>
      <a:folHlink>
        <a:srgbClr val="122136"/>
      </a:folHlink>
    </a:clrScheme>
    <a:fontScheme name="Office 2">
      <a:majorFont>
        <a:latin typeface="Palanquin"/>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alanquin"/>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Limerick Presentation Template_v04 [Read-Only]" id="{44EAF750-C67D-45DB-A3E1-6AB0F0264455}" vid="{529BFF67-D9C9-47E3-A81B-C1B12F62448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ab5cf362-1844-45fa-8516-9b6983eb55cd">
      <UserInfo>
        <DisplayName>Murray, Vincent</DisplayName>
        <AccountId>332</AccountId>
        <AccountType/>
      </UserInfo>
      <UserInfo>
        <DisplayName>Williams, Peter</DisplayName>
        <AccountId>344</AccountId>
        <AccountType/>
      </UserInfo>
      <UserInfo>
        <DisplayName>Flannery, Laura</DisplayName>
        <AccountId>1491</AccountId>
        <AccountType/>
      </UserInfo>
    </SharedWithUsers>
    <_activity xmlns="8220952d-920c-4ca3-bc23-bdf566dd61f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02849B274F7B8458C2933767D3CC28B" ma:contentTypeVersion="9" ma:contentTypeDescription="Create a new document." ma:contentTypeScope="" ma:versionID="646cef4241f92708a2aed55bee5c436d">
  <xsd:schema xmlns:xsd="http://www.w3.org/2001/XMLSchema" xmlns:xs="http://www.w3.org/2001/XMLSchema" xmlns:p="http://schemas.microsoft.com/office/2006/metadata/properties" xmlns:ns3="8220952d-920c-4ca3-bc23-bdf566dd61f5" xmlns:ns4="ab5cf362-1844-45fa-8516-9b6983eb55cd" targetNamespace="http://schemas.microsoft.com/office/2006/metadata/properties" ma:root="true" ma:fieldsID="683513466a9c066ba43c17120661aa83" ns3:_="" ns4:_="">
    <xsd:import namespace="8220952d-920c-4ca3-bc23-bdf566dd61f5"/>
    <xsd:import namespace="ab5cf362-1844-45fa-8516-9b6983eb55cd"/>
    <xsd:element name="properties">
      <xsd:complexType>
        <xsd:sequence>
          <xsd:element name="documentManagement">
            <xsd:complexType>
              <xsd:all>
                <xsd:element ref="ns3:MediaServiceDateTaken" minOccurs="0"/>
                <xsd:element ref="ns3:MediaServiceMetadata" minOccurs="0"/>
                <xsd:element ref="ns3:MediaServiceFastMetadata" minOccurs="0"/>
                <xsd:element ref="ns3:MediaServiceSearchProperties" minOccurs="0"/>
                <xsd:element ref="ns3:MediaServiceObjectDetectorVersions" minOccurs="0"/>
                <xsd:element ref="ns4:SharedWithUsers" minOccurs="0"/>
                <xsd:element ref="ns4:SharedWithDetails" minOccurs="0"/>
                <xsd:element ref="ns4:SharingHintHash"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220952d-920c-4ca3-bc23-bdf566dd61f5" elementFormDefault="qualified">
    <xsd:import namespace="http://schemas.microsoft.com/office/2006/documentManagement/types"/>
    <xsd:import namespace="http://schemas.microsoft.com/office/infopath/2007/PartnerControls"/>
    <xsd:element name="MediaServiceDateTaken" ma:index="8" nillable="true" ma:displayName="MediaServiceDateTaken" ma:hidden="true" ma:indexed="true" ma:internalName="MediaServiceDateTaken" ma:readOnly="true">
      <xsd:simpleType>
        <xsd:restriction base="dms:Text"/>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b5cf362-1844-45fa-8516-9b6983eb55cd"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5F82B8E-C16A-46A6-BFC0-B56C9DB49E21}">
  <ds:schemaRefs>
    <ds:schemaRef ds:uri="http://schemas.microsoft.com/sharepoint/v3/contenttype/forms"/>
  </ds:schemaRefs>
</ds:datastoreItem>
</file>

<file path=customXml/itemProps2.xml><?xml version="1.0" encoding="utf-8"?>
<ds:datastoreItem xmlns:ds="http://schemas.openxmlformats.org/officeDocument/2006/customXml" ds:itemID="{ED09A701-CFB9-446A-B167-0A9B7E7C0D93}">
  <ds:schemaRefs>
    <ds:schemaRef ds:uri="http://schemas.microsoft.com/office/2006/metadata/properties"/>
    <ds:schemaRef ds:uri="http://purl.org/dc/terms/"/>
    <ds:schemaRef ds:uri="8220952d-920c-4ca3-bc23-bdf566dd61f5"/>
    <ds:schemaRef ds:uri="http://purl.org/dc/dcmitype/"/>
    <ds:schemaRef ds:uri="http://schemas.microsoft.com/office/infopath/2007/PartnerControls"/>
    <ds:schemaRef ds:uri="http://schemas.microsoft.com/office/2006/documentManagement/types"/>
    <ds:schemaRef ds:uri="http://schemas.openxmlformats.org/package/2006/metadata/core-properties"/>
    <ds:schemaRef ds:uri="ab5cf362-1844-45fa-8516-9b6983eb55cd"/>
    <ds:schemaRef ds:uri="http://www.w3.org/XML/1998/namespace"/>
    <ds:schemaRef ds:uri="http://purl.org/dc/elements/1.1/"/>
  </ds:schemaRefs>
</ds:datastoreItem>
</file>

<file path=customXml/itemProps3.xml><?xml version="1.0" encoding="utf-8"?>
<ds:datastoreItem xmlns:ds="http://schemas.openxmlformats.org/officeDocument/2006/customXml" ds:itemID="{4DC9AE97-60FA-4888-899C-5C56E2F4195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220952d-920c-4ca3-bc23-bdf566dd61f5"/>
    <ds:schemaRef ds:uri="ab5cf362-1844-45fa-8516-9b6983eb55c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272</TotalTime>
  <Words>4054</Words>
  <Application>Microsoft Office PowerPoint</Application>
  <PresentationFormat>Widescreen</PresentationFormat>
  <Paragraphs>295</Paragraphs>
  <Slides>34</Slides>
  <Notes>33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vt:i4>
      </vt:variant>
    </vt:vector>
  </HeadingPairs>
  <TitlesOfParts>
    <vt:vector size="39" baseType="lpstr">
      <vt:lpstr>Arial</vt:lpstr>
      <vt:lpstr>Calibri</vt:lpstr>
      <vt:lpstr>Palanquin</vt:lpstr>
      <vt:lpstr>System Font Regular</vt:lpstr>
      <vt:lpstr>Office Theme</vt:lpstr>
      <vt:lpstr>PowerPoint Presentation</vt:lpstr>
      <vt:lpstr>Agenda</vt:lpstr>
      <vt:lpstr>Budgetary Context</vt:lpstr>
      <vt:lpstr>Guiding Principles for Allocation</vt:lpstr>
      <vt:lpstr>Overall 2025 Allocations</vt:lpstr>
      <vt:lpstr>1. Carryover from 2024 </vt:lpstr>
      <vt:lpstr>1. Carryover from 2024</vt:lpstr>
      <vt:lpstr>2. SMART Homes – No. 1 Priority</vt:lpstr>
      <vt:lpstr>2. SMART Homes – No. 1 Priority</vt:lpstr>
      <vt:lpstr>3. Other Housing Projects</vt:lpstr>
      <vt:lpstr>PowerPoint Presentation</vt:lpstr>
      <vt:lpstr>PowerPoint Presentation</vt:lpstr>
      <vt:lpstr>4. Better Quality City/Town Spaces</vt:lpstr>
      <vt:lpstr>4. Better Quality City/Town Spaces</vt:lpstr>
      <vt:lpstr>5. City Centre Amenities </vt:lpstr>
      <vt:lpstr>5. City Centre Amenities </vt:lpstr>
      <vt:lpstr>6. Activities and Festivals</vt:lpstr>
      <vt:lpstr>6. Activities and Festivals</vt:lpstr>
      <vt:lpstr>7. Revitalising the City Centre </vt:lpstr>
      <vt:lpstr>7. Revitalising the City Centre </vt:lpstr>
      <vt:lpstr>7. Revitalising the City Centre </vt:lpstr>
      <vt:lpstr>8. Kings Island – A focus area</vt:lpstr>
      <vt:lpstr>8. Kings Island Continued</vt:lpstr>
      <vt:lpstr>8. Kings Island Continued</vt:lpstr>
      <vt:lpstr>8. Kings Island Continued</vt:lpstr>
      <vt:lpstr>9. Kilmallock and County Heritage Assets </vt:lpstr>
      <vt:lpstr>9 County Heritage - Continued</vt:lpstr>
      <vt:lpstr>9 County Heritage - Continued</vt:lpstr>
      <vt:lpstr>10. Other amenity projects</vt:lpstr>
      <vt:lpstr>10. Other amenity projects </vt:lpstr>
      <vt:lpstr>10. Other amenity projects </vt:lpstr>
      <vt:lpstr>11. Enhancement of Delivery </vt:lpstr>
      <vt:lpstr>11. Enhancement of Delivery </vt:lpstr>
      <vt:lpstr>Q&amp;A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Tiempos Headling medium</dc:title>
  <dc:creator>Ashraf El-Gammal</dc:creator>
  <cp:lastModifiedBy>Curran, Martin</cp:lastModifiedBy>
  <cp:revision>273</cp:revision>
  <cp:lastPrinted>2025-03-11T18:00:50Z</cp:lastPrinted>
  <dcterms:created xsi:type="dcterms:W3CDTF">2020-11-24T19:07:12Z</dcterms:created>
  <dcterms:modified xsi:type="dcterms:W3CDTF">2025-03-12T08:57:32Z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0x010100B02849B274F7B8458C2933767D3CC28B</vt:lpwstr>
  </property>
  <property fmtid="{D5CDD505-2E9C-101B-9397-08002B2CF9AE}" pid="3" name="SharedWithUsers">
    <vt:lpwstr>332;#Murray, Vincent;#344;#Williams, Peter;#1491;#Flannery, Laura</vt:lpwstr>
  </property>
  <property fmtid="{D5CDD505-2E9C-101B-9397-08002B2CF9AE}" pid="4" name="MediaServiceImageTags">
    <vt:lpwstr/>
  </property>
  <property fmtid="{D5CDD505-2E9C-101B-9397-08002B2CF9AE}" pid="5" name="Pilot_CustomTrigger">
    <vt:bool>false</vt:bool>
  </property>
  <property fmtid="{D5CDD505-2E9C-101B-9397-08002B2CF9AE}" pid="6" name="_AdHocReviewCycleID">
    <vt:i4>-807544394</vt:i4>
  </property>
  <property fmtid="{D5CDD505-2E9C-101B-9397-08002B2CF9AE}" pid="7" name="_NewReviewCycle">
    <vt:lpwstr/>
  </property>
  <property fmtid="{D5CDD505-2E9C-101B-9397-08002B2CF9AE}" pid="8" name="_EmailSubject">
    <vt:lpwstr>Mayoral Press Conference</vt:lpwstr>
  </property>
  <property fmtid="{D5CDD505-2E9C-101B-9397-08002B2CF9AE}" pid="9" name="_AuthorEmail">
    <vt:lpwstr>mayor@limerick.ie</vt:lpwstr>
  </property>
  <property fmtid="{D5CDD505-2E9C-101B-9397-08002B2CF9AE}" pid="10" name="_AuthorEmailDisplayName">
    <vt:lpwstr>Mayor</vt:lpwstr>
  </property>
  <property fmtid="{D5CDD505-2E9C-101B-9397-08002B2CF9AE}" pid="11" name="_PreviousAdHocReviewCycleID">
    <vt:i4>1617509236</vt:i4>
  </property>
</Properties>
</file>