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6"/>
    <p:sldMasterId id="2147483677" r:id="rId7"/>
    <p:sldMasterId id="2147483689" r:id="rId8"/>
    <p:sldMasterId id="2147483701" r:id="rId9"/>
    <p:sldMasterId id="2147483716" r:id="rId10"/>
    <p:sldMasterId id="2147483728" r:id="rId11"/>
  </p:sldMasterIdLst>
  <p:notesMasterIdLst>
    <p:notesMasterId r:id="rId30"/>
  </p:notesMasterIdLst>
  <p:handoutMasterIdLst>
    <p:handoutMasterId r:id="rId31"/>
  </p:handoutMasterIdLst>
  <p:sldIdLst>
    <p:sldId id="326" r:id="rId12"/>
    <p:sldId id="305" r:id="rId13"/>
    <p:sldId id="425" r:id="rId14"/>
    <p:sldId id="427" r:id="rId15"/>
    <p:sldId id="317" r:id="rId16"/>
    <p:sldId id="424" r:id="rId17"/>
    <p:sldId id="426" r:id="rId18"/>
    <p:sldId id="398" r:id="rId19"/>
    <p:sldId id="423" r:id="rId20"/>
    <p:sldId id="422" r:id="rId21"/>
    <p:sldId id="429" r:id="rId22"/>
    <p:sldId id="430" r:id="rId23"/>
    <p:sldId id="431" r:id="rId24"/>
    <p:sldId id="407" r:id="rId25"/>
    <p:sldId id="432" r:id="rId26"/>
    <p:sldId id="433" r:id="rId27"/>
    <p:sldId id="394" r:id="rId28"/>
    <p:sldId id="324" r:id="rId29"/>
  </p:sldIdLst>
  <p:sldSz cx="24384000" cy="13716000"/>
  <p:notesSz cx="6808788" cy="9940925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21A7C"/>
    <a:srgbClr val="5AC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16D17-B1C9-D1B2-7902-C66EACA4B9AE}" v="1850" dt="2024-10-01T09:52:44.7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36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-4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rath, Hugh" userId="S::hugh.mcgrath@limerick.ie::3b0b45f3-d8d5-4471-bba4-6590cf0f5b6a" providerId="AD" clId="Web-{58B16D17-B1C9-D1B2-7902-C66EACA4B9AE}"/>
    <pc:docChg chg="addSld delSld modSld">
      <pc:chgData name="McGrath, Hugh" userId="S::hugh.mcgrath@limerick.ie::3b0b45f3-d8d5-4471-bba4-6590cf0f5b6a" providerId="AD" clId="Web-{58B16D17-B1C9-D1B2-7902-C66EACA4B9AE}" dt="2024-10-01T09:52:38.181" v="1179" actId="20577"/>
      <pc:docMkLst>
        <pc:docMk/>
      </pc:docMkLst>
      <pc:sldChg chg="modSp">
        <pc:chgData name="McGrath, Hugh" userId="S::hugh.mcgrath@limerick.ie::3b0b45f3-d8d5-4471-bba4-6590cf0f5b6a" providerId="AD" clId="Web-{58B16D17-B1C9-D1B2-7902-C66EACA4B9AE}" dt="2024-10-01T08:14:24.694" v="331" actId="1076"/>
        <pc:sldMkLst>
          <pc:docMk/>
          <pc:sldMk cId="20858486" sldId="294"/>
        </pc:sldMkLst>
        <pc:spChg chg="mod">
          <ac:chgData name="McGrath, Hugh" userId="S::hugh.mcgrath@limerick.ie::3b0b45f3-d8d5-4471-bba4-6590cf0f5b6a" providerId="AD" clId="Web-{58B16D17-B1C9-D1B2-7902-C66EACA4B9AE}" dt="2024-10-01T08:08:16.401" v="128" actId="20577"/>
          <ac:spMkLst>
            <pc:docMk/>
            <pc:sldMk cId="20858486" sldId="294"/>
            <ac:spMk id="4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8:14:24.694" v="331" actId="1076"/>
          <ac:spMkLst>
            <pc:docMk/>
            <pc:sldMk cId="20858486" sldId="294"/>
            <ac:spMk id="12" creationId="{00000000-0000-0000-0000-000000000000}"/>
          </ac:spMkLst>
        </pc:spChg>
        <pc:picChg chg="mod">
          <ac:chgData name="McGrath, Hugh" userId="S::hugh.mcgrath@limerick.ie::3b0b45f3-d8d5-4471-bba4-6590cf0f5b6a" providerId="AD" clId="Web-{58B16D17-B1C9-D1B2-7902-C66EACA4B9AE}" dt="2024-10-01T08:13:43.771" v="326" actId="14100"/>
          <ac:picMkLst>
            <pc:docMk/>
            <pc:sldMk cId="20858486" sldId="294"/>
            <ac:picMk id="10" creationId="{00000000-0000-0000-0000-000000000000}"/>
          </ac:picMkLst>
        </pc:picChg>
      </pc:sldChg>
      <pc:sldChg chg="modSp">
        <pc:chgData name="McGrath, Hugh" userId="S::hugh.mcgrath@limerick.ie::3b0b45f3-d8d5-4471-bba4-6590cf0f5b6a" providerId="AD" clId="Web-{58B16D17-B1C9-D1B2-7902-C66EACA4B9AE}" dt="2024-10-01T08:29:07.427" v="476" actId="20577"/>
        <pc:sldMkLst>
          <pc:docMk/>
          <pc:sldMk cId="1847741511" sldId="305"/>
        </pc:sldMkLst>
        <pc:spChg chg="mod">
          <ac:chgData name="McGrath, Hugh" userId="S::hugh.mcgrath@limerick.ie::3b0b45f3-d8d5-4471-bba4-6590cf0f5b6a" providerId="AD" clId="Web-{58B16D17-B1C9-D1B2-7902-C66EACA4B9AE}" dt="2024-10-01T08:23:00.977" v="397" actId="14100"/>
          <ac:spMkLst>
            <pc:docMk/>
            <pc:sldMk cId="1847741511" sldId="305"/>
            <ac:spMk id="12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8:29:07.427" v="476" actId="20577"/>
          <ac:spMkLst>
            <pc:docMk/>
            <pc:sldMk cId="1847741511" sldId="305"/>
            <ac:spMk id="13" creationId="{00000000-0000-0000-0000-000000000000}"/>
          </ac:spMkLst>
        </pc:spChg>
        <pc:picChg chg="mod">
          <ac:chgData name="McGrath, Hugh" userId="S::hugh.mcgrath@limerick.ie::3b0b45f3-d8d5-4471-bba4-6590cf0f5b6a" providerId="AD" clId="Web-{58B16D17-B1C9-D1B2-7902-C66EACA4B9AE}" dt="2024-10-01T08:23:07.024" v="399" actId="14100"/>
          <ac:picMkLst>
            <pc:docMk/>
            <pc:sldMk cId="1847741511" sldId="305"/>
            <ac:picMk id="7" creationId="{6B069929-450A-8A9D-D777-45F4944F2547}"/>
          </ac:picMkLst>
        </pc:picChg>
      </pc:sldChg>
      <pc:sldChg chg="modSp">
        <pc:chgData name="McGrath, Hugh" userId="S::hugh.mcgrath@limerick.ie::3b0b45f3-d8d5-4471-bba4-6590cf0f5b6a" providerId="AD" clId="Web-{58B16D17-B1C9-D1B2-7902-C66EACA4B9AE}" dt="2024-10-01T09:38:24.055" v="949" actId="20577"/>
        <pc:sldMkLst>
          <pc:docMk/>
          <pc:sldMk cId="1901129479" sldId="311"/>
        </pc:sldMkLst>
        <pc:spChg chg="mod">
          <ac:chgData name="McGrath, Hugh" userId="S::hugh.mcgrath@limerick.ie::3b0b45f3-d8d5-4471-bba4-6590cf0f5b6a" providerId="AD" clId="Web-{58B16D17-B1C9-D1B2-7902-C66EACA4B9AE}" dt="2024-10-01T09:38:24.055" v="949" actId="20577"/>
          <ac:spMkLst>
            <pc:docMk/>
            <pc:sldMk cId="1901129479" sldId="311"/>
            <ac:spMk id="4" creationId="{00000000-0000-0000-0000-000000000000}"/>
          </ac:spMkLst>
        </pc:spChg>
      </pc:sldChg>
      <pc:sldChg chg="addSp delSp modSp delAnim">
        <pc:chgData name="McGrath, Hugh" userId="S::hugh.mcgrath@limerick.ie::3b0b45f3-d8d5-4471-bba4-6590cf0f5b6a" providerId="AD" clId="Web-{58B16D17-B1C9-D1B2-7902-C66EACA4B9AE}" dt="2024-10-01T09:39:56.761" v="952" actId="20577"/>
        <pc:sldMkLst>
          <pc:docMk/>
          <pc:sldMk cId="2630641038" sldId="317"/>
        </pc:sldMkLst>
        <pc:spChg chg="mod">
          <ac:chgData name="McGrath, Hugh" userId="S::hugh.mcgrath@limerick.ie::3b0b45f3-d8d5-4471-bba4-6590cf0f5b6a" providerId="AD" clId="Web-{58B16D17-B1C9-D1B2-7902-C66EACA4B9AE}" dt="2024-10-01T09:08:25.329" v="519" actId="14100"/>
          <ac:spMkLst>
            <pc:docMk/>
            <pc:sldMk cId="2630641038" sldId="317"/>
            <ac:spMk id="3" creationId="{00000000-0000-0000-0000-000000000000}"/>
          </ac:spMkLst>
        </pc:spChg>
        <pc:spChg chg="del">
          <ac:chgData name="McGrath, Hugh" userId="S::hugh.mcgrath@limerick.ie::3b0b45f3-d8d5-4471-bba4-6590cf0f5b6a" providerId="AD" clId="Web-{58B16D17-B1C9-D1B2-7902-C66EACA4B9AE}" dt="2024-10-01T09:07:12.856" v="498"/>
          <ac:spMkLst>
            <pc:docMk/>
            <pc:sldMk cId="2630641038" sldId="317"/>
            <ac:spMk id="6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39:56.761" v="952" actId="20577"/>
          <ac:spMkLst>
            <pc:docMk/>
            <pc:sldMk cId="2630641038" sldId="317"/>
            <ac:spMk id="13" creationId="{00000000-0000-0000-0000-000000000000}"/>
          </ac:spMkLst>
        </pc:spChg>
        <pc:picChg chg="add mod modCrop">
          <ac:chgData name="McGrath, Hugh" userId="S::hugh.mcgrath@limerick.ie::3b0b45f3-d8d5-4471-bba4-6590cf0f5b6a" providerId="AD" clId="Web-{58B16D17-B1C9-D1B2-7902-C66EACA4B9AE}" dt="2024-10-01T09:08:57.595" v="522" actId="14100"/>
          <ac:picMkLst>
            <pc:docMk/>
            <pc:sldMk cId="2630641038" sldId="317"/>
            <ac:picMk id="2" creationId="{926341E4-B78C-46EE-F5D2-658D3ED839FF}"/>
          </ac:picMkLst>
        </pc:picChg>
        <pc:picChg chg="del">
          <ac:chgData name="McGrath, Hugh" userId="S::hugh.mcgrath@limerick.ie::3b0b45f3-d8d5-4471-bba4-6590cf0f5b6a" providerId="AD" clId="Web-{58B16D17-B1C9-D1B2-7902-C66EACA4B9AE}" dt="2024-10-01T09:06:49.152" v="492"/>
          <ac:picMkLst>
            <pc:docMk/>
            <pc:sldMk cId="2630641038" sldId="317"/>
            <ac:picMk id="4" creationId="{6C833CCD-4375-54AD-2FBA-E33DBC66A387}"/>
          </ac:picMkLst>
        </pc:picChg>
      </pc:sldChg>
      <pc:sldChg chg="modSp">
        <pc:chgData name="McGrath, Hugh" userId="S::hugh.mcgrath@limerick.ie::3b0b45f3-d8d5-4471-bba4-6590cf0f5b6a" providerId="AD" clId="Web-{58B16D17-B1C9-D1B2-7902-C66EACA4B9AE}" dt="2024-10-01T09:41:35.156" v="1018" actId="20577"/>
        <pc:sldMkLst>
          <pc:docMk/>
          <pc:sldMk cId="900615843" sldId="327"/>
        </pc:sldMkLst>
        <pc:spChg chg="mod">
          <ac:chgData name="McGrath, Hugh" userId="S::hugh.mcgrath@limerick.ie::3b0b45f3-d8d5-4471-bba4-6590cf0f5b6a" providerId="AD" clId="Web-{58B16D17-B1C9-D1B2-7902-C66EACA4B9AE}" dt="2024-10-01T09:41:35.156" v="1018" actId="20577"/>
          <ac:spMkLst>
            <pc:docMk/>
            <pc:sldMk cId="900615843" sldId="327"/>
            <ac:spMk id="8" creationId="{F208AEEA-1C3A-6C32-7AA6-A602AAAA4C6C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40:18.403" v="953" actId="14100"/>
          <ac:spMkLst>
            <pc:docMk/>
            <pc:sldMk cId="900615843" sldId="327"/>
            <ac:spMk id="12" creationId="{00000000-0000-0000-0000-000000000000}"/>
          </ac:spMkLst>
        </pc:spChg>
      </pc:sldChg>
      <pc:sldChg chg="delSp modSp delAnim">
        <pc:chgData name="McGrath, Hugh" userId="S::hugh.mcgrath@limerick.ie::3b0b45f3-d8d5-4471-bba4-6590cf0f5b6a" providerId="AD" clId="Web-{58B16D17-B1C9-D1B2-7902-C66EACA4B9AE}" dt="2024-10-01T09:16:51.223" v="565" actId="14100"/>
        <pc:sldMkLst>
          <pc:docMk/>
          <pc:sldMk cId="2024027709" sldId="331"/>
        </pc:sldMkLst>
        <pc:spChg chg="mod">
          <ac:chgData name="McGrath, Hugh" userId="S::hugh.mcgrath@limerick.ie::3b0b45f3-d8d5-4471-bba4-6590cf0f5b6a" providerId="AD" clId="Web-{58B16D17-B1C9-D1B2-7902-C66EACA4B9AE}" dt="2024-10-01T09:16:44.973" v="564" actId="20577"/>
          <ac:spMkLst>
            <pc:docMk/>
            <pc:sldMk cId="2024027709" sldId="331"/>
            <ac:spMk id="3" creationId="{00000000-0000-0000-0000-000000000000}"/>
          </ac:spMkLst>
        </pc:spChg>
        <pc:spChg chg="del">
          <ac:chgData name="McGrath, Hugh" userId="S::hugh.mcgrath@limerick.ie::3b0b45f3-d8d5-4471-bba4-6590cf0f5b6a" providerId="AD" clId="Web-{58B16D17-B1C9-D1B2-7902-C66EACA4B9AE}" dt="2024-10-01T09:16:20.050" v="557"/>
          <ac:spMkLst>
            <pc:docMk/>
            <pc:sldMk cId="2024027709" sldId="331"/>
            <ac:spMk id="6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16:07.002" v="556" actId="20577"/>
          <ac:spMkLst>
            <pc:docMk/>
            <pc:sldMk cId="2024027709" sldId="331"/>
            <ac:spMk id="13" creationId="{00000000-0000-0000-0000-000000000000}"/>
          </ac:spMkLst>
        </pc:spChg>
        <pc:picChg chg="mod">
          <ac:chgData name="McGrath, Hugh" userId="S::hugh.mcgrath@limerick.ie::3b0b45f3-d8d5-4471-bba4-6590cf0f5b6a" providerId="AD" clId="Web-{58B16D17-B1C9-D1B2-7902-C66EACA4B9AE}" dt="2024-10-01T09:16:51.223" v="565" actId="14100"/>
          <ac:picMkLst>
            <pc:docMk/>
            <pc:sldMk cId="2024027709" sldId="331"/>
            <ac:picMk id="4" creationId="{D7EA32DC-316A-96FB-BAC9-D3C8E432176E}"/>
          </ac:picMkLst>
        </pc:picChg>
      </pc:sldChg>
      <pc:sldChg chg="addSp modSp">
        <pc:chgData name="McGrath, Hugh" userId="S::hugh.mcgrath@limerick.ie::3b0b45f3-d8d5-4471-bba4-6590cf0f5b6a" providerId="AD" clId="Web-{58B16D17-B1C9-D1B2-7902-C66EACA4B9AE}" dt="2024-10-01T09:37:46.397" v="947" actId="20577"/>
        <pc:sldMkLst>
          <pc:docMk/>
          <pc:sldMk cId="995263306" sldId="394"/>
        </pc:sldMkLst>
        <pc:spChg chg="add mod">
          <ac:chgData name="McGrath, Hugh" userId="S::hugh.mcgrath@limerick.ie::3b0b45f3-d8d5-4471-bba4-6590cf0f5b6a" providerId="AD" clId="Web-{58B16D17-B1C9-D1B2-7902-C66EACA4B9AE}" dt="2024-10-01T09:37:46.397" v="947" actId="20577"/>
          <ac:spMkLst>
            <pc:docMk/>
            <pc:sldMk cId="995263306" sldId="394"/>
            <ac:spMk id="2" creationId="{DAC96815-BD6A-CA96-48A0-14E3560088ED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31:58.430" v="811" actId="20577"/>
          <ac:spMkLst>
            <pc:docMk/>
            <pc:sldMk cId="995263306" sldId="394"/>
            <ac:spMk id="3" creationId="{A3F08760-25CD-CF89-4B33-9C537E6212A1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7:14.927" v="941" actId="20577"/>
          <ac:spMkLst>
            <pc:docMk/>
            <pc:sldMk cId="995263306" sldId="394"/>
            <ac:spMk id="4" creationId="{12FDF6B7-2305-0A7F-930C-97BAE8282D87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5:47.033" v="897" actId="20577"/>
          <ac:spMkLst>
            <pc:docMk/>
            <pc:sldMk cId="995263306" sldId="394"/>
            <ac:spMk id="5" creationId="{CAC8D5A5-190F-F7AB-02E3-D72BB30DD7A9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5:35.845" v="890" actId="20577"/>
          <ac:spMkLst>
            <pc:docMk/>
            <pc:sldMk cId="995263306" sldId="394"/>
            <ac:spMk id="6" creationId="{A1522B17-BC96-F121-246D-3AEB7624BC50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6:32.863" v="925" actId="20577"/>
          <ac:spMkLst>
            <pc:docMk/>
            <pc:sldMk cId="995263306" sldId="394"/>
            <ac:spMk id="7" creationId="{4FFD0603-F1E0-F454-32F4-2E1DE774D42B}"/>
          </ac:spMkLst>
        </pc:spChg>
        <pc:graphicFrameChg chg="mod">
          <ac:chgData name="McGrath, Hugh" userId="S::hugh.mcgrath@limerick.ie::3b0b45f3-d8d5-4471-bba4-6590cf0f5b6a" providerId="AD" clId="Web-{58B16D17-B1C9-D1B2-7902-C66EACA4B9AE}" dt="2024-10-01T08:29:37.740" v="487" actId="1076"/>
          <ac:graphicFrameMkLst>
            <pc:docMk/>
            <pc:sldMk cId="995263306" sldId="394"/>
            <ac:graphicFrameMk id="9" creationId="{01E09A0B-EBA0-A3DD-1799-A0E9ACC877D7}"/>
          </ac:graphicFrameMkLst>
        </pc:graphicFrameChg>
      </pc:sldChg>
      <pc:sldChg chg="addSp delSp modSp add replId addAnim delAnim">
        <pc:chgData name="McGrath, Hugh" userId="S::hugh.mcgrath@limerick.ie::3b0b45f3-d8d5-4471-bba4-6590cf0f5b6a" providerId="AD" clId="Web-{58B16D17-B1C9-D1B2-7902-C66EACA4B9AE}" dt="2024-10-01T09:30:36.911" v="804" actId="1076"/>
        <pc:sldMkLst>
          <pc:docMk/>
          <pc:sldMk cId="2755053589" sldId="396"/>
        </pc:sldMkLst>
        <pc:spChg chg="mod">
          <ac:chgData name="McGrath, Hugh" userId="S::hugh.mcgrath@limerick.ie::3b0b45f3-d8d5-4471-bba4-6590cf0f5b6a" providerId="AD" clId="Web-{58B16D17-B1C9-D1B2-7902-C66EACA4B9AE}" dt="2024-10-01T09:17:54.303" v="587" actId="20577"/>
          <ac:spMkLst>
            <pc:docMk/>
            <pc:sldMk cId="2755053589" sldId="396"/>
            <ac:spMk id="3" creationId="{00000000-0000-0000-0000-000000000000}"/>
          </ac:spMkLst>
        </pc:spChg>
        <pc:spChg chg="del">
          <ac:chgData name="McGrath, Hugh" userId="S::hugh.mcgrath@limerick.ie::3b0b45f3-d8d5-4471-bba4-6590cf0f5b6a" providerId="AD" clId="Web-{58B16D17-B1C9-D1B2-7902-C66EACA4B9AE}" dt="2024-10-01T09:17:23.880" v="569"/>
          <ac:spMkLst>
            <pc:docMk/>
            <pc:sldMk cId="2755053589" sldId="396"/>
            <ac:spMk id="6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28:03.655" v="728"/>
          <ac:spMkLst>
            <pc:docMk/>
            <pc:sldMk cId="2755053589" sldId="396"/>
            <ac:spMk id="12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30:36.911" v="804" actId="1076"/>
          <ac:spMkLst>
            <pc:docMk/>
            <pc:sldMk cId="2755053589" sldId="396"/>
            <ac:spMk id="13" creationId="{00000000-0000-0000-0000-000000000000}"/>
          </ac:spMkLst>
        </pc:spChg>
        <pc:picChg chg="add del mod">
          <ac:chgData name="McGrath, Hugh" userId="S::hugh.mcgrath@limerick.ie::3b0b45f3-d8d5-4471-bba4-6590cf0f5b6a" providerId="AD" clId="Web-{58B16D17-B1C9-D1B2-7902-C66EACA4B9AE}" dt="2024-10-01T09:13:36.559" v="526"/>
          <ac:picMkLst>
            <pc:docMk/>
            <pc:sldMk cId="2755053589" sldId="396"/>
            <ac:picMk id="2" creationId="{5DBABDE4-51B7-BDCE-3B09-BFD942C45B88}"/>
          </ac:picMkLst>
        </pc:picChg>
        <pc:picChg chg="del">
          <ac:chgData name="McGrath, Hugh" userId="S::hugh.mcgrath@limerick.ie::3b0b45f3-d8d5-4471-bba4-6590cf0f5b6a" providerId="AD" clId="Web-{58B16D17-B1C9-D1B2-7902-C66EACA4B9AE}" dt="2024-10-01T09:13:09.964" v="524"/>
          <ac:picMkLst>
            <pc:docMk/>
            <pc:sldMk cId="2755053589" sldId="396"/>
            <ac:picMk id="4" creationId="{D7EA32DC-316A-96FB-BAC9-D3C8E432176E}"/>
          </ac:picMkLst>
        </pc:picChg>
        <pc:picChg chg="add mod modCrop">
          <ac:chgData name="McGrath, Hugh" userId="S::hugh.mcgrath@limerick.ie::3b0b45f3-d8d5-4471-bba4-6590cf0f5b6a" providerId="AD" clId="Web-{58B16D17-B1C9-D1B2-7902-C66EACA4B9AE}" dt="2024-10-01T09:27:03.044" v="720" actId="14100"/>
          <ac:picMkLst>
            <pc:docMk/>
            <pc:sldMk cId="2755053589" sldId="396"/>
            <ac:picMk id="5" creationId="{54FF2B8A-7991-C3FE-33D2-0F47ACBA49BB}"/>
          </ac:picMkLst>
        </pc:picChg>
      </pc:sldChg>
      <pc:sldChg chg="add del replId">
        <pc:chgData name="McGrath, Hugh" userId="S::hugh.mcgrath@limerick.ie::3b0b45f3-d8d5-4471-bba4-6590cf0f5b6a" providerId="AD" clId="Web-{58B16D17-B1C9-D1B2-7902-C66EACA4B9AE}" dt="2024-10-01T09:13:46.715" v="528"/>
        <pc:sldMkLst>
          <pc:docMk/>
          <pc:sldMk cId="1886317765" sldId="397"/>
        </pc:sldMkLst>
      </pc:sldChg>
      <pc:sldChg chg="modSp add replId">
        <pc:chgData name="McGrath, Hugh" userId="S::hugh.mcgrath@limerick.ie::3b0b45f3-d8d5-4471-bba4-6590cf0f5b6a" providerId="AD" clId="Web-{58B16D17-B1C9-D1B2-7902-C66EACA4B9AE}" dt="2024-10-01T09:52:38.181" v="1179" actId="20577"/>
        <pc:sldMkLst>
          <pc:docMk/>
          <pc:sldMk cId="2321498006" sldId="397"/>
        </pc:sldMkLst>
        <pc:spChg chg="mod">
          <ac:chgData name="McGrath, Hugh" userId="S::hugh.mcgrath@limerick.ie::3b0b45f3-d8d5-4471-bba4-6590cf0f5b6a" providerId="AD" clId="Web-{58B16D17-B1C9-D1B2-7902-C66EACA4B9AE}" dt="2024-10-01T09:48:56.579" v="1033" actId="20577"/>
          <ac:spMkLst>
            <pc:docMk/>
            <pc:sldMk cId="2321498006" sldId="397"/>
            <ac:spMk id="2" creationId="{5A81CF4A-3337-C1F3-57E8-9D026E3709F4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52:38.181" v="1179" actId="20577"/>
          <ac:spMkLst>
            <pc:docMk/>
            <pc:sldMk cId="2321498006" sldId="397"/>
            <ac:spMk id="3" creationId="{9E597B2A-3478-94BE-1A36-E0F6657F32E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Sheet1!$B$4:$B$7</c:f>
              <c:strCache>
                <c:ptCount val="4"/>
                <c:pt idx="0">
                  <c:v>Car</c:v>
                </c:pt>
                <c:pt idx="1">
                  <c:v>Walking</c:v>
                </c:pt>
                <c:pt idx="2">
                  <c:v>Cycling</c:v>
                </c:pt>
                <c:pt idx="3">
                  <c:v>Public Transport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0.7</c:v>
                </c:pt>
                <c:pt idx="1">
                  <c:v>0.23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5-4110-9A45-46CD23EBAD97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Sheet1!$B$4:$B$7</c:f>
              <c:strCache>
                <c:ptCount val="4"/>
                <c:pt idx="0">
                  <c:v>Car</c:v>
                </c:pt>
                <c:pt idx="1">
                  <c:v>Walking</c:v>
                </c:pt>
                <c:pt idx="2">
                  <c:v>Cycling</c:v>
                </c:pt>
                <c:pt idx="3">
                  <c:v>Public Transport</c:v>
                </c:pt>
              </c:strCache>
            </c:strRef>
          </c:cat>
          <c:val>
            <c:numRef>
              <c:f>Sheet1!$D$4:$D$7</c:f>
              <c:numCache>
                <c:formatCode>0%</c:formatCode>
                <c:ptCount val="4"/>
                <c:pt idx="0">
                  <c:v>0.41</c:v>
                </c:pt>
                <c:pt idx="1">
                  <c:v>0.33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E5-4110-9A45-46CD23EBAD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4821215"/>
        <c:axId val="891461103"/>
      </c:barChart>
      <c:catAx>
        <c:axId val="38482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461103"/>
        <c:crosses val="autoZero"/>
        <c:auto val="1"/>
        <c:lblAlgn val="ctr"/>
        <c:lblOffset val="100"/>
        <c:noMultiLvlLbl val="0"/>
      </c:catAx>
      <c:valAx>
        <c:axId val="891461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82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7096-74FD-483F-BDDC-FDE746291D7E}" type="datetimeFigureOut">
              <a:rPr lang="en-IE" smtClean="0"/>
              <a:t>05/03/2025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50A6-F643-492A-9892-B02A26F124A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83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4228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433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386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988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5426C-CA4F-4579-8ACE-2CDAEC2AB0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3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4866045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solidFill>
            <a:schemeClr val="bg1"/>
          </a:solidFill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9EDCDF6B-C611-468B-A892-69C7225C8EF9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033FE79E-2AF6-4770-B1E0-82F573CFD3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6558240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7879516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4379632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6057451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4620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292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792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712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077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6" y="3362326"/>
            <a:ext cx="1031663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636" y="5010150"/>
            <a:ext cx="10316632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7435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7435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9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3742742"/>
      </p:ext>
    </p:extLst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0578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5521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42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659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49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3670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7743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29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95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967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63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2211254"/>
      </p:ext>
    </p:extLst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008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585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51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9077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069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26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926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3226551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2475433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0993210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solidFill>
            <a:schemeClr val="bg1"/>
          </a:solidFill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429422"/>
      </p:ext>
    </p:extLst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solidFill>
            <a:schemeClr val="bg1"/>
          </a:solidFill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4441483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7771578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0702202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37701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5784483"/>
      </p:ext>
    </p:extLst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04929" y="4571984"/>
            <a:ext cx="22098152" cy="8429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3799123"/>
      </p:ext>
    </p:extLst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solidFill>
            <a:schemeClr val="bg1"/>
          </a:solidFill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9EDCDF6B-C611-468B-A892-69C7225C8EF9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033FE79E-2AF6-4770-B1E0-82F573CFD3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57642"/>
      </p:ext>
    </p:extLst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3358876"/>
      </p:ext>
    </p:extLst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8541035"/>
      </p:ext>
    </p:extLst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313667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3382852"/>
      </p:ext>
    </p:extLst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07155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orizontal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53A9E-4157-4649-9B03-BC26F137140A}"/>
              </a:ext>
            </a:extLst>
          </p:cNvPr>
          <p:cNvSpPr/>
          <p:nvPr userDrawn="1"/>
        </p:nvSpPr>
        <p:spPr>
          <a:xfrm>
            <a:off x="18491208" y="13350240"/>
            <a:ext cx="530352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63FB71-8D46-41BB-99AC-A9B032B64908}"/>
              </a:ext>
            </a:extLst>
          </p:cNvPr>
          <p:cNvSpPr/>
          <p:nvPr userDrawn="1"/>
        </p:nvSpPr>
        <p:spPr>
          <a:xfrm>
            <a:off x="23736299" y="13350240"/>
            <a:ext cx="647702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CB1E7-BEDB-4F9E-B40E-BE0317677C35}"/>
              </a:ext>
            </a:extLst>
          </p:cNvPr>
          <p:cNvSpPr/>
          <p:nvPr userDrawn="1"/>
        </p:nvSpPr>
        <p:spPr>
          <a:xfrm>
            <a:off x="0" y="13350240"/>
            <a:ext cx="18647508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76585DA-F70E-4CB6-B203-9BDB72030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446" y="2486027"/>
            <a:ext cx="23042880" cy="987107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84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213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5741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3327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8819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6" y="3362326"/>
            <a:ext cx="1031663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636" y="5010150"/>
            <a:ext cx="10316632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7435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7435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678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9553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1013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49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05/03/2025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3759877"/>
      </p:ext>
    </p:extLst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528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77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3670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271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435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32057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0859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993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211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8950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176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693110"/>
      </p:ext>
    </p:extLst>
  </p:cSld>
  <p:clrMapOvr>
    <a:masterClrMapping/>
  </p:clrMapOvr>
  <p:transition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697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954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5842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6331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4" y="3008803"/>
            <a:ext cx="9904184" cy="3311526"/>
          </a:xfrm>
        </p:spPr>
        <p:txBody>
          <a:bodyPr anchor="b"/>
          <a:lstStyle>
            <a:lvl1pPr algn="l">
              <a:defRPr sz="96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4" y="7029451"/>
            <a:ext cx="9904184" cy="1141902"/>
          </a:xfrm>
        </p:spPr>
        <p:txBody>
          <a:bodyPr/>
          <a:lstStyle>
            <a:lvl1pPr marL="0" indent="0" algn="l">
              <a:buNone/>
              <a:defRPr sz="3600" b="0">
                <a:solidFill>
                  <a:schemeClr val="accent1"/>
                </a:solidFill>
              </a:defRPr>
            </a:lvl1pPr>
            <a:lvl2pPr marL="914278" indent="0" algn="ctr">
              <a:buNone/>
              <a:defRPr sz="4000"/>
            </a:lvl2pPr>
            <a:lvl3pPr marL="1828556" indent="0" algn="ctr">
              <a:buNone/>
              <a:defRPr sz="3600"/>
            </a:lvl3pPr>
            <a:lvl4pPr marL="2742834" indent="0" algn="ctr">
              <a:buNone/>
              <a:defRPr sz="3200"/>
            </a:lvl4pPr>
            <a:lvl5pPr marL="3657112" indent="0" algn="ctr">
              <a:buNone/>
              <a:defRPr sz="3200"/>
            </a:lvl5pPr>
            <a:lvl6pPr marL="4571390" indent="0" algn="ctr">
              <a:buNone/>
              <a:defRPr sz="3200"/>
            </a:lvl6pPr>
            <a:lvl7pPr marL="5485668" indent="0" algn="ctr">
              <a:buNone/>
              <a:defRPr sz="3200"/>
            </a:lvl7pPr>
            <a:lvl8pPr marL="6399946" indent="0" algn="ctr">
              <a:buNone/>
              <a:defRPr sz="3200"/>
            </a:lvl8pPr>
            <a:lvl9pPr marL="7314224" indent="0" algn="ctr">
              <a:buNone/>
              <a:defRPr sz="3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4EEA0E-DDD5-DC47-9EBF-19DCE85A1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1003433"/>
            <a:ext cx="5595472" cy="194104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2E13FC-7C59-4847-A195-F863D9ED7C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11342" y="765178"/>
            <a:ext cx="12393168" cy="12179296"/>
          </a:xfrm>
          <a:custGeom>
            <a:avLst/>
            <a:gdLst>
              <a:gd name="connsiteX0" fmla="*/ 0 w 6196584"/>
              <a:gd name="connsiteY0" fmla="*/ 0 h 6089648"/>
              <a:gd name="connsiteX1" fmla="*/ 5547747 w 6196584"/>
              <a:gd name="connsiteY1" fmla="*/ 0 h 6089648"/>
              <a:gd name="connsiteX2" fmla="*/ 4923827 w 6196584"/>
              <a:gd name="connsiteY2" fmla="*/ 1880980 h 6089648"/>
              <a:gd name="connsiteX3" fmla="*/ 6196584 w 6196584"/>
              <a:gd name="connsiteY3" fmla="*/ 6089648 h 6089648"/>
              <a:gd name="connsiteX4" fmla="*/ 1623890 w 6196584"/>
              <a:gd name="connsiteY4" fmla="*/ 6089648 h 6089648"/>
              <a:gd name="connsiteX5" fmla="*/ 1623576 w 6196584"/>
              <a:gd name="connsiteY5" fmla="*/ 4921618 h 6089648"/>
              <a:gd name="connsiteX6" fmla="*/ 0 w 6196584"/>
              <a:gd name="connsiteY6" fmla="*/ 4921618 h 60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6584" h="6089648">
                <a:moveTo>
                  <a:pt x="0" y="0"/>
                </a:moveTo>
                <a:lnTo>
                  <a:pt x="5547747" y="0"/>
                </a:lnTo>
                <a:lnTo>
                  <a:pt x="4923827" y="1880980"/>
                </a:lnTo>
                <a:lnTo>
                  <a:pt x="6196584" y="6089648"/>
                </a:lnTo>
                <a:lnTo>
                  <a:pt x="1623890" y="6089648"/>
                </a:lnTo>
                <a:lnTo>
                  <a:pt x="1623576" y="4921618"/>
                </a:lnTo>
                <a:lnTo>
                  <a:pt x="0" y="4921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8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492354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04929" y="4571984"/>
            <a:ext cx="22098152" cy="8429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54844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28" y="1857340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28" y="4571985"/>
            <a:ext cx="21945600" cy="7680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pic>
        <p:nvPicPr>
          <p:cNvPr id="9" name="Picture 8" descr="LCCC Colour Logo jpeg Versi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8700" y="483057"/>
            <a:ext cx="5439827" cy="1151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54767"/>
            <a:ext cx="24384000" cy="115690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000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5" y="12230386"/>
            <a:ext cx="4357515" cy="12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pull/>
  </p:transition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8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3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28" y="1857340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28" y="4571985"/>
            <a:ext cx="21945600" cy="7680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pic>
        <p:nvPicPr>
          <p:cNvPr id="9" name="Picture 8" descr="LCCC Colour Logo jpeg Versio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8700" y="483057"/>
            <a:ext cx="5439827" cy="1151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54767"/>
            <a:ext cx="24384000" cy="115690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5" y="12230386"/>
            <a:ext cx="4357515" cy="12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41" r:id="rId15"/>
  </p:sldLayoutIdLst>
  <p:transition>
    <p:pull/>
  </p:transition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DF31-C622-4CFD-962B-6D794C68132D}" type="datetimeFigureOut">
              <a:rPr lang="en-IE" smtClean="0"/>
              <a:t>05/03/2025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973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BC48-1EE6-4971-9379-6B9B6B89097B}" type="datetimeFigureOut">
              <a:rPr lang="en-US" smtClean="0"/>
              <a:pPr/>
              <a:t>3/5/2025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150" y="1169962"/>
            <a:ext cx="10436638" cy="5314489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Limerick City Centre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Transport Plan &amp; Bus Connects </a:t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i="1" dirty="0" smtClean="0">
                <a:solidFill>
                  <a:srgbClr val="FF0000"/>
                </a:solidFill>
              </a:rPr>
              <a:t>Update Q1-2025</a:t>
            </a:r>
            <a:r>
              <a:rPr lang="en-US" sz="6600" b="1" dirty="0">
                <a:solidFill>
                  <a:schemeClr val="tx2"/>
                </a:solidFill>
              </a:rPr>
              <a:t/>
            </a:r>
            <a:br>
              <a:rPr lang="en-US" sz="6600" b="1" dirty="0">
                <a:solidFill>
                  <a:schemeClr val="tx2"/>
                </a:solidFill>
              </a:rPr>
            </a:br>
            <a:r>
              <a:rPr lang="en-US" sz="3200" i="1" dirty="0" smtClean="0">
                <a:solidFill>
                  <a:srgbClr val="FF0000"/>
                </a:solidFill>
              </a:rPr>
              <a:t>MARCH 2025 </a:t>
            </a:r>
            <a:endParaRPr lang="en-IE" sz="32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7600" i="1" dirty="0">
                <a:solidFill>
                  <a:schemeClr val="tx2"/>
                </a:solidFill>
              </a:rPr>
              <a:t>Hugh </a:t>
            </a:r>
            <a:r>
              <a:rPr lang="en-US" sz="17600" i="1" dirty="0" smtClean="0">
                <a:solidFill>
                  <a:schemeClr val="tx2"/>
                </a:solidFill>
              </a:rPr>
              <a:t>McGrath,  </a:t>
            </a:r>
            <a:r>
              <a:rPr lang="en-US" sz="17600" i="1" dirty="0" smtClean="0">
                <a:solidFill>
                  <a:schemeClr val="accent3"/>
                </a:solidFill>
              </a:rPr>
              <a:t>Chartered Engineer </a:t>
            </a:r>
            <a:endParaRPr lang="en-US" sz="17600" i="1" dirty="0">
              <a:solidFill>
                <a:schemeClr val="accent3"/>
              </a:solidFill>
            </a:endParaRPr>
          </a:p>
          <a:p>
            <a:r>
              <a:rPr lang="en-US" sz="17600" i="1" dirty="0">
                <a:solidFill>
                  <a:schemeClr val="tx2"/>
                </a:solidFill>
              </a:rPr>
              <a:t>Senior Engineer, </a:t>
            </a:r>
          </a:p>
          <a:p>
            <a:r>
              <a:rPr lang="en-US" sz="17600" i="1" dirty="0">
                <a:solidFill>
                  <a:schemeClr val="tx2"/>
                </a:solidFill>
              </a:rPr>
              <a:t>Transportation and Mobility Directorate</a:t>
            </a:r>
          </a:p>
          <a:p>
            <a:r>
              <a:rPr lang="en-US" sz="17600" i="1" dirty="0">
                <a:solidFill>
                  <a:schemeClr val="tx2"/>
                </a:solidFill>
              </a:rPr>
              <a:t>Limerick City and County Council</a:t>
            </a:r>
            <a:endParaRPr lang="en-IE" sz="17600" i="1" dirty="0">
              <a:solidFill>
                <a:schemeClr val="tx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r="21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754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CF4A-3337-C1F3-57E8-9D026E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28" y="1857340"/>
            <a:ext cx="20955072" cy="1049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 Connects Update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97B2A-3478-94BE-1A36-E0F6657F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4678" y="3540369"/>
            <a:ext cx="21419258" cy="871195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5500" b="1" dirty="0" smtClean="0"/>
              <a:t>Park &amp; Ride sites </a:t>
            </a:r>
            <a:r>
              <a:rPr lang="en-US" sz="5500" dirty="0" smtClean="0"/>
              <a:t>at terminus of Bus routes at Raheen, Mackey &amp; </a:t>
            </a:r>
            <a:r>
              <a:rPr lang="en-US" sz="5500" dirty="0" err="1" smtClean="0"/>
              <a:t>Coonagh</a:t>
            </a:r>
            <a:r>
              <a:rPr lang="en-US" sz="5500" dirty="0" smtClean="0"/>
              <a:t> being advanced through planning &amp; land acquisition stage. (NTA\LCCC)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b="1" dirty="0" smtClean="0">
                <a:ea typeface="Calibri"/>
                <a:cs typeface="Calibri"/>
              </a:rPr>
              <a:t>Bus Stop review </a:t>
            </a:r>
            <a:r>
              <a:rPr lang="en-US" sz="5500" dirty="0" smtClean="0">
                <a:ea typeface="Calibri"/>
                <a:cs typeface="Calibri"/>
              </a:rPr>
              <a:t>with NTA well advanced for implementation of improvements over 2025 &amp; 2026. Site visits complete Feb 2025. (NTA\LCCC)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Detailed design is now underway.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b="1" dirty="0">
                <a:ea typeface="Calibri"/>
                <a:cs typeface="Calibri"/>
              </a:rPr>
              <a:t>Bus Priority options </a:t>
            </a:r>
            <a:r>
              <a:rPr lang="en-US" sz="5500" dirty="0" smtClean="0">
                <a:ea typeface="Calibri"/>
                <a:cs typeface="Calibri"/>
              </a:rPr>
              <a:t>&amp; Limerick City Centre Transport Plan currently at Option identification &amp; Development stage (Stage 4) . (LCCC\NTA)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b="1" dirty="0" smtClean="0">
                <a:ea typeface="Calibri"/>
                <a:cs typeface="Calibri"/>
              </a:rPr>
              <a:t>Multi-criteria analysis </a:t>
            </a:r>
            <a:r>
              <a:rPr lang="en-US" sz="5500" dirty="0" smtClean="0">
                <a:ea typeface="Calibri"/>
                <a:cs typeface="Calibri"/>
              </a:rPr>
              <a:t>(MCA) for East-West &amp; North-South Corridors &amp; Others.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b="1" dirty="0" smtClean="0">
                <a:ea typeface="Calibri"/>
                <a:cs typeface="Calibri"/>
              </a:rPr>
              <a:t>Improved services </a:t>
            </a:r>
            <a:r>
              <a:rPr lang="en-US" sz="5500" dirty="0" smtClean="0">
                <a:ea typeface="Calibri"/>
                <a:cs typeface="Calibri"/>
              </a:rPr>
              <a:t>as set out under the Network Redesign with the 70% improvement in levels of service expected to be delivered by 2027. However it is expected that  improvements will be delivered incrementally where resources are in place.(NTA\B</a:t>
            </a:r>
            <a:r>
              <a:rPr lang="en-US" sz="6000" dirty="0"/>
              <a:t>É</a:t>
            </a:r>
            <a:r>
              <a:rPr lang="en-US" sz="5500" dirty="0" smtClean="0">
                <a:ea typeface="Calibri"/>
                <a:cs typeface="Calibri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algn="just"/>
            <a:endParaRPr lang="en-US" dirty="0">
              <a:ea typeface="Calibri"/>
              <a:cs typeface="Calibri"/>
            </a:endParaRPr>
          </a:p>
          <a:p>
            <a:endParaRPr lang="en-IE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3770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7B62-D039-41B0-BE97-B3575A97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4836"/>
            <a:ext cx="23042880" cy="1280160"/>
          </a:xfrm>
        </p:spPr>
        <p:txBody>
          <a:bodyPr>
            <a:normAutofit fontScale="90000"/>
          </a:bodyPr>
          <a:lstStyle/>
          <a:p>
            <a:r>
              <a:rPr lang="en-GB" dirty="0"/>
              <a:t>Multi Criteria Analysis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96B01-CFFC-7F21-298E-37ECB0E02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11</a:t>
            </a:fld>
            <a:endParaRPr lang="en-AU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A7C5D61-D4D4-3B61-0511-84CCA0F97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40851"/>
              </p:ext>
            </p:extLst>
          </p:nvPr>
        </p:nvGraphicFramePr>
        <p:xfrm>
          <a:off x="840477" y="2038857"/>
          <a:ext cx="21162274" cy="9935515"/>
        </p:xfrm>
        <a:graphic>
          <a:graphicData uri="http://schemas.openxmlformats.org/drawingml/2006/table">
            <a:tbl>
              <a:tblPr firstRow="1" bandRow="1"/>
              <a:tblGrid>
                <a:gridCol w="7225359">
                  <a:extLst>
                    <a:ext uri="{9D8B030D-6E8A-4147-A177-3AD203B41FA5}">
                      <a16:colId xmlns:a16="http://schemas.microsoft.com/office/drawing/2014/main" val="2527046811"/>
                    </a:ext>
                  </a:extLst>
                </a:gridCol>
                <a:gridCol w="13936915">
                  <a:extLst>
                    <a:ext uri="{9D8B030D-6E8A-4147-A177-3AD203B41FA5}">
                      <a16:colId xmlns:a16="http://schemas.microsoft.com/office/drawing/2014/main" val="1075264782"/>
                    </a:ext>
                  </a:extLst>
                </a:gridCol>
              </a:tblGrid>
              <a:tr h="701501">
                <a:tc>
                  <a:txBody>
                    <a:bodyPr/>
                    <a:lstStyle/>
                    <a:p>
                      <a:r>
                        <a:rPr lang="en-GB" sz="3600" dirty="0"/>
                        <a:t>MCA Criteria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Measure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6786459"/>
                  </a:ext>
                </a:extLst>
              </a:tr>
              <a:tr h="1181594">
                <a:tc>
                  <a:txBody>
                    <a:bodyPr/>
                    <a:lstStyle/>
                    <a:p>
                      <a:r>
                        <a:rPr lang="en-GB" sz="3600" dirty="0"/>
                        <a:t>Policy Alignment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Alignment to the Mayor Programme &amp; Limerick Development Plan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96616439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Economic Impacts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Journey times, reliability, quality, cost savings, economic impacts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403359664"/>
                  </a:ext>
                </a:extLst>
              </a:tr>
              <a:tr h="1181594">
                <a:tc>
                  <a:txBody>
                    <a:bodyPr/>
                    <a:lstStyle/>
                    <a:p>
                      <a:r>
                        <a:rPr lang="en-GB" sz="3600" dirty="0"/>
                        <a:t>Accessibility Impact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Access to key leisure, retail sites. Improved connectivity for active travel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840481477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Social Impacts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Impact on those without a car &amp; disadvantages communities.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226131690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Land Use Impacts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Public realm opportunities, alignment to NIFTI.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932596457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Safety Impacts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Personal security, impact on vulnerable road users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719036004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Climate Change Impacts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Increased sustainable transport journeys, reduction in car use.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193859059"/>
                  </a:ext>
                </a:extLst>
              </a:tr>
              <a:tr h="1181594">
                <a:tc>
                  <a:txBody>
                    <a:bodyPr/>
                    <a:lstStyle/>
                    <a:p>
                      <a:r>
                        <a:rPr lang="en-GB" sz="3600" dirty="0"/>
                        <a:t>Local Environmental Impacts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Improved air/noise quality, improved visual landscape.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62991206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Public Acceptability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Feedback from LCCTP survey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202720736"/>
                  </a:ext>
                </a:extLst>
              </a:tr>
              <a:tr h="808459">
                <a:tc>
                  <a:txBody>
                    <a:bodyPr/>
                    <a:lstStyle/>
                    <a:p>
                      <a:r>
                        <a:rPr lang="en-GB" sz="3600" dirty="0"/>
                        <a:t>Equality Assessment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Impact on protected characteristic groups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39494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3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F4302F-B848-D116-4FE6-53877773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23042880" cy="1280160"/>
          </a:xfrm>
        </p:spPr>
        <p:txBody>
          <a:bodyPr>
            <a:normAutofit fontScale="90000"/>
          </a:bodyPr>
          <a:lstStyle/>
          <a:p>
            <a:r>
              <a:rPr lang="en-GB" dirty="0"/>
              <a:t>Programme – Feb 25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19214-E17B-A5E6-1601-85D1B3F37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4A4BF0-53BE-27B6-CBD9-14B37200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9" y="1489166"/>
            <a:ext cx="18330455" cy="107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F4302F-B848-D116-4FE6-53877773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23042880" cy="1280160"/>
          </a:xfrm>
        </p:spPr>
        <p:txBody>
          <a:bodyPr>
            <a:normAutofit fontScale="90000"/>
          </a:bodyPr>
          <a:lstStyle/>
          <a:p>
            <a:r>
              <a:rPr lang="en-GB" dirty="0"/>
              <a:t>Programme – Feb 25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19214-E17B-A5E6-1601-85D1B3F37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4A4BF0-53BE-27B6-CBD9-14B37200B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" t="679" r="53545" b="17956"/>
          <a:stretch/>
        </p:blipFill>
        <p:spPr>
          <a:xfrm>
            <a:off x="7086601" y="1280160"/>
            <a:ext cx="11334750" cy="116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0" y="419100"/>
            <a:ext cx="1697355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of Improved Bus Services</a:t>
            </a:r>
            <a:br>
              <a:rPr lang="en-US" dirty="0" smtClean="0"/>
            </a:br>
            <a:r>
              <a:rPr lang="en-US" dirty="0" smtClean="0"/>
              <a:t>More Journeys &amp; improved times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57500"/>
            <a:ext cx="22631328" cy="93948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 smtClean="0"/>
              <a:t>In </a:t>
            </a:r>
            <a:r>
              <a:rPr lang="en-US" sz="5400" dirty="0"/>
              <a:t>2023, Bus </a:t>
            </a:r>
            <a:r>
              <a:rPr lang="en-US" sz="5400" dirty="0" err="1"/>
              <a:t>Éireann</a:t>
            </a:r>
            <a:r>
              <a:rPr lang="en-US" sz="5400" dirty="0"/>
              <a:t> </a:t>
            </a:r>
            <a:r>
              <a:rPr lang="en-US" sz="5400" dirty="0" smtClean="0"/>
              <a:t>passenger </a:t>
            </a:r>
            <a:r>
              <a:rPr lang="en-US" sz="5400" dirty="0"/>
              <a:t>journeys </a:t>
            </a:r>
            <a:r>
              <a:rPr lang="en-US" sz="5400" dirty="0" smtClean="0"/>
              <a:t>in Limerick 4.6 million.</a:t>
            </a:r>
          </a:p>
          <a:p>
            <a:pPr marL="0" indent="0">
              <a:buNone/>
            </a:pPr>
            <a:r>
              <a:rPr lang="en-US" sz="5400" dirty="0" smtClean="0"/>
              <a:t>This was up 600,000 on 2022 </a:t>
            </a:r>
            <a:r>
              <a:rPr lang="en-US" sz="5400" dirty="0"/>
              <a:t> a 15% </a:t>
            </a:r>
            <a:r>
              <a:rPr lang="en-US" sz="5400" dirty="0" smtClean="0"/>
              <a:t>increase year on year.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In August 2024 Bus </a:t>
            </a:r>
            <a:r>
              <a:rPr lang="en-US" sz="5400" dirty="0" err="1"/>
              <a:t>Éireann</a:t>
            </a:r>
            <a:r>
              <a:rPr lang="en-US" sz="5400" dirty="0"/>
              <a:t> </a:t>
            </a:r>
            <a:r>
              <a:rPr lang="en-US" sz="5400" dirty="0" smtClean="0"/>
              <a:t>introduced a 24 hour service on the 343 route to Shannon Airport with 20min frequency at peak times &amp; 30min off peak. This route serves </a:t>
            </a:r>
            <a:r>
              <a:rPr lang="en-US" sz="5400" dirty="0" err="1" smtClean="0"/>
              <a:t>Coonagh</a:t>
            </a:r>
            <a:r>
              <a:rPr lang="en-US" sz="5400" dirty="0" smtClean="0"/>
              <a:t> &amp; Ennis Road into Colbert.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Initial data showed that the introduction of the Bus Lane on O’Connell Street in 2022 reduced journey times through the city </a:t>
            </a:r>
            <a:r>
              <a:rPr lang="en-US" sz="5400" dirty="0" err="1" smtClean="0"/>
              <a:t>centre</a:t>
            </a:r>
            <a:r>
              <a:rPr lang="en-US" sz="5400" dirty="0" smtClean="0"/>
              <a:t> from 9mins to 3mins at peak times. </a:t>
            </a:r>
          </a:p>
          <a:p>
            <a:pPr marL="0" indent="0">
              <a:buNone/>
            </a:pPr>
            <a:r>
              <a:rPr lang="en-US" sz="5400" dirty="0" smtClean="0"/>
              <a:t>Subsequently Bus </a:t>
            </a:r>
            <a:r>
              <a:rPr lang="en-US" sz="5400" dirty="0" err="1"/>
              <a:t>Éireann</a:t>
            </a:r>
            <a:r>
              <a:rPr lang="en-US" sz="5400" dirty="0"/>
              <a:t> </a:t>
            </a:r>
            <a:r>
              <a:rPr lang="en-US" sz="5400" dirty="0" smtClean="0"/>
              <a:t>advised of 15 to 20min improved journey times at peak congestion.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5330792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83" t="17410" r="5224" b="13007"/>
          <a:stretch/>
        </p:blipFill>
        <p:spPr>
          <a:xfrm>
            <a:off x="3376247" y="3200401"/>
            <a:ext cx="18880800" cy="98649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0479" y="549276"/>
            <a:ext cx="5426613" cy="12619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July 24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2534665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79" t="11450" r="4861" b="12421"/>
          <a:stretch/>
        </p:blipFill>
        <p:spPr>
          <a:xfrm>
            <a:off x="586929" y="1547446"/>
            <a:ext cx="21231908" cy="120102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70479" y="549276"/>
            <a:ext cx="5426613" cy="12619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July 24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9575528"/>
      </p:ext>
    </p:extLst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F08760-25CD-CF89-4B33-9C537E6212A1}"/>
              </a:ext>
            </a:extLst>
          </p:cNvPr>
          <p:cNvSpPr/>
          <p:nvPr/>
        </p:nvSpPr>
        <p:spPr>
          <a:xfrm>
            <a:off x="17691377" y="1217004"/>
            <a:ext cx="6520958" cy="84125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6000" dirty="0">
                <a:solidFill>
                  <a:srgbClr val="FFFFFF"/>
                </a:solidFill>
                <a:sym typeface="Helvetica Neue Medium"/>
              </a:rPr>
              <a:t>LSMATS</a:t>
            </a:r>
            <a:endParaRPr lang="en-US" dirty="0">
              <a:sym typeface="Helvetica Neue Medium"/>
            </a:endParaRPr>
          </a:p>
          <a:p>
            <a:pPr algn="ctr" defTabSz="825500"/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FFFF"/>
                </a:solidFill>
                <a:sym typeface="Helvetica Neue Medium"/>
              </a:rPr>
              <a:t>Mode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 Share </a:t>
            </a:r>
            <a:endParaRPr lang="en-US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algn="ctr" defTabSz="825500" hangingPunct="0"/>
            <a:r>
              <a:rPr lang="en-US" sz="6000" dirty="0">
                <a:solidFill>
                  <a:srgbClr val="FFFFFF"/>
                </a:solidFill>
                <a:sym typeface="Helvetica Neue Medium"/>
              </a:rPr>
              <a:t> Targets</a:t>
            </a:r>
            <a:endParaRPr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cs typeface="Calibri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algn="ctr" defTabSz="825500" hangingPunct="0"/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2016 </a:t>
            </a:r>
            <a:endParaRPr lang="en-US" sz="6000">
              <a:solidFill>
                <a:srgbClr val="FFFFFF"/>
              </a:solidFill>
              <a:sym typeface="Helvetica Neue Medium"/>
            </a:endParaRPr>
          </a:p>
          <a:p>
            <a:pPr algn="ctr" defTabSz="825500"/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to </a:t>
            </a:r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2040</a:t>
            </a:r>
            <a:endParaRPr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Calibri"/>
              <a:cs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E09A0B-EBA0-A3DD-1799-A0E9ACC87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560107"/>
              </p:ext>
            </p:extLst>
          </p:nvPr>
        </p:nvGraphicFramePr>
        <p:xfrm>
          <a:off x="0" y="0"/>
          <a:ext cx="18023774" cy="13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C96815-BD6A-CA96-48A0-14E3560088ED}"/>
              </a:ext>
            </a:extLst>
          </p:cNvPr>
          <p:cNvSpPr txBox="1"/>
          <p:nvPr/>
        </p:nvSpPr>
        <p:spPr>
          <a:xfrm>
            <a:off x="9430686" y="764885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Increase PT </a:t>
            </a:r>
            <a:endParaRPr lang="en-US" dirty="0"/>
          </a:p>
          <a:p>
            <a:r>
              <a:rPr lang="en-US" sz="4000" dirty="0">
                <a:ea typeface="Calibri"/>
                <a:cs typeface="Calibri"/>
              </a:rPr>
              <a:t>from 4% to 12%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F6B7-2305-0A7F-930C-97BAE8282D87}"/>
              </a:ext>
            </a:extLst>
          </p:cNvPr>
          <p:cNvSpPr txBox="1"/>
          <p:nvPr/>
        </p:nvSpPr>
        <p:spPr>
          <a:xfrm>
            <a:off x="13723514" y="766098"/>
            <a:ext cx="401564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Calibri"/>
                <a:cs typeface="Calibri"/>
              </a:rPr>
              <a:t>Bus Trips up by 15% in 2023 over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8D5A5-190F-F7AB-02E3-D72BB30DD7A9}"/>
              </a:ext>
            </a:extLst>
          </p:cNvPr>
          <p:cNvSpPr txBox="1"/>
          <p:nvPr/>
        </p:nvSpPr>
        <p:spPr>
          <a:xfrm>
            <a:off x="9415946" y="3634110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Increase Cycling from 3% to 14%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22B17-BC96-F121-246D-3AEB7624BC50}"/>
              </a:ext>
            </a:extLst>
          </p:cNvPr>
          <p:cNvSpPr txBox="1"/>
          <p:nvPr/>
        </p:nvSpPr>
        <p:spPr>
          <a:xfrm>
            <a:off x="9417159" y="6570788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Increase </a:t>
            </a:r>
            <a:r>
              <a:rPr lang="en-US" sz="4000">
                <a:ea typeface="Calibri"/>
                <a:cs typeface="Calibri"/>
              </a:rPr>
              <a:t>Walking</a:t>
            </a:r>
            <a:endParaRPr lang="en-US"/>
          </a:p>
          <a:p>
            <a:r>
              <a:rPr lang="en-US" sz="4000" dirty="0">
                <a:ea typeface="Calibri"/>
                <a:cs typeface="Calibri"/>
              </a:rPr>
              <a:t>From 23% to 33%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D0603-F1E0-F454-32F4-2E1DE774D42B}"/>
              </a:ext>
            </a:extLst>
          </p:cNvPr>
          <p:cNvSpPr txBox="1"/>
          <p:nvPr/>
        </p:nvSpPr>
        <p:spPr>
          <a:xfrm>
            <a:off x="12268004" y="9112637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Decrease Car trips</a:t>
            </a:r>
          </a:p>
          <a:p>
            <a:r>
              <a:rPr lang="en-US" sz="4000" dirty="0">
                <a:ea typeface="Calibri"/>
                <a:cs typeface="Calibri"/>
              </a:rPr>
              <a:t>From 70% to 41%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2"/>
    </mc:Choice>
    <mc:Fallback xmlns="">
      <p:transition spd="slow" advTm="35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154231"/>
            <a:ext cx="243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Thank You</a:t>
            </a:r>
            <a:endParaRPr lang="en-IE" sz="7200" b="1" dirty="0"/>
          </a:p>
        </p:txBody>
      </p:sp>
    </p:spTree>
    <p:extLst>
      <p:ext uri="{BB962C8B-B14F-4D97-AF65-F5344CB8AC3E}">
        <p14:creationId xmlns:p14="http://schemas.microsoft.com/office/powerpoint/2010/main" val="31095338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6891" y="257151"/>
            <a:ext cx="12851445" cy="10409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Limerick City Centre Transport Plan</a:t>
            </a:r>
            <a:endParaRPr lang="en-US" b="1" dirty="0"/>
          </a:p>
        </p:txBody>
      </p:sp>
      <p:sp>
        <p:nvSpPr>
          <p:cNvPr id="6" name="Limerick"/>
          <p:cNvSpPr txBox="1"/>
          <p:nvPr/>
        </p:nvSpPr>
        <p:spPr>
          <a:xfrm>
            <a:off x="2792184" y="11807248"/>
            <a:ext cx="11914416" cy="133369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0">
                <a:solidFill>
                  <a:srgbClr val="00919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 lang="ga-IE" sz="8000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69929-450A-8A9D-D777-45F4944F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0" y="1678676"/>
            <a:ext cx="16745003" cy="10300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92509" y="2972699"/>
            <a:ext cx="6439391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/>
            <a:r>
              <a:rPr lang="en-US" sz="3200" b="1" dirty="0">
                <a:solidFill>
                  <a:srgbClr val="002060"/>
                </a:solidFill>
              </a:rPr>
              <a:t>Promote &amp; </a:t>
            </a:r>
            <a:r>
              <a:rPr lang="en-US" sz="3200" b="1" dirty="0" err="1">
                <a:solidFill>
                  <a:srgbClr val="002060"/>
                </a:solidFill>
              </a:rPr>
              <a:t>Prioritise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Sustainable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Transport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 &amp; promote</a:t>
            </a:r>
            <a:r>
              <a:rPr lang="en-US" sz="3200" b="1" dirty="0" smtClean="0">
                <a:solidFill>
                  <a:srgbClr val="FF0000"/>
                </a:solidFill>
              </a:rPr>
              <a:t> Modal Shift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 smtClean="0"/>
              <a:t>Provide </a:t>
            </a:r>
            <a:r>
              <a:rPr lang="en-US" sz="3200" b="1" dirty="0" smtClean="0">
                <a:solidFill>
                  <a:srgbClr val="FF0000"/>
                </a:solidFill>
              </a:rPr>
              <a:t>Active </a:t>
            </a:r>
            <a:r>
              <a:rPr lang="en-US" sz="3200" b="1" dirty="0">
                <a:solidFill>
                  <a:srgbClr val="FF0000"/>
                </a:solidFill>
              </a:rPr>
              <a:t>Travel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Public </a:t>
            </a:r>
            <a:r>
              <a:rPr lang="en-US" sz="3200" b="1" dirty="0">
                <a:solidFill>
                  <a:srgbClr val="FF0000"/>
                </a:solidFill>
              </a:rPr>
              <a:t>Transport</a:t>
            </a:r>
            <a:r>
              <a:rPr lang="en-US" sz="3200" b="1" dirty="0"/>
              <a:t> </a:t>
            </a:r>
            <a:r>
              <a:rPr lang="en-US" sz="3200" b="1" dirty="0" smtClean="0"/>
              <a:t>infrastructure </a:t>
            </a:r>
          </a:p>
          <a:p>
            <a:pPr lvl="1"/>
            <a:endParaRPr lang="en-IE" sz="3200" b="1" dirty="0">
              <a:cs typeface="Calibri"/>
            </a:endParaRPr>
          </a:p>
          <a:p>
            <a:pPr lvl="1"/>
            <a:r>
              <a:rPr lang="en-US" sz="3200" b="1" dirty="0" smtClean="0"/>
              <a:t>Improve </a:t>
            </a:r>
            <a:r>
              <a:rPr lang="en-US" sz="3200" b="1" dirty="0"/>
              <a:t>links for people to  travel </a:t>
            </a:r>
            <a:r>
              <a:rPr lang="en-US" sz="3200" b="1" dirty="0" smtClean="0"/>
              <a:t>to:</a:t>
            </a:r>
            <a:endParaRPr lang="en-IE" sz="3200" b="1" dirty="0">
              <a:cs typeface="Calibri"/>
            </a:endParaRPr>
          </a:p>
          <a:p>
            <a:pPr lvl="1">
              <a:buFont typeface="Arial"/>
            </a:pPr>
            <a:r>
              <a:rPr lang="en-US" sz="3200" b="1" dirty="0" smtClean="0">
                <a:solidFill>
                  <a:srgbClr val="FF0000"/>
                </a:solidFill>
              </a:rPr>
              <a:t>Work, School &amp; College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>
              <a:buFont typeface="Arial"/>
            </a:pPr>
            <a:endParaRPr lang="en-IE" sz="3200" b="1" dirty="0">
              <a:solidFill>
                <a:srgbClr val="FF0000"/>
              </a:solidFill>
            </a:endParaRPr>
          </a:p>
          <a:p>
            <a:pPr lvl="1">
              <a:buFont typeface="Arial"/>
            </a:pPr>
            <a:r>
              <a:rPr lang="en-US" sz="3200" b="1" dirty="0" smtClean="0"/>
              <a:t>Enhance </a:t>
            </a:r>
            <a:r>
              <a:rPr lang="en-US" sz="3200" b="1" dirty="0"/>
              <a:t>the public realm for people </a:t>
            </a:r>
            <a:r>
              <a:rPr lang="en-US" sz="3200" b="1" dirty="0" smtClean="0"/>
              <a:t>to:- </a:t>
            </a:r>
            <a:endParaRPr lang="en-IE" sz="3200" b="1" dirty="0"/>
          </a:p>
          <a:p>
            <a:pPr lvl="1">
              <a:buFont typeface="Arial"/>
            </a:pPr>
            <a:r>
              <a:rPr lang="en-US" sz="3200" b="1" dirty="0">
                <a:solidFill>
                  <a:srgbClr val="FF0000"/>
                </a:solidFill>
              </a:rPr>
              <a:t>Live in &amp; </a:t>
            </a:r>
            <a:r>
              <a:rPr lang="en-US" sz="3200" b="1" dirty="0" smtClean="0">
                <a:solidFill>
                  <a:srgbClr val="FF0000"/>
                </a:solidFill>
              </a:rPr>
              <a:t>Visit </a:t>
            </a:r>
            <a:r>
              <a:rPr lang="en-US" sz="3200" b="1" dirty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City Centre                                               </a:t>
            </a:r>
            <a:endParaRPr lang="en-IE" sz="32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741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985" y="292310"/>
            <a:ext cx="18375923" cy="104412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Limerick Development Plan 2022-2028 - </a:t>
            </a:r>
            <a:r>
              <a:rPr lang="en-US" sz="4800" b="1" dirty="0" smtClean="0">
                <a:solidFill>
                  <a:srgbClr val="FF9900"/>
                </a:solidFill>
              </a:rPr>
              <a:t>Key Ambitions </a:t>
            </a:r>
            <a:r>
              <a:rPr lang="en-US" sz="4800" dirty="0" smtClean="0"/>
              <a:t>&amp;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Policy</a:t>
            </a:r>
            <a:r>
              <a:rPr lang="en-US" sz="4800" dirty="0" smtClean="0"/>
              <a:t> </a:t>
            </a:r>
            <a:endParaRPr lang="en-IE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75" t="50861" r="6530" b="28317"/>
          <a:stretch/>
        </p:blipFill>
        <p:spPr>
          <a:xfrm>
            <a:off x="8335107" y="1336432"/>
            <a:ext cx="7285709" cy="509999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4941" t="28237" r="4941" b="51843"/>
          <a:stretch/>
        </p:blipFill>
        <p:spPr>
          <a:xfrm>
            <a:off x="22285" y="7134650"/>
            <a:ext cx="7763651" cy="5116949"/>
          </a:xfrm>
          <a:prstGeom prst="rect">
            <a:avLst/>
          </a:prstGeom>
          <a:noFill/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5331" t="74641" r="11378" b="1777"/>
          <a:stretch/>
        </p:blipFill>
        <p:spPr>
          <a:xfrm>
            <a:off x="13053503" y="7614737"/>
            <a:ext cx="7000967" cy="5910651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7054" t="3683" r="9101" b="75604"/>
          <a:stretch/>
        </p:blipFill>
        <p:spPr>
          <a:xfrm>
            <a:off x="562709" y="1663766"/>
            <a:ext cx="7353480" cy="541687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881" t="11014" r="8094" b="4425"/>
          <a:stretch/>
        </p:blipFill>
        <p:spPr>
          <a:xfrm>
            <a:off x="15861323" y="1336432"/>
            <a:ext cx="6119446" cy="3780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949" t="4914" r="4988"/>
          <a:stretch/>
        </p:blipFill>
        <p:spPr>
          <a:xfrm>
            <a:off x="19132061" y="4765430"/>
            <a:ext cx="5398477" cy="5017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640" t="7452" r="4095" b="3143"/>
          <a:stretch/>
        </p:blipFill>
        <p:spPr>
          <a:xfrm>
            <a:off x="7486671" y="6490433"/>
            <a:ext cx="5750169" cy="40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8930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46" t="3257" r="3127" b="1868"/>
          <a:stretch/>
        </p:blipFill>
        <p:spPr>
          <a:xfrm>
            <a:off x="466531" y="3338583"/>
            <a:ext cx="7856375" cy="8923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6490" y="223936"/>
            <a:ext cx="11737909" cy="1329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Rebalancing of Street network </a:t>
            </a:r>
          </a:p>
          <a:p>
            <a:r>
              <a:rPr lang="en-US" sz="6600" i="1" dirty="0" smtClean="0">
                <a:solidFill>
                  <a:schemeClr val="accent6">
                    <a:lumMod val="75000"/>
                  </a:schemeClr>
                </a:solidFill>
              </a:rPr>
              <a:t>towards</a:t>
            </a:r>
            <a:endParaRPr lang="en-US" sz="6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sustainable modes of transport</a:t>
            </a:r>
          </a:p>
          <a:p>
            <a:endParaRPr lang="en-US" sz="6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Management of all modes</a:t>
            </a:r>
          </a:p>
          <a:p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Review of traffic system </a:t>
            </a:r>
          </a:p>
          <a:p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Quantum, location &amp; layout of on-street parking</a:t>
            </a:r>
          </a:p>
          <a:p>
            <a:endParaRPr lang="en-US" sz="6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Safe and convenient </a:t>
            </a: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walking &amp; cycling</a:t>
            </a:r>
            <a:endParaRPr lang="en-IE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31" y="1399591"/>
            <a:ext cx="11569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Development Plan Objective TR 046</a:t>
            </a:r>
          </a:p>
          <a:p>
            <a:r>
              <a:rPr lang="en-US" sz="6000" b="1" dirty="0" smtClean="0">
                <a:solidFill>
                  <a:schemeClr val="accent1"/>
                </a:solidFill>
              </a:rPr>
              <a:t>Adopted by Elected Members </a:t>
            </a:r>
            <a:endParaRPr lang="en-IE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34852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955" y="12277391"/>
            <a:ext cx="12959787" cy="1322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b="1" dirty="0" smtClean="0">
                <a:ea typeface="Calibri"/>
                <a:cs typeface="Calibri"/>
              </a:rPr>
              <a:t>Bus Connects </a:t>
            </a:r>
            <a:r>
              <a:rPr lang="en-US" b="1" dirty="0">
                <a:ea typeface="Calibri"/>
                <a:cs typeface="Calibri"/>
              </a:rPr>
              <a:t>Network Redesign 2023</a:t>
            </a: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18631" y="16618340"/>
            <a:ext cx="16420631" cy="595035"/>
          </a:xfrm>
          <a:prstGeom prst="rect">
            <a:avLst/>
          </a:prstGeom>
          <a:solidFill>
            <a:schemeClr val="bg1"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11482" y="3825349"/>
            <a:ext cx="5795185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/>
              <a:buChar char="•"/>
            </a:pPr>
            <a:endParaRPr lang="en-IE" sz="4400" dirty="0"/>
          </a:p>
          <a:p>
            <a:pPr marL="571500" indent="-571500" algn="l">
              <a:buFont typeface="Arial"/>
              <a:buChar char="•"/>
            </a:pPr>
            <a:r>
              <a:rPr lang="en-IE" sz="4400" b="1" dirty="0" smtClean="0">
                <a:solidFill>
                  <a:srgbClr val="FF0000"/>
                </a:solidFill>
              </a:rPr>
              <a:t>85km </a:t>
            </a:r>
            <a:r>
              <a:rPr lang="en-IE" sz="4400" b="1" dirty="0">
                <a:solidFill>
                  <a:srgbClr val="FF0000"/>
                </a:solidFill>
              </a:rPr>
              <a:t>of Bus Lanes/Bus Priority</a:t>
            </a:r>
          </a:p>
          <a:p>
            <a:pPr marL="571500" indent="-571500">
              <a:buFont typeface="Arial"/>
              <a:buChar char="•"/>
            </a:pPr>
            <a:r>
              <a:rPr lang="en-IE" sz="4400" b="1" dirty="0" smtClean="0">
                <a:solidFill>
                  <a:srgbClr val="FF0000"/>
                </a:solidFill>
              </a:rPr>
              <a:t>Increase </a:t>
            </a:r>
            <a:r>
              <a:rPr lang="en-IE" sz="4400" b="1" dirty="0">
                <a:solidFill>
                  <a:srgbClr val="FF0000"/>
                </a:solidFill>
              </a:rPr>
              <a:t>bus services by 70% - </a:t>
            </a:r>
            <a:r>
              <a:rPr lang="en-IE" sz="4400" b="1" dirty="0" smtClean="0">
                <a:solidFill>
                  <a:srgbClr val="FF0000"/>
                </a:solidFill>
              </a:rPr>
              <a:t>2027</a:t>
            </a:r>
            <a:endParaRPr lang="en-IE" sz="4400" b="1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571500" indent="-571500" algn="l">
              <a:buFont typeface="Arial"/>
              <a:buChar char="•"/>
            </a:pPr>
            <a:r>
              <a:rPr lang="en-IE" sz="4400" b="1" dirty="0" smtClean="0">
                <a:solidFill>
                  <a:srgbClr val="FF0000"/>
                </a:solidFill>
              </a:rPr>
              <a:t>Links </a:t>
            </a:r>
            <a:r>
              <a:rPr lang="en-IE" sz="4400" b="1" dirty="0">
                <a:solidFill>
                  <a:srgbClr val="FF0000"/>
                </a:solidFill>
              </a:rPr>
              <a:t>to Connecting Ireland Bus Network</a:t>
            </a:r>
          </a:p>
        </p:txBody>
      </p:sp>
      <p:pic>
        <p:nvPicPr>
          <p:cNvPr id="2" name="Picture 1" descr="A map of a network&#10;&#10;Description automatically generated">
            <a:extLst>
              <a:ext uri="{FF2B5EF4-FFF2-40B4-BE49-F238E27FC236}">
                <a16:creationId xmlns:a16="http://schemas.microsoft.com/office/drawing/2014/main" id="{926341E4-B78C-46EE-F5D2-658D3ED8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92" t="16964" r="12101" b="3750"/>
          <a:stretch/>
        </p:blipFill>
        <p:spPr>
          <a:xfrm>
            <a:off x="655136" y="266691"/>
            <a:ext cx="16803015" cy="11991428"/>
          </a:xfrm>
          <a:prstGeom prst="rect">
            <a:avLst/>
          </a:prstGeom>
        </p:spPr>
      </p:pic>
      <p:pic>
        <p:nvPicPr>
          <p:cNvPr id="7" name="Picture 6" descr="A map of a network&#10;&#10;Description automatically generated">
            <a:extLst>
              <a:ext uri="{FF2B5EF4-FFF2-40B4-BE49-F238E27FC236}">
                <a16:creationId xmlns:a16="http://schemas.microsoft.com/office/drawing/2014/main" id="{926341E4-B78C-46EE-F5D2-658D3ED83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05" t="81105" r="15226" b="7881"/>
          <a:stretch/>
        </p:blipFill>
        <p:spPr>
          <a:xfrm>
            <a:off x="16685562" y="50991"/>
            <a:ext cx="7682424" cy="4380332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582615" y="3270738"/>
            <a:ext cx="633046" cy="55461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520461" y="11763810"/>
            <a:ext cx="633046" cy="55461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1828584" y="8113089"/>
            <a:ext cx="633046" cy="55461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5622571" y="3547228"/>
            <a:ext cx="633046" cy="55461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8113725" y="9133274"/>
            <a:ext cx="633046" cy="55461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5831" y="9133274"/>
            <a:ext cx="458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P&amp;R Locations (approx.)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630641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4" t="1166" r="1441"/>
          <a:stretch/>
        </p:blipFill>
        <p:spPr>
          <a:xfrm>
            <a:off x="5917576" y="545122"/>
            <a:ext cx="18542624" cy="131040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879543">
            <a:off x="11477017" y="2605397"/>
            <a:ext cx="6724990" cy="8304529"/>
          </a:xfrm>
          <a:prstGeom prst="ellipse">
            <a:avLst/>
          </a:prstGeom>
          <a:noFill/>
          <a:ln w="762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1904785" y="5473005"/>
            <a:ext cx="66929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 Plan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Area of Focus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 descr="A map of a network&#10;&#10;Description automatically generated">
            <a:extLst>
              <a:ext uri="{FF2B5EF4-FFF2-40B4-BE49-F238E27FC236}">
                <a16:creationId xmlns:a16="http://schemas.microsoft.com/office/drawing/2014/main" id="{926341E4-B78C-46EE-F5D2-658D3ED83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05" t="81105" r="15226" b="7881"/>
          <a:stretch/>
        </p:blipFill>
        <p:spPr>
          <a:xfrm>
            <a:off x="437377" y="1739114"/>
            <a:ext cx="7682424" cy="4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33369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985" y="292310"/>
            <a:ext cx="18200077" cy="8126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Limerick Development Plan-Buses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62" t="3533" r="9947" b="2436"/>
          <a:stretch/>
        </p:blipFill>
        <p:spPr>
          <a:xfrm>
            <a:off x="474785" y="1863969"/>
            <a:ext cx="5205046" cy="10574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108" t="62808" r="3687" b="3075"/>
          <a:stretch/>
        </p:blipFill>
        <p:spPr>
          <a:xfrm>
            <a:off x="11577217" y="1183911"/>
            <a:ext cx="5014401" cy="5530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975" t="502" r="3400" b="38976"/>
          <a:stretch/>
        </p:blipFill>
        <p:spPr>
          <a:xfrm>
            <a:off x="5947553" y="1735138"/>
            <a:ext cx="5500032" cy="1083212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03985" y="5503986"/>
            <a:ext cx="6418384" cy="34465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123092" y="6359771"/>
            <a:ext cx="6057900" cy="21863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5927" t="749" r="6383" b="1685"/>
          <a:stretch/>
        </p:blipFill>
        <p:spPr>
          <a:xfrm>
            <a:off x="16591618" y="2748938"/>
            <a:ext cx="5793336" cy="10703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656" t="2432" r="1625" b="29262"/>
          <a:stretch/>
        </p:blipFill>
        <p:spPr>
          <a:xfrm>
            <a:off x="11613525" y="7033849"/>
            <a:ext cx="4659924" cy="5556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4133" t="74917"/>
          <a:stretch/>
        </p:blipFill>
        <p:spPr>
          <a:xfrm>
            <a:off x="19475247" y="1038604"/>
            <a:ext cx="5403308" cy="23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7596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28" y="1857340"/>
            <a:ext cx="21945600" cy="1452788"/>
          </a:xfrm>
        </p:spPr>
        <p:txBody>
          <a:bodyPr/>
          <a:lstStyle/>
          <a:p>
            <a:r>
              <a:rPr lang="en-US" dirty="0" smtClean="0"/>
              <a:t>Limerick City Centre Transport Plan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3474720"/>
            <a:ext cx="23170896" cy="877760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Step 1 - </a:t>
            </a:r>
            <a:r>
              <a:rPr lang="en-GB" dirty="0" smtClean="0"/>
              <a:t> Inception (Q2-2024)					</a:t>
            </a:r>
            <a:r>
              <a:rPr lang="en-GB" i="1" dirty="0" smtClean="0">
                <a:solidFill>
                  <a:srgbClr val="00B050"/>
                </a:solidFill>
              </a:rPr>
              <a:t>Complete</a:t>
            </a:r>
            <a:endParaRPr lang="en-IE" i="1" dirty="0">
              <a:solidFill>
                <a:srgbClr val="00B050"/>
              </a:solidFill>
            </a:endParaRPr>
          </a:p>
          <a:p>
            <a:r>
              <a:rPr lang="en-GB" dirty="0"/>
              <a:t>Step 2 – Establish Scope and </a:t>
            </a:r>
            <a:r>
              <a:rPr lang="en-GB" dirty="0" smtClean="0"/>
              <a:t>Objectives (Q2-2024)	</a:t>
            </a:r>
            <a:r>
              <a:rPr lang="en-GB" i="1" dirty="0" smtClean="0">
                <a:solidFill>
                  <a:srgbClr val="00B050"/>
                </a:solidFill>
              </a:rPr>
              <a:t>Complete</a:t>
            </a:r>
            <a:endParaRPr lang="en-IE" dirty="0"/>
          </a:p>
          <a:p>
            <a:r>
              <a:rPr lang="en-GB" dirty="0"/>
              <a:t>Step 3 – Baseline </a:t>
            </a:r>
            <a:r>
              <a:rPr lang="en-GB" dirty="0" smtClean="0"/>
              <a:t>Assessment (Q3-2024)			</a:t>
            </a:r>
            <a:r>
              <a:rPr lang="en-GB" i="1" dirty="0" smtClean="0">
                <a:solidFill>
                  <a:srgbClr val="00B050"/>
                </a:solidFill>
              </a:rPr>
              <a:t>Complete</a:t>
            </a:r>
            <a:endParaRPr lang="en-IE" i="1" dirty="0">
              <a:solidFill>
                <a:srgbClr val="00B050"/>
              </a:solidFill>
            </a:endParaRPr>
          </a:p>
          <a:p>
            <a:pPr lvl="0"/>
            <a:r>
              <a:rPr lang="en-GB" dirty="0" smtClean="0"/>
              <a:t>Step </a:t>
            </a:r>
            <a:r>
              <a:rPr lang="en-GB" dirty="0"/>
              <a:t>4 – Option Identification and </a:t>
            </a:r>
            <a:r>
              <a:rPr lang="en-GB" dirty="0" smtClean="0"/>
              <a:t>Development		</a:t>
            </a:r>
            <a:r>
              <a:rPr lang="en-GB" i="1" dirty="0" smtClean="0">
                <a:solidFill>
                  <a:srgbClr val="FFC000"/>
                </a:solidFill>
              </a:rPr>
              <a:t>Underway</a:t>
            </a:r>
            <a:endParaRPr lang="en-IE" i="1" dirty="0">
              <a:solidFill>
                <a:srgbClr val="FFC000"/>
              </a:solidFill>
            </a:endParaRPr>
          </a:p>
          <a:p>
            <a:pPr lvl="0"/>
            <a:r>
              <a:rPr lang="en-GB" dirty="0"/>
              <a:t>Step 5 – Plan </a:t>
            </a:r>
            <a:r>
              <a:rPr lang="en-GB" dirty="0" smtClean="0"/>
              <a:t>Preparation						</a:t>
            </a:r>
            <a:r>
              <a:rPr lang="en-GB" i="1" dirty="0" smtClean="0">
                <a:solidFill>
                  <a:srgbClr val="FFC000"/>
                </a:solidFill>
              </a:rPr>
              <a:t>Underway</a:t>
            </a:r>
            <a:endParaRPr lang="en-IE" dirty="0"/>
          </a:p>
          <a:p>
            <a:r>
              <a:rPr lang="en-GB" dirty="0"/>
              <a:t>Step 6 – Public Consultation </a:t>
            </a:r>
            <a:r>
              <a:rPr lang="en-GB" dirty="0" smtClean="0"/>
              <a:t>					</a:t>
            </a:r>
            <a:r>
              <a:rPr lang="en-GB" dirty="0">
                <a:solidFill>
                  <a:srgbClr val="FF0000"/>
                </a:solidFill>
              </a:rPr>
              <a:t>Q2-2025</a:t>
            </a:r>
            <a:endParaRPr lang="en-IE" dirty="0">
              <a:solidFill>
                <a:srgbClr val="FF0000"/>
              </a:solidFill>
            </a:endParaRPr>
          </a:p>
          <a:p>
            <a:pPr lvl="0"/>
            <a:r>
              <a:rPr lang="en-GB" dirty="0"/>
              <a:t>Step 7 – Plan </a:t>
            </a:r>
            <a:r>
              <a:rPr lang="en-GB" dirty="0" smtClean="0"/>
              <a:t>Finalisation						</a:t>
            </a:r>
            <a:r>
              <a:rPr lang="en-GB" dirty="0" smtClean="0">
                <a:solidFill>
                  <a:srgbClr val="FF0000"/>
                </a:solidFill>
              </a:rPr>
              <a:t>2025</a:t>
            </a:r>
            <a:r>
              <a:rPr lang="en-GB" dirty="0" smtClean="0"/>
              <a:t>	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6647837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CF4A-3337-C1F3-57E8-9D026E37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28" y="1857340"/>
            <a:ext cx="20955072" cy="10499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 Connects Implementation Challenges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97B2A-3478-94BE-1A36-E0F6657F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4678" y="3540369"/>
            <a:ext cx="21419258" cy="871195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Design &amp; Construct New &amp; upgraded </a:t>
            </a:r>
            <a:r>
              <a:rPr lang="en-US" sz="5500" b="1" dirty="0" smtClean="0">
                <a:ea typeface="Calibri"/>
                <a:cs typeface="Calibri"/>
              </a:rPr>
              <a:t>Bus Stops</a:t>
            </a:r>
            <a:r>
              <a:rPr lang="en-US" sz="5500" dirty="0" smtClean="0">
                <a:ea typeface="Calibri"/>
                <a:cs typeface="Calibri"/>
              </a:rPr>
              <a:t>. (NTA\LCCC\B</a:t>
            </a:r>
            <a:r>
              <a:rPr lang="en-US" sz="6000" dirty="0"/>
              <a:t>É</a:t>
            </a:r>
            <a:r>
              <a:rPr lang="en-US" sz="5500" dirty="0" smtClean="0">
                <a:ea typeface="Calibri"/>
                <a:cs typeface="Calibri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Review extent of </a:t>
            </a:r>
            <a:r>
              <a:rPr lang="en-US" sz="5500" b="1" dirty="0" smtClean="0">
                <a:ea typeface="Calibri"/>
                <a:cs typeface="Calibri"/>
              </a:rPr>
              <a:t>Sheltered Stops</a:t>
            </a:r>
            <a:r>
              <a:rPr lang="en-US" sz="5500" dirty="0" smtClean="0">
                <a:ea typeface="Calibri"/>
                <a:cs typeface="Calibri"/>
              </a:rPr>
              <a:t>. (NTA\LCCC\B</a:t>
            </a:r>
            <a:r>
              <a:rPr lang="en-US" sz="6000" dirty="0"/>
              <a:t>É</a:t>
            </a:r>
            <a:r>
              <a:rPr lang="en-US" sz="5500" dirty="0" smtClean="0">
                <a:ea typeface="Calibri"/>
                <a:cs typeface="Calibri"/>
              </a:rPr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Ensuring residual traffic (local access etc.)  &amp;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operational\functional traffic is appropriately catered for (Deliveries, Coaches etc.)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Incorporate measures into Schemes underway or about to commence (NTA\LCCC)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Active Travel (e.g. Raheen – </a:t>
            </a:r>
            <a:r>
              <a:rPr lang="en-US" sz="5500" dirty="0" err="1" smtClean="0">
                <a:ea typeface="Calibri"/>
                <a:cs typeface="Calibri"/>
              </a:rPr>
              <a:t>Quinns</a:t>
            </a:r>
            <a:r>
              <a:rPr lang="en-US" sz="5500" dirty="0" smtClean="0">
                <a:ea typeface="Calibri"/>
                <a:cs typeface="Calibri"/>
              </a:rPr>
              <a:t> X , TUS to City Centre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Public Realm Improvements (e.g. City Centre Public Realm Plan) (LCCC)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Identify the most critical </a:t>
            </a:r>
            <a:r>
              <a:rPr lang="en-US" sz="5500" b="1" dirty="0" smtClean="0">
                <a:ea typeface="Calibri"/>
                <a:cs typeface="Calibri"/>
              </a:rPr>
              <a:t>priority options </a:t>
            </a:r>
            <a:r>
              <a:rPr lang="en-US" sz="5500" dirty="0" smtClean="0">
                <a:ea typeface="Calibri"/>
                <a:cs typeface="Calibri"/>
              </a:rPr>
              <a:t>in City Centre &amp; Key Routes (NTA\LCCC\B</a:t>
            </a:r>
            <a:r>
              <a:rPr lang="en-US" sz="6000" dirty="0"/>
              <a:t>É</a:t>
            </a:r>
            <a:r>
              <a:rPr lang="en-US" sz="5500" dirty="0" smtClean="0">
                <a:ea typeface="Calibri"/>
                <a:cs typeface="Calibri"/>
              </a:rPr>
              <a:t>)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City Centre - Option identification &amp; Development.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5500" dirty="0" smtClean="0">
                <a:ea typeface="Calibri"/>
                <a:cs typeface="Calibri"/>
              </a:rPr>
              <a:t>Resourcing of 70% </a:t>
            </a:r>
            <a:r>
              <a:rPr lang="en-US" sz="5500" b="1" dirty="0" smtClean="0">
                <a:ea typeface="Calibri"/>
                <a:cs typeface="Calibri"/>
              </a:rPr>
              <a:t>increase in service </a:t>
            </a:r>
            <a:r>
              <a:rPr lang="en-US" sz="5500" dirty="0" smtClean="0">
                <a:ea typeface="Calibri"/>
                <a:cs typeface="Calibri"/>
              </a:rPr>
              <a:t>(Drivers, Mechanics, Fleet, Funding etc.)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5500" dirty="0" smtClean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algn="just"/>
            <a:endParaRPr lang="en-US" dirty="0">
              <a:ea typeface="Calibri"/>
              <a:cs typeface="Calibri"/>
            </a:endParaRPr>
          </a:p>
          <a:p>
            <a:endParaRPr lang="en-IE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3258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lot_PII xmlns="8efb52a8-86af-420a-b243-9a528fe3c2b8"/>
    <Pilot_CustomTrigger xmlns="8efb52a8-86af-420a-b243-9a528fe3c2b8">false</Pilot_CustomTrigger>
    <Pilot_LibraryMetadataID xmlns="8efb52a8-86af-420a-b243-9a528fe3c2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imerick Document" ma:contentTypeID="0x010100DEFFC5202677D240AAC1A18AB658BD30009111075E665B7749AE2BEE2F5FB1956C" ma:contentTypeVersion="12" ma:contentTypeDescription="" ma:contentTypeScope="" ma:versionID="83ad126601da6e85b960e0782859594f">
  <xsd:schema xmlns:xsd="http://www.w3.org/2001/XMLSchema" xmlns:xs="http://www.w3.org/2001/XMLSchema" xmlns:p="http://schemas.microsoft.com/office/2006/metadata/properties" xmlns:ns2="8efb52a8-86af-420a-b243-9a528fe3c2b8" targetNamespace="http://schemas.microsoft.com/office/2006/metadata/properties" ma:root="true" ma:fieldsID="275768369b2d711480da453a82604c41" ns2:_="">
    <xsd:import namespace="8efb52a8-86af-420a-b243-9a528fe3c2b8"/>
    <xsd:element name="properties">
      <xsd:complexType>
        <xsd:sequence>
          <xsd:element name="documentManagement">
            <xsd:complexType>
              <xsd:all>
                <xsd:element ref="ns2:Pilot_PII"/>
                <xsd:element ref="ns2:Pilot_CustomTrigger" minOccurs="0"/>
                <xsd:element ref="ns2:Pilot_LibraryMetadata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b52a8-86af-420a-b243-9a528fe3c2b8" elementFormDefault="qualified">
    <xsd:import namespace="http://schemas.microsoft.com/office/2006/documentManagement/types"/>
    <xsd:import namespace="http://schemas.microsoft.com/office/infopath/2007/PartnerControls"/>
    <xsd:element name="Pilot_PII" ma:index="8" ma:displayName="Contains Personal Data" ma:format="Dropdown" ma:internalName="Pilot_PII">
      <xsd:simpleType>
        <xsd:restriction base="dms:Choice">
          <xsd:enumeration value="No"/>
          <xsd:enumeration value="Yes"/>
        </xsd:restriction>
      </xsd:simpleType>
    </xsd:element>
    <xsd:element name="Pilot_CustomTrigger" ma:index="9" nillable="true" ma:displayName="Custom Trigger" ma:default="0" ma:internalName="Pilot_CustomTrigger">
      <xsd:simpleType>
        <xsd:restriction base="dms:Boolean"/>
      </xsd:simpleType>
    </xsd:element>
    <xsd:element name="Pilot_LibraryMetadataID" ma:index="10" nillable="true" ma:displayName="Library Metadata ID" ma:internalName="Pilot_LibraryMetadata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e733a04-0821-4e76-9ae2-fc1dcfab5bc4" ContentTypeId="0x010100DEFFC5202677D240AAC1A18AB658BD30" PreviousValue="false"/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D3828B30-8230-49F7-AEFC-A69A5F4C75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AEAD8-268B-4F80-98E5-0C6F5A5BDF7F}">
  <ds:schemaRefs>
    <ds:schemaRef ds:uri="http://schemas.microsoft.com/office/2006/metadata/properties"/>
    <ds:schemaRef ds:uri="8efb52a8-86af-420a-b243-9a528fe3c2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1514F4-226D-404D-83AA-87686D422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b52a8-86af-420a-b243-9a528fe3c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4AE0A18-5D5E-4B5E-B555-E327DFC22BB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048F8AD-C0F2-4163-83DF-BAF3A50AFEC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Limerick City and County Council Powerpoint Template</Template>
  <TotalTime>10622</TotalTime>
  <Words>834</Words>
  <Application>Microsoft Office PowerPoint</Application>
  <PresentationFormat>Custom</PresentationFormat>
  <Paragraphs>144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Helvetica Neue Medium</vt:lpstr>
      <vt:lpstr>Montserrat</vt:lpstr>
      <vt:lpstr>1_Office Theme</vt:lpstr>
      <vt:lpstr>1_Custom Design</vt:lpstr>
      <vt:lpstr>Custom Design</vt:lpstr>
      <vt:lpstr>2_Office Theme</vt:lpstr>
      <vt:lpstr>2_Custom Design</vt:lpstr>
      <vt:lpstr>3_Custom Design</vt:lpstr>
      <vt:lpstr>Limerick City Centre Transport Plan &amp; Bus Connects  Update Q1-2025 MARCH 2025 </vt:lpstr>
      <vt:lpstr>PowerPoint Presentation</vt:lpstr>
      <vt:lpstr>Limerick Development Plan 2022-2028 - Key Ambitions &amp; Policy </vt:lpstr>
      <vt:lpstr>PowerPoint Presentation</vt:lpstr>
      <vt:lpstr>PowerPoint Presentation</vt:lpstr>
      <vt:lpstr>PowerPoint Presentation</vt:lpstr>
      <vt:lpstr>Limerick Development Plan-Buses</vt:lpstr>
      <vt:lpstr>Limerick City Centre Transport Plan Steps</vt:lpstr>
      <vt:lpstr>Bus Connects Implementation Challenges </vt:lpstr>
      <vt:lpstr>Bus Connects Update </vt:lpstr>
      <vt:lpstr>Multi Criteria Analysis </vt:lpstr>
      <vt:lpstr>Programme – Feb 25 Update</vt:lpstr>
      <vt:lpstr>Programme – Feb 25 Update</vt:lpstr>
      <vt:lpstr>Success of Improved Bus Services More Journeys &amp; improved times</vt:lpstr>
      <vt:lpstr>July 24</vt:lpstr>
      <vt:lpstr>July 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Withero, Jennifer</dc:creator>
  <cp:lastModifiedBy>McGrath, Hugh</cp:lastModifiedBy>
  <cp:revision>590</cp:revision>
  <cp:lastPrinted>2019-02-20T12:12:54Z</cp:lastPrinted>
  <dcterms:modified xsi:type="dcterms:W3CDTF">2025-03-05T13:48:53Z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0x010100DEFFC5202677D240AAC1A18AB658BD30009111075E665B7749AE2BEE2F5FB1956C</vt:lpwstr>
  </property>
  <property fmtid="{D5CDD505-2E9C-101B-9397-08002B2CF9AE}" pid="3" name="Order">
    <vt:r8>100</vt:r8>
  </property>
  <property fmtid="{D5CDD505-2E9C-101B-9397-08002B2CF9AE}" pid="4" name="SharedWithUsers">
    <vt:lpwstr>317;#Murray, Vincent</vt:lpwstr>
  </property>
  <property fmtid="{D5CDD505-2E9C-101B-9397-08002B2CF9AE}" pid="5" name="_AdHocReviewCycleID">
    <vt:i4>-1746598879</vt:i4>
  </property>
  <property fmtid="{D5CDD505-2E9C-101B-9397-08002B2CF9AE}" pid="6" name="_NewReviewCycle">
    <vt:lpwstr/>
  </property>
  <property fmtid="{D5CDD505-2E9C-101B-9397-08002B2CF9AE}" pid="7" name="_EmailSubject">
    <vt:lpwstr>presentation</vt:lpwstr>
  </property>
  <property fmtid="{D5CDD505-2E9C-101B-9397-08002B2CF9AE}" pid="8" name="_AuthorEmail">
    <vt:lpwstr>brian.kennedy@limerick.ie</vt:lpwstr>
  </property>
  <property fmtid="{D5CDD505-2E9C-101B-9397-08002B2CF9AE}" pid="9" name="_AuthorEmailDisplayName">
    <vt:lpwstr>Kennedy, Brian</vt:lpwstr>
  </property>
</Properties>
</file>