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charts/chart1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.xml" ContentType="application/vnd.openxmlformats-officedocument.presentationml.notesSlide+xml"/>
  <Override PartName="/ppt/charts/chart23.xml" ContentType="application/vnd.openxmlformats-officedocument.drawingml.chart+xml"/>
  <Override PartName="/ppt/notesSlides/notesSlide11.xml" ContentType="application/vnd.openxmlformats-officedocument.presentationml.notesSlide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392" r:id="rId6"/>
  </p:sldMasterIdLst>
  <p:notesMasterIdLst>
    <p:notesMasterId r:id="rId45"/>
  </p:notesMasterIdLst>
  <p:handoutMasterIdLst>
    <p:handoutMasterId r:id="rId46"/>
  </p:handoutMasterIdLst>
  <p:sldIdLst>
    <p:sldId id="2144446308" r:id="rId7"/>
    <p:sldId id="2144446321" r:id="rId8"/>
    <p:sldId id="2147474337" r:id="rId9"/>
    <p:sldId id="1434" r:id="rId10"/>
    <p:sldId id="2147474936" r:id="rId11"/>
    <p:sldId id="2144446359" r:id="rId12"/>
    <p:sldId id="2147474935" r:id="rId13"/>
    <p:sldId id="2144446360" r:id="rId14"/>
    <p:sldId id="2147474320" r:id="rId15"/>
    <p:sldId id="2147474943" r:id="rId16"/>
    <p:sldId id="2147474946" r:id="rId17"/>
    <p:sldId id="2144446326" r:id="rId18"/>
    <p:sldId id="2147474321" r:id="rId19"/>
    <p:sldId id="2147474322" r:id="rId20"/>
    <p:sldId id="2147474945" r:id="rId21"/>
    <p:sldId id="2147474944" r:id="rId22"/>
    <p:sldId id="2147474323" r:id="rId23"/>
    <p:sldId id="2147474324" r:id="rId24"/>
    <p:sldId id="2147474325" r:id="rId25"/>
    <p:sldId id="2147474326" r:id="rId26"/>
    <p:sldId id="2147474327" r:id="rId27"/>
    <p:sldId id="2147474938" r:id="rId28"/>
    <p:sldId id="2147474937" r:id="rId29"/>
    <p:sldId id="2147474328" r:id="rId30"/>
    <p:sldId id="2147474329" r:id="rId31"/>
    <p:sldId id="2147474940" r:id="rId32"/>
    <p:sldId id="2147474939" r:id="rId33"/>
    <p:sldId id="2147474340" r:id="rId34"/>
    <p:sldId id="2147474330" r:id="rId35"/>
    <p:sldId id="2147474331" r:id="rId36"/>
    <p:sldId id="2147474332" r:id="rId37"/>
    <p:sldId id="2147474333" r:id="rId38"/>
    <p:sldId id="2147474338" r:id="rId39"/>
    <p:sldId id="2147474339" r:id="rId40"/>
    <p:sldId id="2147474335" r:id="rId41"/>
    <p:sldId id="2147474315" r:id="rId42"/>
    <p:sldId id="4396" r:id="rId43"/>
    <p:sldId id="2144446123" r:id="rId44"/>
  </p:sldIdLst>
  <p:sldSz cx="12192000" cy="6858000"/>
  <p:notesSz cx="6797675" cy="9926638"/>
  <p:embeddedFontLst>
    <p:embeddedFont>
      <p:font typeface="Tahoma" panose="020B0604030504040204" pitchFamily="34" charset="0"/>
      <p:regular r:id="rId47"/>
      <p:bold r:id="rId48"/>
    </p:embeddedFont>
    <p:embeddedFont>
      <p:font typeface="Barlow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Wingdings 2" panose="05020102010507070707" pitchFamily="18" charset="2"/>
      <p:regular r:id="rId61"/>
    </p:embeddedFont>
  </p:embeddedFontLst>
  <p:custDataLst>
    <p:tags r:id="rId6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15838C-B56B-DC19-0FE9-056049EF71E3}" name="Aimee Fuller" initials="AF" userId="S::Aimee.Fuller@ipsos.com::1867cc8e-6cef-4d54-8d0d-95d57157fcbc" providerId="AD"/>
  <p188:author id="{854A019A-6131-7FDA-9F18-22D85D2D75F9}" name="Julia Nurse" initials="JN" userId="S::julia.nurse@Ipsos.com::a0f02c22-5676-46e0-8925-6d7c362befa2" providerId="AD"/>
  <p188:author id="{BB3FA4A2-1C9C-9BE9-4490-03DB4C58318A}" name="Laura Barbonetti" initials="" userId="S::Laura.Barbonetti@ipsos.com::f9acd2d1-5824-466b-be04-1651a3292c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in Carette" initials="RC" lastIdx="1" clrIdx="0">
    <p:extLst>
      <p:ext uri="{19B8F6BF-5375-455C-9EA6-DF929625EA0E}">
        <p15:presenceInfo xmlns:p15="http://schemas.microsoft.com/office/powerpoint/2012/main" userId="f5b5fcd6593eb51e" providerId="Windows Live"/>
      </p:ext>
    </p:extLst>
  </p:cmAuthor>
  <p:cmAuthor id="2" name="Julia Nurse" initials="JN" lastIdx="80" clrIdx="1">
    <p:extLst>
      <p:ext uri="{19B8F6BF-5375-455C-9EA6-DF929625EA0E}">
        <p15:presenceInfo xmlns:p15="http://schemas.microsoft.com/office/powerpoint/2012/main" userId="S::julia.nurse@Ipsos.com::a0f02c22-5676-46e0-8925-6d7c362befa2" providerId="AD"/>
      </p:ext>
    </p:extLst>
  </p:cmAuthor>
  <p:cmAuthor id="3" name="Ian Jarvis" initials="IJ" lastIdx="14" clrIdx="2">
    <p:extLst>
      <p:ext uri="{19B8F6BF-5375-455C-9EA6-DF929625EA0E}">
        <p15:presenceInfo xmlns:p15="http://schemas.microsoft.com/office/powerpoint/2012/main" userId="S-1-5-21-3343930222-3471731563-1258133589-336814" providerId="AD"/>
      </p:ext>
    </p:extLst>
  </p:cmAuthor>
  <p:cmAuthor id="4" name="Hannah Williams" initials="HW" lastIdx="3" clrIdx="3">
    <p:extLst>
      <p:ext uri="{19B8F6BF-5375-455C-9EA6-DF929625EA0E}">
        <p15:presenceInfo xmlns:p15="http://schemas.microsoft.com/office/powerpoint/2012/main" userId="S::hannah.williams@ipsos.com::5910482a-1124-4d8f-8118-860f2cd026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5CC4"/>
    <a:srgbClr val="52B1DD"/>
    <a:srgbClr val="9FE5D8"/>
    <a:srgbClr val="D9C9EB"/>
    <a:srgbClr val="B492D8"/>
    <a:srgbClr val="341C4D"/>
    <a:srgbClr val="542E7E"/>
    <a:srgbClr val="A6A6A6"/>
    <a:srgbClr val="FF740F"/>
    <a:srgbClr val="E2D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commentAuthors" Target="commentAuthors.xml"/><Relationship Id="rId68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8.fntdata"/><Relationship Id="rId6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1DAFAD">
                <a:lumMod val="5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Sheet1!$B$2:$S$2</c:f>
              <c:numCache>
                <c:formatCode>0</c:formatCode>
                <c:ptCount val="18"/>
                <c:pt idx="0">
                  <c:v>46</c:v>
                </c:pt>
                <c:pt idx="1">
                  <c:v>43</c:v>
                </c:pt>
                <c:pt idx="2">
                  <c:v>49</c:v>
                </c:pt>
                <c:pt idx="5">
                  <c:v>39</c:v>
                </c:pt>
                <c:pt idx="6">
                  <c:v>40</c:v>
                </c:pt>
                <c:pt idx="7">
                  <c:v>37</c:v>
                </c:pt>
                <c:pt idx="10">
                  <c:v>45</c:v>
                </c:pt>
                <c:pt idx="11">
                  <c:v>43</c:v>
                </c:pt>
                <c:pt idx="12">
                  <c:v>46</c:v>
                </c:pt>
                <c:pt idx="15">
                  <c:v>48</c:v>
                </c:pt>
                <c:pt idx="16">
                  <c:v>51</c:v>
                </c:pt>
                <c:pt idx="17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80-4D6A-83BB-F305D2FEE5D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1DAFAD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Sheet1!$B$3:$S$3</c:f>
              <c:numCache>
                <c:formatCode>0</c:formatCode>
                <c:ptCount val="18"/>
                <c:pt idx="0">
                  <c:v>54</c:v>
                </c:pt>
                <c:pt idx="1">
                  <c:v>57</c:v>
                </c:pt>
                <c:pt idx="2">
                  <c:v>51</c:v>
                </c:pt>
                <c:pt idx="5">
                  <c:v>29</c:v>
                </c:pt>
                <c:pt idx="6">
                  <c:v>31</c:v>
                </c:pt>
                <c:pt idx="7">
                  <c:v>28</c:v>
                </c:pt>
                <c:pt idx="10" formatCode="General">
                  <c:v>55</c:v>
                </c:pt>
                <c:pt idx="11" formatCode="General">
                  <c:v>57</c:v>
                </c:pt>
                <c:pt idx="12" formatCode="General">
                  <c:v>54</c:v>
                </c:pt>
                <c:pt idx="15" formatCode="General">
                  <c:v>52</c:v>
                </c:pt>
                <c:pt idx="16" formatCode="General">
                  <c:v>49</c:v>
                </c:pt>
                <c:pt idx="17" formatCode="General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80-4D6A-83BB-F305D2FEE5D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1DAFAD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Sheet1!$B$4:$S$4</c:f>
              <c:numCache>
                <c:formatCode>General</c:formatCode>
                <c:ptCount val="18"/>
                <c:pt idx="5" formatCode="0">
                  <c:v>32</c:v>
                </c:pt>
                <c:pt idx="6" formatCode="0">
                  <c:v>29</c:v>
                </c:pt>
                <c:pt idx="7" formatCode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80-4D6A-83BB-F305D2FEE5D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rgbClr val="1DAFAD">
                <a:lumMod val="60000"/>
                <a:lumOff val="4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Sheet1!$B$5:$S$5</c:f>
              <c:numCache>
                <c:formatCode>General</c:formatCode>
                <c:ptCount val="18"/>
              </c:numCache>
            </c:numRef>
          </c:val>
          <c:extLst>
            <c:ext xmlns:c16="http://schemas.microsoft.com/office/drawing/2014/chart" uri="{C3380CC4-5D6E-409C-BE32-E72D297353CC}">
              <c16:uniqueId val="{00000003-F680-4D6A-83BB-F305D2FEE5D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1DAFAD">
                <a:lumMod val="40000"/>
                <a:lumOff val="6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Sheet1!$B$6:$S$6</c:f>
              <c:numCache>
                <c:formatCode>General</c:formatCode>
                <c:ptCount val="18"/>
              </c:numCache>
            </c:numRef>
          </c:val>
          <c:extLst>
            <c:ext xmlns:c16="http://schemas.microsoft.com/office/drawing/2014/chart" uri="{C3380CC4-5D6E-409C-BE32-E72D297353CC}">
              <c16:uniqueId val="{00000004-F680-4D6A-83BB-F305D2FEE5D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rgbClr val="1DAFAD">
                <a:lumMod val="20000"/>
                <a:lumOff val="8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Sheet1!$B$7:$S$7</c:f>
              <c:numCache>
                <c:formatCode>General</c:formatCode>
                <c:ptCount val="18"/>
              </c:numCache>
            </c:numRef>
          </c:val>
          <c:extLst>
            <c:ext xmlns:c16="http://schemas.microsoft.com/office/drawing/2014/chart" uri="{C3380CC4-5D6E-409C-BE32-E72D297353CC}">
              <c16:uniqueId val="{00000005-F680-4D6A-83BB-F305D2FEE5D5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</c:strCache>
            </c:strRef>
          </c:tx>
          <c:invertIfNegative val="0"/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Sheet1!$B$8:$S$8</c:f>
              <c:numCache>
                <c:formatCode>General</c:formatCode>
                <c:ptCount val="18"/>
              </c:numCache>
            </c:numRef>
          </c:val>
          <c:extLst>
            <c:ext xmlns:c16="http://schemas.microsoft.com/office/drawing/2014/chart" uri="{C3380CC4-5D6E-409C-BE32-E72D297353CC}">
              <c16:uniqueId val="{00000000-8151-4436-BC8C-B62B286F6B05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</c:strCache>
            </c:strRef>
          </c:tx>
          <c:invertIfNegative val="0"/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Sheet1!$B$9:$S$9</c:f>
              <c:numCache>
                <c:formatCode>General</c:formatCode>
                <c:ptCount val="18"/>
              </c:numCache>
            </c:numRef>
          </c:val>
          <c:extLst>
            <c:ext xmlns:c16="http://schemas.microsoft.com/office/drawing/2014/chart" uri="{C3380CC4-5D6E-409C-BE32-E72D297353CC}">
              <c16:uniqueId val="{00000001-8151-4436-BC8C-B62B286F6B05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</c:strCache>
            </c:strRef>
          </c:tx>
          <c:invertIfNegative val="0"/>
          <c:cat>
            <c:numRef>
              <c:f>Sheet1!$B$1:$S$1</c:f>
              <c:numCache>
                <c:formatCode>General</c:formatCode>
                <c:ptCount val="18"/>
              </c:numCache>
            </c:numRef>
          </c:cat>
          <c:val>
            <c:numRef>
              <c:f>Sheet1!$B$10:$S$10</c:f>
              <c:numCache>
                <c:formatCode>General</c:formatCode>
                <c:ptCount val="18"/>
              </c:numCache>
            </c:numRef>
          </c:val>
          <c:extLst>
            <c:ext xmlns:c16="http://schemas.microsoft.com/office/drawing/2014/chart" uri="{C3380CC4-5D6E-409C-BE32-E72D297353CC}">
              <c16:uniqueId val="{00000002-0D14-4F6C-9323-C44FFDB11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82297646887436"/>
          <c:y val="3.0679723886877248E-2"/>
          <c:w val="0.64471343406078352"/>
          <c:h val="0.938640552226245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92-4576-99D9-33EF3A74465D}"/>
              </c:ext>
            </c:extLst>
          </c:dPt>
          <c:dPt>
            <c:idx val="1"/>
            <c:invertIfNegative val="0"/>
            <c:bubble3D val="0"/>
            <c:spPr>
              <a:solidFill>
                <a:srgbClr val="1DAFAD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92-4576-99D9-33EF3A74465D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92-4576-99D9-33EF3A7446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Bus</c:v>
                </c:pt>
                <c:pt idx="1">
                  <c:v>Car</c:v>
                </c:pt>
                <c:pt idx="2">
                  <c:v>Walking</c:v>
                </c:pt>
                <c:pt idx="3">
                  <c:v>Bicycle/TFI Bikes</c:v>
                </c:pt>
                <c:pt idx="4">
                  <c:v>Rail</c:v>
                </c:pt>
                <c:pt idx="5">
                  <c:v>Taxi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39</c:v>
                </c:pt>
                <c:pt idx="1">
                  <c:v>35</c:v>
                </c:pt>
                <c:pt idx="2">
                  <c:v>19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 formatCode="General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92-4576-99D9-33EF3A744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86329152"/>
        <c:axId val="1886339136"/>
      </c:barChart>
      <c:catAx>
        <c:axId val="18863291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339136"/>
        <c:crosses val="autoZero"/>
        <c:auto val="1"/>
        <c:lblAlgn val="ctr"/>
        <c:lblOffset val="0"/>
        <c:noMultiLvlLbl val="0"/>
      </c:catAx>
      <c:valAx>
        <c:axId val="188633913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188632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Less than 1 hour</c:v>
                </c:pt>
              </c:strCache>
            </c:strRef>
          </c:tx>
          <c:spPr>
            <a:solidFill>
              <a:srgbClr val="1DAFAD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2-40D7-AEE9-9E04A345975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Between 1 and 2 hours</c:v>
                </c:pt>
              </c:strCache>
            </c:strRef>
          </c:tx>
          <c:spPr>
            <a:solidFill>
              <a:srgbClr val="1DAFAD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B2-40D7-AEE9-9E04A34597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Sheet1!$B$3</c:f>
              <c:numCache>
                <c:formatCode>0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B2-40D7-AEE9-9E04A345975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Between 2 and 3 hours</c:v>
                </c:pt>
              </c:strCache>
            </c:strRef>
          </c:tx>
          <c:spPr>
            <a:solidFill>
              <a:srgbClr val="9FE5D8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DB2-40D7-AEE9-9E04A34597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Sheet1!$B$4</c:f>
              <c:numCache>
                <c:formatCode>0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B2-40D7-AEE9-9E04A345975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Between 3 and 5 hours</c:v>
                </c:pt>
              </c:strCache>
            </c:strRef>
          </c:tx>
          <c:spPr>
            <a:solidFill>
              <a:srgbClr val="9FE5D8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DB2-40D7-AEE9-9E04A34597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Sheet1!$B$5</c:f>
              <c:numCache>
                <c:formatCode>0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B2-40D7-AEE9-9E04A345975F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Over 5 hours</c:v>
                </c:pt>
              </c:strCache>
            </c:strRef>
          </c:tx>
          <c:spPr>
            <a:solidFill>
              <a:srgbClr val="C5EFE8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Sheet1!$B$6</c:f>
              <c:numCache>
                <c:formatCode>0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B2-40D7-AEE9-9E04A345975F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Don’t know</c:v>
                </c:pt>
              </c:strCache>
            </c:strRef>
          </c:tx>
          <c:invertIfNegative val="0"/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B2-40D7-AEE9-9E04A3459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Less than 1 hour</c:v>
                </c:pt>
              </c:strCache>
            </c:strRef>
          </c:tx>
          <c:spPr>
            <a:solidFill>
              <a:schemeClr val="accent6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Sheet1!$B$2:$O$2</c:f>
              <c:numCache>
                <c:formatCode>General</c:formatCode>
                <c:ptCount val="14"/>
                <c:pt idx="0" formatCode="0">
                  <c:v>9</c:v>
                </c:pt>
                <c:pt idx="2" formatCode="0">
                  <c:v>9</c:v>
                </c:pt>
                <c:pt idx="3" formatCode="0">
                  <c:v>9</c:v>
                </c:pt>
                <c:pt idx="5" formatCode="0">
                  <c:v>9</c:v>
                </c:pt>
                <c:pt idx="6" formatCode="0">
                  <c:v>10</c:v>
                </c:pt>
                <c:pt idx="7" formatCode="0">
                  <c:v>9</c:v>
                </c:pt>
                <c:pt idx="9" formatCode="0">
                  <c:v>13</c:v>
                </c:pt>
                <c:pt idx="10">
                  <c:v>6</c:v>
                </c:pt>
                <c:pt idx="12" formatCode="0">
                  <c:v>9</c:v>
                </c:pt>
                <c:pt idx="13" formatCode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0B-44A6-92C5-7448336EFEC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Between 1 and 2 hours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C0B-44A6-92C5-7448336EFE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Sheet1!$B$3:$O$3</c:f>
              <c:numCache>
                <c:formatCode>General</c:formatCode>
                <c:ptCount val="14"/>
                <c:pt idx="0" formatCode="0">
                  <c:v>31</c:v>
                </c:pt>
                <c:pt idx="2" formatCode="0">
                  <c:v>29</c:v>
                </c:pt>
                <c:pt idx="3" formatCode="0">
                  <c:v>33</c:v>
                </c:pt>
                <c:pt idx="5">
                  <c:v>21</c:v>
                </c:pt>
                <c:pt idx="6" formatCode="0">
                  <c:v>32</c:v>
                </c:pt>
                <c:pt idx="7" formatCode="0">
                  <c:v>43</c:v>
                </c:pt>
                <c:pt idx="9" formatCode="0">
                  <c:v>38</c:v>
                </c:pt>
                <c:pt idx="10">
                  <c:v>25</c:v>
                </c:pt>
                <c:pt idx="12" formatCode="0">
                  <c:v>31</c:v>
                </c:pt>
                <c:pt idx="13" formatCode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0B-44A6-92C5-7448336EFEC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Between 2 and 3 hours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C0B-44A6-92C5-7448336EFE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Sheet1!$B$4:$O$4</c:f>
              <c:numCache>
                <c:formatCode>General</c:formatCode>
                <c:ptCount val="14"/>
                <c:pt idx="0" formatCode="0">
                  <c:v>26</c:v>
                </c:pt>
                <c:pt idx="2" formatCode="0">
                  <c:v>23</c:v>
                </c:pt>
                <c:pt idx="3" formatCode="0">
                  <c:v>28</c:v>
                </c:pt>
                <c:pt idx="5" formatCode="0">
                  <c:v>24</c:v>
                </c:pt>
                <c:pt idx="6" formatCode="0">
                  <c:v>26</c:v>
                </c:pt>
                <c:pt idx="7" formatCode="0">
                  <c:v>28</c:v>
                </c:pt>
                <c:pt idx="9" formatCode="0">
                  <c:v>23</c:v>
                </c:pt>
                <c:pt idx="10" formatCode="0">
                  <c:v>28</c:v>
                </c:pt>
                <c:pt idx="12" formatCode="0">
                  <c:v>26</c:v>
                </c:pt>
                <c:pt idx="13" formatCode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0B-44A6-92C5-7448336EFEC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Between 3 and 5 hours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Sheet1!$B$5:$O$5</c:f>
              <c:numCache>
                <c:formatCode>General</c:formatCode>
                <c:ptCount val="14"/>
                <c:pt idx="0" formatCode="0">
                  <c:v>14</c:v>
                </c:pt>
                <c:pt idx="2" formatCode="0">
                  <c:v>17</c:v>
                </c:pt>
                <c:pt idx="3" formatCode="0">
                  <c:v>12</c:v>
                </c:pt>
                <c:pt idx="5" formatCode="0">
                  <c:v>19</c:v>
                </c:pt>
                <c:pt idx="6" formatCode="0">
                  <c:v>10</c:v>
                </c:pt>
                <c:pt idx="7" formatCode="0">
                  <c:v>12</c:v>
                </c:pt>
                <c:pt idx="9">
                  <c:v>9</c:v>
                </c:pt>
                <c:pt idx="10" formatCode="0">
                  <c:v>19</c:v>
                </c:pt>
                <c:pt idx="12" formatCode="0">
                  <c:v>15</c:v>
                </c:pt>
                <c:pt idx="13" formatCode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C0B-44A6-92C5-7448336EFEC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Over 5 hours</c:v>
                </c:pt>
              </c:strCache>
            </c:strRef>
          </c:tx>
          <c:spPr>
            <a:solidFill>
              <a:schemeClr val="accent6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Sheet1!$B$6:$O$6</c:f>
              <c:numCache>
                <c:formatCode>General</c:formatCode>
                <c:ptCount val="14"/>
                <c:pt idx="0" formatCode="0">
                  <c:v>20</c:v>
                </c:pt>
                <c:pt idx="2" formatCode="0">
                  <c:v>22</c:v>
                </c:pt>
                <c:pt idx="3" formatCode="0">
                  <c:v>18</c:v>
                </c:pt>
                <c:pt idx="5" formatCode="0">
                  <c:v>27</c:v>
                </c:pt>
                <c:pt idx="6" formatCode="0">
                  <c:v>21</c:v>
                </c:pt>
                <c:pt idx="7">
                  <c:v>9</c:v>
                </c:pt>
                <c:pt idx="9" formatCode="0">
                  <c:v>16</c:v>
                </c:pt>
                <c:pt idx="10" formatCode="0">
                  <c:v>23</c:v>
                </c:pt>
                <c:pt idx="12" formatCode="0">
                  <c:v>20</c:v>
                </c:pt>
                <c:pt idx="13" formatCode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0B-44A6-92C5-7448336EFE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Less than 1 hour</c:v>
                </c:pt>
              </c:strCache>
            </c:strRef>
          </c:tx>
          <c:spPr>
            <a:solidFill>
              <a:srgbClr val="1DAFAD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 formatCode="0">
                  <c:v>9</c:v>
                </c:pt>
                <c:pt idx="2" formatCode="0">
                  <c:v>12</c:v>
                </c:pt>
                <c:pt idx="3">
                  <c:v>4</c:v>
                </c:pt>
                <c:pt idx="4" formatCode="0">
                  <c:v>12</c:v>
                </c:pt>
                <c:pt idx="5" formatCode="0">
                  <c:v>2</c:v>
                </c:pt>
                <c:pt idx="6" formatCode="0">
                  <c:v>4</c:v>
                </c:pt>
                <c:pt idx="7" formatCode="0">
                  <c:v>6</c:v>
                </c:pt>
                <c:pt idx="8" formatCode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F-41A4-86A0-027474B8C72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Between 1 and 2 hours</c:v>
                </c:pt>
              </c:strCache>
            </c:strRef>
          </c:tx>
          <c:spPr>
            <a:solidFill>
              <a:srgbClr val="1DAFAD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Sheet1!$B$3:$J$3</c:f>
              <c:numCache>
                <c:formatCode>General</c:formatCode>
                <c:ptCount val="9"/>
                <c:pt idx="0" formatCode="0">
                  <c:v>31</c:v>
                </c:pt>
                <c:pt idx="2" formatCode="0">
                  <c:v>39</c:v>
                </c:pt>
                <c:pt idx="3">
                  <c:v>4</c:v>
                </c:pt>
                <c:pt idx="4" formatCode="0">
                  <c:v>18</c:v>
                </c:pt>
                <c:pt idx="5" formatCode="0">
                  <c:v>24</c:v>
                </c:pt>
                <c:pt idx="6">
                  <c:v>13</c:v>
                </c:pt>
                <c:pt idx="7" formatCode="0">
                  <c:v>6</c:v>
                </c:pt>
                <c:pt idx="8" formatCode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2F-41A4-86A0-027474B8C72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Between 2 and 3 hours</c:v>
                </c:pt>
              </c:strCache>
            </c:strRef>
          </c:tx>
          <c:spPr>
            <a:solidFill>
              <a:srgbClr val="9FE5D8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Sheet1!$B$4:$J$4</c:f>
              <c:numCache>
                <c:formatCode>General</c:formatCode>
                <c:ptCount val="9"/>
                <c:pt idx="0" formatCode="0">
                  <c:v>26</c:v>
                </c:pt>
                <c:pt idx="2" formatCode="0">
                  <c:v>34</c:v>
                </c:pt>
                <c:pt idx="3">
                  <c:v>2</c:v>
                </c:pt>
                <c:pt idx="4" formatCode="0">
                  <c:v>6</c:v>
                </c:pt>
                <c:pt idx="5">
                  <c:v>15</c:v>
                </c:pt>
                <c:pt idx="6" formatCode="0">
                  <c:v>35</c:v>
                </c:pt>
                <c:pt idx="7" formatCode="0">
                  <c:v>31</c:v>
                </c:pt>
                <c:pt idx="8" formatCode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2F-41A4-86A0-027474B8C72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Between 3 and 5 hours</c:v>
                </c:pt>
              </c:strCache>
            </c:strRef>
          </c:tx>
          <c:spPr>
            <a:solidFill>
              <a:srgbClr val="9FE5D8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F2F-41A4-86A0-027474B8C7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Sheet1!$B$5:$J$5</c:f>
              <c:numCache>
                <c:formatCode>General</c:formatCode>
                <c:ptCount val="9"/>
                <c:pt idx="0" formatCode="0">
                  <c:v>14</c:v>
                </c:pt>
                <c:pt idx="2" formatCode="0">
                  <c:v>14</c:v>
                </c:pt>
                <c:pt idx="3">
                  <c:v>5</c:v>
                </c:pt>
                <c:pt idx="4" formatCode="0">
                  <c:v>18</c:v>
                </c:pt>
                <c:pt idx="5" formatCode="0">
                  <c:v>41</c:v>
                </c:pt>
                <c:pt idx="6" formatCode="0">
                  <c:v>4</c:v>
                </c:pt>
                <c:pt idx="7" formatCode="0">
                  <c:v>25</c:v>
                </c:pt>
                <c:pt idx="8" formatCode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2F-41A4-86A0-027474B8C7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Over 5 hours</c:v>
                </c:pt>
              </c:strCache>
            </c:strRef>
          </c:tx>
          <c:spPr>
            <a:solidFill>
              <a:srgbClr val="C5EFE8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Sheet1!$B$6:$J$6</c:f>
              <c:numCache>
                <c:formatCode>General</c:formatCode>
                <c:ptCount val="9"/>
                <c:pt idx="0" formatCode="0">
                  <c:v>20</c:v>
                </c:pt>
                <c:pt idx="2">
                  <c:v>2</c:v>
                </c:pt>
                <c:pt idx="3" formatCode="0">
                  <c:v>86</c:v>
                </c:pt>
                <c:pt idx="4" formatCode="0">
                  <c:v>47</c:v>
                </c:pt>
                <c:pt idx="5" formatCode="0">
                  <c:v>19</c:v>
                </c:pt>
                <c:pt idx="6" formatCode="0">
                  <c:v>43</c:v>
                </c:pt>
                <c:pt idx="7" formatCode="0">
                  <c:v>31</c:v>
                </c:pt>
                <c:pt idx="8" formatCode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F2F-41A4-86A0-027474B8C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Less than 1 hour</c:v>
                </c:pt>
              </c:strCache>
            </c:strRef>
          </c:tx>
          <c:spPr>
            <a:solidFill>
              <a:srgbClr val="1DAFAD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 formatCode="0">
                  <c:v>9</c:v>
                </c:pt>
                <c:pt idx="2">
                  <c:v>5</c:v>
                </c:pt>
                <c:pt idx="3" formatCode="0">
                  <c:v>44</c:v>
                </c:pt>
                <c:pt idx="4" formatCode="0">
                  <c:v>7</c:v>
                </c:pt>
                <c:pt idx="5" formatCode="0">
                  <c:v>0</c:v>
                </c:pt>
                <c:pt idx="6" formatCode="0">
                  <c:v>10</c:v>
                </c:pt>
                <c:pt idx="7" formatCode="0">
                  <c:v>19</c:v>
                </c:pt>
                <c:pt idx="8" formatCode="0">
                  <c:v>0</c:v>
                </c:pt>
                <c:pt idx="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F-41A4-86A0-027474B8C72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Between 1 and 2 hours</c:v>
                </c:pt>
              </c:strCache>
            </c:strRef>
          </c:tx>
          <c:spPr>
            <a:solidFill>
              <a:srgbClr val="1DAFAD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F2F-41A4-86A0-027474B8C723}"/>
              </c:ext>
            </c:extLst>
          </c:dPt>
          <c:dLbls>
            <c:dLbl>
              <c:idx val="8"/>
              <c:layout>
                <c:manualLayout>
                  <c:x val="1.3359130597598442E-2"/>
                  <c:y val="7.749804576778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284-49F9-AB55-814A3AC63C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 formatCode="0">
                  <c:v>31</c:v>
                </c:pt>
                <c:pt idx="2" formatCode="0">
                  <c:v>32</c:v>
                </c:pt>
                <c:pt idx="3" formatCode="0">
                  <c:v>22</c:v>
                </c:pt>
                <c:pt idx="4" formatCode="0">
                  <c:v>34</c:v>
                </c:pt>
                <c:pt idx="5" formatCode="0">
                  <c:v>0</c:v>
                </c:pt>
                <c:pt idx="6" formatCode="0">
                  <c:v>30</c:v>
                </c:pt>
                <c:pt idx="7" formatCode="0">
                  <c:v>28</c:v>
                </c:pt>
                <c:pt idx="8" formatCode="0">
                  <c:v>0</c:v>
                </c:pt>
                <c:pt idx="9" formatCode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2F-41A4-86A0-027474B8C72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Between 2 and 3 hours</c:v>
                </c:pt>
              </c:strCache>
            </c:strRef>
          </c:tx>
          <c:spPr>
            <a:solidFill>
              <a:srgbClr val="9FE5D8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Sheet1!$B$4:$K$4</c:f>
              <c:numCache>
                <c:formatCode>General</c:formatCode>
                <c:ptCount val="10"/>
                <c:pt idx="0" formatCode="0">
                  <c:v>26</c:v>
                </c:pt>
                <c:pt idx="2" formatCode="0">
                  <c:v>27</c:v>
                </c:pt>
                <c:pt idx="3" formatCode="0">
                  <c:v>0</c:v>
                </c:pt>
                <c:pt idx="4" formatCode="0">
                  <c:v>29</c:v>
                </c:pt>
                <c:pt idx="5" formatCode="0">
                  <c:v>0</c:v>
                </c:pt>
                <c:pt idx="6" formatCode="0">
                  <c:v>10</c:v>
                </c:pt>
                <c:pt idx="7" formatCode="0">
                  <c:v>23</c:v>
                </c:pt>
                <c:pt idx="8" formatCode="0">
                  <c:v>100</c:v>
                </c:pt>
                <c:pt idx="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2F-41A4-86A0-027474B8C72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Between 3 and 5 hours</c:v>
                </c:pt>
              </c:strCache>
            </c:strRef>
          </c:tx>
          <c:spPr>
            <a:solidFill>
              <a:srgbClr val="9FE5D8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F2F-41A4-86A0-027474B8C7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Sheet1!$B$5:$K$5</c:f>
              <c:numCache>
                <c:formatCode>General</c:formatCode>
                <c:ptCount val="10"/>
                <c:pt idx="0" formatCode="0">
                  <c:v>14</c:v>
                </c:pt>
                <c:pt idx="2" formatCode="0">
                  <c:v>15</c:v>
                </c:pt>
                <c:pt idx="3" formatCode="0">
                  <c:v>11</c:v>
                </c:pt>
                <c:pt idx="4" formatCode="0">
                  <c:v>15</c:v>
                </c:pt>
                <c:pt idx="5" formatCode="0">
                  <c:v>62</c:v>
                </c:pt>
                <c:pt idx="6" formatCode="0">
                  <c:v>20</c:v>
                </c:pt>
                <c:pt idx="7">
                  <c:v>9</c:v>
                </c:pt>
                <c:pt idx="8" formatCode="0">
                  <c:v>0</c:v>
                </c:pt>
                <c:pt idx="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2F-41A4-86A0-027474B8C7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Over 5 hours</c:v>
                </c:pt>
              </c:strCache>
            </c:strRef>
          </c:tx>
          <c:spPr>
            <a:solidFill>
              <a:srgbClr val="C5EFE8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Sheet1!$B$6:$K$6</c:f>
              <c:numCache>
                <c:formatCode>General</c:formatCode>
                <c:ptCount val="10"/>
                <c:pt idx="0" formatCode="0">
                  <c:v>20</c:v>
                </c:pt>
                <c:pt idx="2" formatCode="0">
                  <c:v>21</c:v>
                </c:pt>
                <c:pt idx="3" formatCode="0">
                  <c:v>22</c:v>
                </c:pt>
                <c:pt idx="4" formatCode="0">
                  <c:v>16</c:v>
                </c:pt>
                <c:pt idx="5" formatCode="0">
                  <c:v>38</c:v>
                </c:pt>
                <c:pt idx="6" formatCode="0">
                  <c:v>30</c:v>
                </c:pt>
                <c:pt idx="7" formatCode="0">
                  <c:v>21</c:v>
                </c:pt>
                <c:pt idx="8" formatCode="0">
                  <c:v>0</c:v>
                </c:pt>
                <c:pt idx="9" formatCode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F2F-41A4-86A0-027474B8C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9338548229706021E-2"/>
          <c:y val="2.5270291205284873E-2"/>
          <c:w val="0.96203246699685108"/>
          <c:h val="0.9205790847833903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452567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3-4CA6-978E-C8D6588A4F9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1-2</c:v>
                </c:pt>
              </c:strCache>
            </c:strRef>
          </c:tx>
          <c:spPr>
            <a:solidFill>
              <a:srgbClr val="542E7E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483-4CA6-978E-C8D6588A4F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 algn="ctr"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Sheet1!$B$3</c:f>
              <c:numCache>
                <c:formatCode>0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83-4CA6-978E-C8D6588A4F9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3-4</c:v>
                </c:pt>
              </c:strCache>
            </c:strRef>
          </c:tx>
          <c:spPr>
            <a:solidFill>
              <a:srgbClr val="452567">
                <a:lumMod val="60000"/>
                <a:lumOff val="40000"/>
              </a:srgb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483-4CA6-978E-C8D6588A4F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Sheet1!$B$4</c:f>
              <c:numCache>
                <c:formatCode>0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83-4CA6-978E-C8D6588A4F9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5-9</c:v>
                </c:pt>
              </c:strCache>
            </c:strRef>
          </c:tx>
          <c:spPr>
            <a:solidFill>
              <a:srgbClr val="452567">
                <a:lumMod val="40000"/>
                <a:lumOff val="6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483-4CA6-978E-C8D6588A4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Sheet1!$B$5</c:f>
              <c:numCache>
                <c:formatCode>0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83-4CA6-978E-C8D6588A4F9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10+</c:v>
                </c:pt>
              </c:strCache>
            </c:strRef>
          </c:tx>
          <c:spPr>
            <a:solidFill>
              <a:srgbClr val="452567">
                <a:lumMod val="20000"/>
                <a:lumOff val="8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Sheet1!$B$6</c:f>
              <c:numCache>
                <c:formatCode>0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483-4CA6-978E-C8D6588A4F90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rgbClr val="D9D9D9"/>
            </a:solidFill>
          </c:spPr>
          <c:invertIfNegative val="0"/>
          <c:dLbls>
            <c:dLbl>
              <c:idx val="0"/>
              <c:layout>
                <c:manualLayout>
                  <c:x val="-1.0746405560037926E-2"/>
                  <c:y val="-1.4440166403019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483-4CA6-978E-C8D6588A4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Sheet1!$B$7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83-4CA6-978E-C8D6588A4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341C4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Sheet1!$B$2:$O$2</c:f>
              <c:numCache>
                <c:formatCode>General</c:formatCode>
                <c:ptCount val="14"/>
                <c:pt idx="0" formatCode="0">
                  <c:v>3</c:v>
                </c:pt>
                <c:pt idx="2" formatCode="0">
                  <c:v>4</c:v>
                </c:pt>
                <c:pt idx="3" formatCode="0">
                  <c:v>2</c:v>
                </c:pt>
                <c:pt idx="4" formatCode="0">
                  <c:v>0</c:v>
                </c:pt>
                <c:pt idx="5" formatCode="0">
                  <c:v>3</c:v>
                </c:pt>
                <c:pt idx="6" formatCode="0">
                  <c:v>5</c:v>
                </c:pt>
                <c:pt idx="7" formatCode="0">
                  <c:v>2</c:v>
                </c:pt>
                <c:pt idx="9">
                  <c:v>0</c:v>
                </c:pt>
                <c:pt idx="10" formatCode="0">
                  <c:v>6</c:v>
                </c:pt>
                <c:pt idx="12" formatCode="0">
                  <c:v>3</c:v>
                </c:pt>
                <c:pt idx="13" formatCode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A-4C38-B241-A6724E472B5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1-2</c:v>
                </c:pt>
              </c:strCache>
            </c:strRef>
          </c:tx>
          <c:spPr>
            <a:solidFill>
              <a:srgbClr val="542E7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57A-4C38-B241-A6724E472B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Sheet1!$B$3:$O$3</c:f>
              <c:numCache>
                <c:formatCode>General</c:formatCode>
                <c:ptCount val="14"/>
                <c:pt idx="0" formatCode="0">
                  <c:v>16</c:v>
                </c:pt>
                <c:pt idx="2" formatCode="0">
                  <c:v>16</c:v>
                </c:pt>
                <c:pt idx="3" formatCode="0">
                  <c:v>17</c:v>
                </c:pt>
                <c:pt idx="4" formatCode="0">
                  <c:v>0</c:v>
                </c:pt>
                <c:pt idx="5" formatCode="0">
                  <c:v>15</c:v>
                </c:pt>
                <c:pt idx="6" formatCode="0">
                  <c:v>19</c:v>
                </c:pt>
                <c:pt idx="7" formatCode="0">
                  <c:v>16</c:v>
                </c:pt>
                <c:pt idx="9">
                  <c:v>8</c:v>
                </c:pt>
                <c:pt idx="10" formatCode="0">
                  <c:v>24</c:v>
                </c:pt>
                <c:pt idx="12" formatCode="0">
                  <c:v>16</c:v>
                </c:pt>
                <c:pt idx="13" formatCode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7A-4C38-B241-A6724E472B5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3-4</c:v>
                </c:pt>
              </c:strCache>
            </c:strRef>
          </c:tx>
          <c:spPr>
            <a:solidFill>
              <a:srgbClr val="8E5CC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57A-4C38-B241-A6724E472B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Sheet1!$B$4:$O$4</c:f>
              <c:numCache>
                <c:formatCode>General</c:formatCode>
                <c:ptCount val="14"/>
                <c:pt idx="0" formatCode="0">
                  <c:v>21</c:v>
                </c:pt>
                <c:pt idx="2" formatCode="0">
                  <c:v>21</c:v>
                </c:pt>
                <c:pt idx="3" formatCode="0">
                  <c:v>21</c:v>
                </c:pt>
                <c:pt idx="4" formatCode="0">
                  <c:v>0</c:v>
                </c:pt>
                <c:pt idx="5" formatCode="0">
                  <c:v>16</c:v>
                </c:pt>
                <c:pt idx="6" formatCode="0">
                  <c:v>19</c:v>
                </c:pt>
                <c:pt idx="7" formatCode="0">
                  <c:v>31</c:v>
                </c:pt>
                <c:pt idx="9" formatCode="0">
                  <c:v>20</c:v>
                </c:pt>
                <c:pt idx="10" formatCode="0">
                  <c:v>22</c:v>
                </c:pt>
                <c:pt idx="12" formatCode="0">
                  <c:v>22</c:v>
                </c:pt>
                <c:pt idx="13" formatCode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7A-4C38-B241-A6724E472B5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5-9</c:v>
                </c:pt>
              </c:strCache>
            </c:strRef>
          </c:tx>
          <c:spPr>
            <a:solidFill>
              <a:srgbClr val="B492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Sheet1!$B$5:$O$5</c:f>
              <c:numCache>
                <c:formatCode>General</c:formatCode>
                <c:ptCount val="14"/>
                <c:pt idx="0" formatCode="0">
                  <c:v>20</c:v>
                </c:pt>
                <c:pt idx="2" formatCode="0">
                  <c:v>17</c:v>
                </c:pt>
                <c:pt idx="3" formatCode="0">
                  <c:v>22</c:v>
                </c:pt>
                <c:pt idx="4" formatCode="0">
                  <c:v>0</c:v>
                </c:pt>
                <c:pt idx="5" formatCode="0">
                  <c:v>15</c:v>
                </c:pt>
                <c:pt idx="6" formatCode="0">
                  <c:v>21</c:v>
                </c:pt>
                <c:pt idx="7" formatCode="0">
                  <c:v>25</c:v>
                </c:pt>
                <c:pt idx="9" formatCode="0">
                  <c:v>22</c:v>
                </c:pt>
                <c:pt idx="10" formatCode="0">
                  <c:v>18</c:v>
                </c:pt>
                <c:pt idx="12" formatCode="0">
                  <c:v>20</c:v>
                </c:pt>
                <c:pt idx="13" formatCode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7A-4C38-B241-A6724E472B5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10+</c:v>
                </c:pt>
              </c:strCache>
            </c:strRef>
          </c:tx>
          <c:spPr>
            <a:solidFill>
              <a:srgbClr val="D9C9EB"/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88-41EA-8B5C-0C60B51F3C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Sheet1!$B$6:$O$6</c:f>
              <c:numCache>
                <c:formatCode>General</c:formatCode>
                <c:ptCount val="14"/>
                <c:pt idx="0" formatCode="0">
                  <c:v>38</c:v>
                </c:pt>
                <c:pt idx="2" formatCode="0">
                  <c:v>41</c:v>
                </c:pt>
                <c:pt idx="3" formatCode="0">
                  <c:v>37</c:v>
                </c:pt>
                <c:pt idx="4" formatCode="0">
                  <c:v>0</c:v>
                </c:pt>
                <c:pt idx="5" formatCode="0">
                  <c:v>50</c:v>
                </c:pt>
                <c:pt idx="6" formatCode="0">
                  <c:v>36</c:v>
                </c:pt>
                <c:pt idx="7">
                  <c:v>27</c:v>
                </c:pt>
                <c:pt idx="9" formatCode="0">
                  <c:v>48</c:v>
                </c:pt>
                <c:pt idx="10">
                  <c:v>29</c:v>
                </c:pt>
                <c:pt idx="12" formatCode="0">
                  <c:v>38</c:v>
                </c:pt>
                <c:pt idx="13" formatCode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7A-4C38-B241-A6724E472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452567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 formatCode="0">
                  <c:v>3</c:v>
                </c:pt>
                <c:pt idx="2" formatCode="0">
                  <c:v>4</c:v>
                </c:pt>
                <c:pt idx="3" formatCode="0">
                  <c:v>2</c:v>
                </c:pt>
                <c:pt idx="4" formatCode="0">
                  <c:v>0</c:v>
                </c:pt>
                <c:pt idx="5" formatCode="0">
                  <c:v>0</c:v>
                </c:pt>
                <c:pt idx="6" formatCode="0">
                  <c:v>0</c:v>
                </c:pt>
                <c:pt idx="7" formatCode="0">
                  <c:v>0</c:v>
                </c:pt>
                <c:pt idx="8" formatCode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F-41A4-86A0-027474B8C72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1-2</c:v>
                </c:pt>
              </c:strCache>
            </c:strRef>
          </c:tx>
          <c:spPr>
            <a:solidFill>
              <a:srgbClr val="542E7E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 algn="ctr"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Sheet1!$B$3:$J$3</c:f>
              <c:numCache>
                <c:formatCode>General</c:formatCode>
                <c:ptCount val="9"/>
                <c:pt idx="0" formatCode="0">
                  <c:v>16</c:v>
                </c:pt>
                <c:pt idx="2" formatCode="0">
                  <c:v>21</c:v>
                </c:pt>
                <c:pt idx="3">
                  <c:v>2</c:v>
                </c:pt>
                <c:pt idx="4" formatCode="0">
                  <c:v>0</c:v>
                </c:pt>
                <c:pt idx="5" formatCode="0">
                  <c:v>19</c:v>
                </c:pt>
                <c:pt idx="6" formatCode="0">
                  <c:v>4</c:v>
                </c:pt>
                <c:pt idx="7" formatCode="0">
                  <c:v>13</c:v>
                </c:pt>
                <c:pt idx="8" formatCode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2F-41A4-86A0-027474B8C72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3-4</c:v>
                </c:pt>
              </c:strCache>
            </c:strRef>
          </c:tx>
          <c:spPr>
            <a:solidFill>
              <a:srgbClr val="452567">
                <a:lumMod val="60000"/>
                <a:lumOff val="40000"/>
              </a:srgb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Sheet1!$B$4:$J$4</c:f>
              <c:numCache>
                <c:formatCode>General</c:formatCode>
                <c:ptCount val="9"/>
                <c:pt idx="0" formatCode="0">
                  <c:v>21</c:v>
                </c:pt>
                <c:pt idx="2" formatCode="0">
                  <c:v>27</c:v>
                </c:pt>
                <c:pt idx="3">
                  <c:v>5</c:v>
                </c:pt>
                <c:pt idx="4" formatCode="0">
                  <c:v>0</c:v>
                </c:pt>
                <c:pt idx="5" formatCode="0">
                  <c:v>19</c:v>
                </c:pt>
                <c:pt idx="6" formatCode="0">
                  <c:v>22</c:v>
                </c:pt>
                <c:pt idx="7" formatCode="0">
                  <c:v>13</c:v>
                </c:pt>
                <c:pt idx="8" formatCode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2F-41A4-86A0-027474B8C72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5-9</c:v>
                </c:pt>
              </c:strCache>
            </c:strRef>
          </c:tx>
          <c:spPr>
            <a:solidFill>
              <a:srgbClr val="452567">
                <a:lumMod val="40000"/>
                <a:lumOff val="6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F2F-41A4-86A0-027474B8C7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Sheet1!$B$5:$J$5</c:f>
              <c:numCache>
                <c:formatCode>General</c:formatCode>
                <c:ptCount val="9"/>
                <c:pt idx="0" formatCode="0">
                  <c:v>20</c:v>
                </c:pt>
                <c:pt idx="2" formatCode="0">
                  <c:v>23</c:v>
                </c:pt>
                <c:pt idx="3">
                  <c:v>6</c:v>
                </c:pt>
                <c:pt idx="4" formatCode="0">
                  <c:v>6</c:v>
                </c:pt>
                <c:pt idx="5" formatCode="0">
                  <c:v>24</c:v>
                </c:pt>
                <c:pt idx="6" formatCode="0">
                  <c:v>39</c:v>
                </c:pt>
                <c:pt idx="7" formatCode="0">
                  <c:v>31</c:v>
                </c:pt>
                <c:pt idx="8" formatCode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2F-41A4-86A0-027474B8C7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10+</c:v>
                </c:pt>
              </c:strCache>
            </c:strRef>
          </c:tx>
          <c:spPr>
            <a:solidFill>
              <a:srgbClr val="452567">
                <a:lumMod val="20000"/>
                <a:lumOff val="8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Sheet1!$B$6:$J$6</c:f>
              <c:numCache>
                <c:formatCode>General</c:formatCode>
                <c:ptCount val="9"/>
                <c:pt idx="0" formatCode="0">
                  <c:v>38</c:v>
                </c:pt>
                <c:pt idx="2">
                  <c:v>25</c:v>
                </c:pt>
                <c:pt idx="3" formatCode="0">
                  <c:v>84</c:v>
                </c:pt>
                <c:pt idx="4" formatCode="0">
                  <c:v>94</c:v>
                </c:pt>
                <c:pt idx="5" formatCode="0">
                  <c:v>39</c:v>
                </c:pt>
                <c:pt idx="6" formatCode="0">
                  <c:v>30</c:v>
                </c:pt>
                <c:pt idx="7" formatCode="0">
                  <c:v>38</c:v>
                </c:pt>
                <c:pt idx="8" formatCode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F2F-41A4-86A0-027474B8C723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rgbClr val="D9D9D9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Sheet1!$B$7:$J$7</c:f>
              <c:numCache>
                <c:formatCode>General</c:formatCode>
                <c:ptCount val="9"/>
                <c:pt idx="0" formatCode="0">
                  <c:v>0</c:v>
                </c:pt>
                <c:pt idx="2" formatCode="0">
                  <c:v>0</c:v>
                </c:pt>
                <c:pt idx="3" formatCode="0">
                  <c:v>0</c:v>
                </c:pt>
                <c:pt idx="4" formatCode="0">
                  <c:v>0</c:v>
                </c:pt>
                <c:pt idx="5" formatCode="0">
                  <c:v>0</c:v>
                </c:pt>
                <c:pt idx="6" formatCode="0">
                  <c:v>4</c:v>
                </c:pt>
                <c:pt idx="7" formatCode="0">
                  <c:v>6</c:v>
                </c:pt>
                <c:pt idx="8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A1-47A4-86EA-E1B973B9A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452567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 formatCode="0">
                  <c:v>3</c:v>
                </c:pt>
                <c:pt idx="2" formatCode="0">
                  <c:v>1</c:v>
                </c:pt>
                <c:pt idx="3" formatCode="0">
                  <c:v>0</c:v>
                </c:pt>
                <c:pt idx="4" formatCode="0">
                  <c:v>6</c:v>
                </c:pt>
                <c:pt idx="5" formatCode="0">
                  <c:v>23</c:v>
                </c:pt>
                <c:pt idx="6" formatCode="0">
                  <c:v>0</c:v>
                </c:pt>
                <c:pt idx="7" formatCode="0">
                  <c:v>1</c:v>
                </c:pt>
                <c:pt idx="8" formatCode="0">
                  <c:v>0</c:v>
                </c:pt>
                <c:pt idx="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F-41A4-86A0-027474B8C72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1-2</c:v>
                </c:pt>
              </c:strCache>
            </c:strRef>
          </c:tx>
          <c:spPr>
            <a:solidFill>
              <a:srgbClr val="542E7E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 algn="ctr"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 formatCode="0">
                  <c:v>16</c:v>
                </c:pt>
                <c:pt idx="2">
                  <c:v>10</c:v>
                </c:pt>
                <c:pt idx="3" formatCode="0">
                  <c:v>0</c:v>
                </c:pt>
                <c:pt idx="4" formatCode="0">
                  <c:v>27</c:v>
                </c:pt>
                <c:pt idx="5" formatCode="0">
                  <c:v>46</c:v>
                </c:pt>
                <c:pt idx="6" formatCode="0">
                  <c:v>30</c:v>
                </c:pt>
                <c:pt idx="7">
                  <c:v>6</c:v>
                </c:pt>
                <c:pt idx="8" formatCode="0">
                  <c:v>0</c:v>
                </c:pt>
                <c:pt idx="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2F-41A4-86A0-027474B8C72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3-4</c:v>
                </c:pt>
              </c:strCache>
            </c:strRef>
          </c:tx>
          <c:spPr>
            <a:solidFill>
              <a:srgbClr val="452567">
                <a:lumMod val="60000"/>
                <a:lumOff val="40000"/>
              </a:srgb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Sheet1!$B$4:$K$4</c:f>
              <c:numCache>
                <c:formatCode>General</c:formatCode>
                <c:ptCount val="10"/>
                <c:pt idx="0" formatCode="0">
                  <c:v>21</c:v>
                </c:pt>
                <c:pt idx="2" formatCode="0">
                  <c:v>22</c:v>
                </c:pt>
                <c:pt idx="3" formatCode="0">
                  <c:v>11</c:v>
                </c:pt>
                <c:pt idx="4" formatCode="0">
                  <c:v>26</c:v>
                </c:pt>
                <c:pt idx="5" formatCode="0">
                  <c:v>8</c:v>
                </c:pt>
                <c:pt idx="6" formatCode="0">
                  <c:v>20</c:v>
                </c:pt>
                <c:pt idx="7">
                  <c:v>14</c:v>
                </c:pt>
                <c:pt idx="8" formatCode="0">
                  <c:v>100</c:v>
                </c:pt>
                <c:pt idx="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2F-41A4-86A0-027474B8C72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5-9</c:v>
                </c:pt>
              </c:strCache>
            </c:strRef>
          </c:tx>
          <c:spPr>
            <a:solidFill>
              <a:srgbClr val="452567">
                <a:lumMod val="40000"/>
                <a:lumOff val="6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F2F-41A4-86A0-027474B8C7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Sheet1!$B$5:$K$5</c:f>
              <c:numCache>
                <c:formatCode>General</c:formatCode>
                <c:ptCount val="10"/>
                <c:pt idx="0" formatCode="0">
                  <c:v>20</c:v>
                </c:pt>
                <c:pt idx="2" formatCode="0">
                  <c:v>28</c:v>
                </c:pt>
                <c:pt idx="3" formatCode="0">
                  <c:v>11</c:v>
                </c:pt>
                <c:pt idx="4" formatCode="0">
                  <c:v>19</c:v>
                </c:pt>
                <c:pt idx="5" formatCode="0">
                  <c:v>0</c:v>
                </c:pt>
                <c:pt idx="6" formatCode="0">
                  <c:v>10</c:v>
                </c:pt>
                <c:pt idx="7" formatCode="0">
                  <c:v>14</c:v>
                </c:pt>
                <c:pt idx="8" formatCode="0">
                  <c:v>0</c:v>
                </c:pt>
                <c:pt idx="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2F-41A4-86A0-027474B8C7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10+</c:v>
                </c:pt>
              </c:strCache>
            </c:strRef>
          </c:tx>
          <c:spPr>
            <a:solidFill>
              <a:srgbClr val="452567">
                <a:lumMod val="20000"/>
                <a:lumOff val="8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Sheet1!$B$6:$K$6</c:f>
              <c:numCache>
                <c:formatCode>General</c:formatCode>
                <c:ptCount val="10"/>
                <c:pt idx="0" formatCode="0">
                  <c:v>38</c:v>
                </c:pt>
                <c:pt idx="2" formatCode="0">
                  <c:v>38</c:v>
                </c:pt>
                <c:pt idx="3" formatCode="0">
                  <c:v>78</c:v>
                </c:pt>
                <c:pt idx="4">
                  <c:v>22</c:v>
                </c:pt>
                <c:pt idx="5">
                  <c:v>15</c:v>
                </c:pt>
                <c:pt idx="6" formatCode="0">
                  <c:v>40</c:v>
                </c:pt>
                <c:pt idx="7" formatCode="0">
                  <c:v>65</c:v>
                </c:pt>
                <c:pt idx="8" formatCode="0">
                  <c:v>0</c:v>
                </c:pt>
                <c:pt idx="9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F2F-41A4-86A0-027474B8C723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rgbClr val="D9D9D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</c:numCache>
            </c:numRef>
          </c:cat>
          <c:val>
            <c:numRef>
              <c:f>Sheet1!$B$7:$K$7</c:f>
              <c:numCache>
                <c:formatCode>General</c:formatCode>
                <c:ptCount val="10"/>
                <c:pt idx="0" formatCode="0">
                  <c:v>0</c:v>
                </c:pt>
                <c:pt idx="2" formatCode="0">
                  <c:v>0</c:v>
                </c:pt>
                <c:pt idx="3" formatCode="0">
                  <c:v>0</c:v>
                </c:pt>
                <c:pt idx="4" formatCode="0">
                  <c:v>0</c:v>
                </c:pt>
                <c:pt idx="5" formatCode="0">
                  <c:v>8</c:v>
                </c:pt>
                <c:pt idx="6" formatCode="0">
                  <c:v>0</c:v>
                </c:pt>
                <c:pt idx="7" formatCode="0">
                  <c:v>0</c:v>
                </c:pt>
                <c:pt idx="8" formatCode="0">
                  <c:v>0</c:v>
                </c:pt>
                <c:pt idx="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A1-47A4-86EA-E1B973B9A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2">
                <a:shade val="47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B6-4B71-BA4A-6CB68487D3B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From 1 to 20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EB6-4B71-BA4A-6CB68487D3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Sheet1!$B$3</c:f>
              <c:numCache>
                <c:formatCode>0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B6-4B71-BA4A-6CB68487D3B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From 20 to 50</c:v>
                </c:pt>
              </c:strCache>
            </c:strRef>
          </c:tx>
          <c:spPr>
            <a:solidFill>
              <a:schemeClr val="accent2">
                <a:shade val="82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EB6-4B71-BA4A-6CB68487D3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Sheet1!$B$4</c:f>
              <c:numCache>
                <c:formatCode>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B6-4B71-BA4A-6CB68487D3B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From 50 to 90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Sheet1!$B$5</c:f>
              <c:numCache>
                <c:formatCode>0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B6-4B71-BA4A-6CB68487D3B6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From 90 to 150</c:v>
                </c:pt>
              </c:strCache>
            </c:strRef>
          </c:tx>
          <c:spPr>
            <a:solidFill>
              <a:schemeClr val="accent2">
                <a:tint val="83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Sheet1!$B$6</c:f>
              <c:numCache>
                <c:formatCode>0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EB6-4B71-BA4A-6CB68487D3B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150 or more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80504922590190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FEB6-4B71-BA4A-6CB68487D3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Sheet1!$B$7</c:f>
              <c:numCache>
                <c:formatCode>0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B6-4B71-BA4A-6CB68487D3B6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2">
                <a:tint val="4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</c:f>
              <c:numCache>
                <c:formatCode>General</c:formatCode>
                <c:ptCount val="1"/>
              </c:numCache>
            </c:numRef>
          </c:cat>
          <c:val>
            <c:numRef>
              <c:f>Sheet1!$B$8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EB6-4B71-BA4A-6CB68487D3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 b="1"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58333333334029"/>
          <c:y val="3.4375000000000412E-2"/>
          <c:w val="0.55625000000000002"/>
          <c:h val="0.834374999999999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A8A26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D33-4696-949D-D85C67DAC1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D33-4696-949D-D85C67DAC1D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D33-4696-949D-D85C67DAC1D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D33-4696-949D-D85C67DAC1D1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D33-4696-949D-D85C67DAC1D1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D33-4696-949D-D85C67DAC1D1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ED33-4696-949D-D85C67DAC1D1}"/>
              </c:ext>
            </c:extLst>
          </c:dPt>
          <c:dLbls>
            <c:dLbl>
              <c:idx val="2"/>
              <c:layout>
                <c:manualLayout>
                  <c:x val="5.2810574873555444E-3"/>
                  <c:y val="1.05311610370499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D33-4696-949D-D85C67DAC1D1}"/>
                </c:ext>
              </c:extLst>
            </c:dLbl>
            <c:dLbl>
              <c:idx val="4"/>
              <c:layout>
                <c:manualLayout>
                  <c:x val="-4.0983368497278638E-3"/>
                  <c:y val="-6.66258425629432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D33-4696-949D-D85C67DAC1D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Sheet1!$A$2:$A$8</c:f>
              <c:strCache>
                <c:ptCount val="7"/>
                <c:pt idx="0">
                  <c:v>Shopping</c:v>
                </c:pt>
                <c:pt idx="1">
                  <c:v>Working/going to work</c:v>
                </c:pt>
                <c:pt idx="2">
                  <c:v>Going to a restaurant/ eating out</c:v>
                </c:pt>
                <c:pt idx="3">
                  <c:v>Attending school/college/other education</c:v>
                </c:pt>
                <c:pt idx="4">
                  <c:v>Attending an event/cinema/theatre</c:v>
                </c:pt>
                <c:pt idx="5">
                  <c:v>Going to the pub/having a drink out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56</c:v>
                </c:pt>
                <c:pt idx="1">
                  <c:v>13</c:v>
                </c:pt>
                <c:pt idx="2">
                  <c:v>9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D33-4696-949D-D85C67DAC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385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 b="1">
          <a:latin typeface="Barlow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2">
                <a:shade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Sheet1!$B$2:$O$2</c:f>
              <c:numCache>
                <c:formatCode>General</c:formatCode>
                <c:ptCount val="14"/>
                <c:pt idx="0" formatCode="0">
                  <c:v>2</c:v>
                </c:pt>
                <c:pt idx="2" formatCode="0">
                  <c:v>2</c:v>
                </c:pt>
                <c:pt idx="3" formatCode="0">
                  <c:v>1</c:v>
                </c:pt>
                <c:pt idx="5" formatCode="0">
                  <c:v>3</c:v>
                </c:pt>
                <c:pt idx="6" formatCode="0">
                  <c:v>1</c:v>
                </c:pt>
                <c:pt idx="7" formatCode="0">
                  <c:v>1</c:v>
                </c:pt>
                <c:pt idx="9" formatCode="0">
                  <c:v>3</c:v>
                </c:pt>
                <c:pt idx="10" formatCode="0">
                  <c:v>1</c:v>
                </c:pt>
                <c:pt idx="12" formatCode="0">
                  <c:v>1</c:v>
                </c:pt>
                <c:pt idx="13" formatCode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9B-41C5-BAD1-4240867E7EC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From 1 to 20</c:v>
                </c:pt>
              </c:strCache>
            </c:strRef>
          </c:tx>
          <c:spPr>
            <a:solidFill>
              <a:schemeClr val="accent2">
                <a:shade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79B-41C5-BAD1-4240867E7E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Sheet1!$B$3:$O$3</c:f>
              <c:numCache>
                <c:formatCode>General</c:formatCode>
                <c:ptCount val="14"/>
                <c:pt idx="0" formatCode="0">
                  <c:v>17</c:v>
                </c:pt>
                <c:pt idx="2" formatCode="0">
                  <c:v>19</c:v>
                </c:pt>
                <c:pt idx="3" formatCode="0">
                  <c:v>15</c:v>
                </c:pt>
                <c:pt idx="5" formatCode="0">
                  <c:v>21</c:v>
                </c:pt>
                <c:pt idx="6" formatCode="0">
                  <c:v>16</c:v>
                </c:pt>
                <c:pt idx="7">
                  <c:v>11</c:v>
                </c:pt>
                <c:pt idx="9" formatCode="0">
                  <c:v>18</c:v>
                </c:pt>
                <c:pt idx="10" formatCode="0">
                  <c:v>15</c:v>
                </c:pt>
                <c:pt idx="12" formatCode="0">
                  <c:v>16</c:v>
                </c:pt>
                <c:pt idx="13" formatCode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9B-41C5-BAD1-4240867E7EC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From 20 to 50</c:v>
                </c:pt>
              </c:strCache>
            </c:strRef>
          </c:tx>
          <c:spPr>
            <a:solidFill>
              <a:schemeClr val="accent2">
                <a:shade val="9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79B-41C5-BAD1-4240867E7E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Sheet1!$B$4:$O$4</c:f>
              <c:numCache>
                <c:formatCode>General</c:formatCode>
                <c:ptCount val="14"/>
                <c:pt idx="0" formatCode="0">
                  <c:v>30</c:v>
                </c:pt>
                <c:pt idx="2" formatCode="0">
                  <c:v>29</c:v>
                </c:pt>
                <c:pt idx="3" formatCode="0">
                  <c:v>30</c:v>
                </c:pt>
                <c:pt idx="5" formatCode="0">
                  <c:v>26</c:v>
                </c:pt>
                <c:pt idx="6" formatCode="0">
                  <c:v>26</c:v>
                </c:pt>
                <c:pt idx="7" formatCode="0">
                  <c:v>38</c:v>
                </c:pt>
                <c:pt idx="9" formatCode="0">
                  <c:v>31</c:v>
                </c:pt>
                <c:pt idx="10" formatCode="0">
                  <c:v>28</c:v>
                </c:pt>
                <c:pt idx="12" formatCode="0">
                  <c:v>31</c:v>
                </c:pt>
                <c:pt idx="13" formatCode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9B-41C5-BAD1-4240867E7EC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From 50 to 90</c:v>
                </c:pt>
              </c:strCache>
            </c:strRef>
          </c:tx>
          <c:spPr>
            <a:solidFill>
              <a:schemeClr val="accent2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Sheet1!$B$5:$O$5</c:f>
              <c:numCache>
                <c:formatCode>General</c:formatCode>
                <c:ptCount val="14"/>
                <c:pt idx="0" formatCode="0">
                  <c:v>25</c:v>
                </c:pt>
                <c:pt idx="2" formatCode="0">
                  <c:v>20</c:v>
                </c:pt>
                <c:pt idx="3" formatCode="0">
                  <c:v>29</c:v>
                </c:pt>
                <c:pt idx="5" formatCode="0">
                  <c:v>24</c:v>
                </c:pt>
                <c:pt idx="6" formatCode="0">
                  <c:v>27</c:v>
                </c:pt>
                <c:pt idx="7" formatCode="0">
                  <c:v>24</c:v>
                </c:pt>
                <c:pt idx="9" formatCode="0">
                  <c:v>27</c:v>
                </c:pt>
                <c:pt idx="10" formatCode="0">
                  <c:v>23</c:v>
                </c:pt>
                <c:pt idx="12" formatCode="0">
                  <c:v>25</c:v>
                </c:pt>
                <c:pt idx="13" formatCode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9B-41C5-BAD1-4240867E7EC6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From 90 to 150</c:v>
                </c:pt>
              </c:strCache>
            </c:strRef>
          </c:tx>
          <c:spPr>
            <a:solidFill>
              <a:schemeClr val="accent2">
                <a:tint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Sheet1!$B$6:$O$6</c:f>
              <c:numCache>
                <c:formatCode>General</c:formatCode>
                <c:ptCount val="14"/>
                <c:pt idx="0" formatCode="0">
                  <c:v>15</c:v>
                </c:pt>
                <c:pt idx="2" formatCode="0">
                  <c:v>18</c:v>
                </c:pt>
                <c:pt idx="3" formatCode="0">
                  <c:v>13</c:v>
                </c:pt>
                <c:pt idx="5" formatCode="0">
                  <c:v>12</c:v>
                </c:pt>
                <c:pt idx="6" formatCode="0">
                  <c:v>18</c:v>
                </c:pt>
                <c:pt idx="7" formatCode="0">
                  <c:v>16</c:v>
                </c:pt>
                <c:pt idx="9" formatCode="0">
                  <c:v>12</c:v>
                </c:pt>
                <c:pt idx="10" formatCode="0">
                  <c:v>18</c:v>
                </c:pt>
                <c:pt idx="12" formatCode="0">
                  <c:v>15</c:v>
                </c:pt>
                <c:pt idx="13" formatCode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9B-41C5-BAD1-4240867E7EC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150 or more</c:v>
                </c:pt>
              </c:strCache>
            </c:strRef>
          </c:tx>
          <c:spPr>
            <a:solidFill>
              <a:schemeClr val="accent2">
                <a:tint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Sheet1!$B$7:$O$7</c:f>
              <c:numCache>
                <c:formatCode>General</c:formatCode>
                <c:ptCount val="14"/>
                <c:pt idx="0" formatCode="0">
                  <c:v>12</c:v>
                </c:pt>
                <c:pt idx="2" formatCode="0">
                  <c:v>12</c:v>
                </c:pt>
                <c:pt idx="3" formatCode="0">
                  <c:v>11</c:v>
                </c:pt>
                <c:pt idx="5" formatCode="0">
                  <c:v>13</c:v>
                </c:pt>
                <c:pt idx="6" formatCode="0">
                  <c:v>11</c:v>
                </c:pt>
                <c:pt idx="7" formatCode="0">
                  <c:v>10</c:v>
                </c:pt>
                <c:pt idx="9" formatCode="0">
                  <c:v>8</c:v>
                </c:pt>
                <c:pt idx="10" formatCode="0">
                  <c:v>15</c:v>
                </c:pt>
                <c:pt idx="12" formatCode="0">
                  <c:v>12</c:v>
                </c:pt>
                <c:pt idx="13" formatCode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9B-41C5-BAD1-4240867E7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357424881097318E-2"/>
          <c:y val="0.12678210963876729"/>
          <c:w val="0.94162338934265721"/>
          <c:h val="0.7032938447876386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977-4882-A07E-A35A7EA35A4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77-4882-A07E-A35A7EA35A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Sheet1!$C$4:$C$10</c:f>
              <c:strCache>
                <c:ptCount val="7"/>
                <c:pt idx="0">
                  <c:v>Car</c:v>
                </c:pt>
                <c:pt idx="1">
                  <c:v>Bus</c:v>
                </c:pt>
                <c:pt idx="2">
                  <c:v>Walking</c:v>
                </c:pt>
                <c:pt idx="3">
                  <c:v>Rail</c:v>
                </c:pt>
                <c:pt idx="4">
                  <c:v>Taxi</c:v>
                </c:pt>
                <c:pt idx="5">
                  <c:v>Bicycle/Bikes</c:v>
                </c:pt>
                <c:pt idx="6">
                  <c:v>Other</c:v>
                </c:pt>
              </c:strCache>
            </c:strRef>
          </c:cat>
          <c:val>
            <c:numRef>
              <c:f>Sheet1!$D$4:$D$10</c:f>
              <c:numCache>
                <c:formatCode>0</c:formatCode>
                <c:ptCount val="7"/>
                <c:pt idx="0">
                  <c:v>38</c:v>
                </c:pt>
                <c:pt idx="1">
                  <c:v>36</c:v>
                </c:pt>
                <c:pt idx="2">
                  <c:v>21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 formatCode="General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77-4882-A07E-A35A7EA35A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6480159"/>
        <c:axId val="1836480575"/>
      </c:barChart>
      <c:catAx>
        <c:axId val="1836480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836480575"/>
        <c:crosses val="autoZero"/>
        <c:auto val="1"/>
        <c:lblAlgn val="ctr"/>
        <c:lblOffset val="0"/>
        <c:noMultiLvlLbl val="0"/>
      </c:catAx>
      <c:valAx>
        <c:axId val="1836480575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836480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357424881097318E-2"/>
          <c:y val="0.12678210963876729"/>
          <c:w val="0.94162338934265721"/>
          <c:h val="0.635030074995520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977-4882-A07E-A35A7EA35A4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77-4882-A07E-A35A7EA35A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Sheet1!$C$4:$C$10</c:f>
              <c:strCache>
                <c:ptCount val="7"/>
                <c:pt idx="0">
                  <c:v>Shopping</c:v>
                </c:pt>
                <c:pt idx="1">
                  <c:v>Work/Getting to work</c:v>
                </c:pt>
                <c:pt idx="2">
                  <c:v>Restaurant/eating out</c:v>
                </c:pt>
                <c:pt idx="3">
                  <c:v>Pub/drinking out</c:v>
                </c:pt>
                <c:pt idx="4">
                  <c:v>School/college/ education</c:v>
                </c:pt>
                <c:pt idx="5">
                  <c:v>Event/cinema/ theatre</c:v>
                </c:pt>
                <c:pt idx="6">
                  <c:v>Other</c:v>
                </c:pt>
              </c:strCache>
            </c:strRef>
          </c:cat>
          <c:val>
            <c:numRef>
              <c:f>Sheet1!$D$4:$D$10</c:f>
              <c:numCache>
                <c:formatCode>0</c:formatCode>
                <c:ptCount val="7"/>
                <c:pt idx="0">
                  <c:v>55</c:v>
                </c:pt>
                <c:pt idx="1">
                  <c:v>13</c:v>
                </c:pt>
                <c:pt idx="2">
                  <c:v>9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 formatCode="General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77-4882-A07E-A35A7EA35A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6480159"/>
        <c:axId val="1836480575"/>
      </c:barChart>
      <c:catAx>
        <c:axId val="1836480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836480575"/>
        <c:crosses val="autoZero"/>
        <c:auto val="1"/>
        <c:lblAlgn val="ctr"/>
        <c:lblOffset val="0"/>
        <c:noMultiLvlLbl val="0"/>
      </c:catAx>
      <c:valAx>
        <c:axId val="1836480575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836480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58333333334029"/>
          <c:y val="3.4375000000000412E-2"/>
          <c:w val="0.55625000000000002"/>
          <c:h val="0.834374999999999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A8A26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AE1-4FD1-A9B6-BFAFF6EBE6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AE1-4FD1-A9B6-BFAFF6EBE66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2AE1-4FD1-A9B6-BFAFF6EBE66C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2AE1-4FD1-A9B6-BFAFF6EBE66C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7D0D-4413-B8AF-B72DDB495AF6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7D0D-4413-B8AF-B72DDB495AF6}"/>
              </c:ext>
            </c:extLst>
          </c:dPt>
          <c:dPt>
            <c:idx val="6"/>
            <c:bubble3D val="0"/>
            <c:spPr>
              <a:solidFill>
                <a:schemeClr val="bg2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D0D-4413-B8AF-B72DDB495AF6}"/>
              </c:ext>
            </c:extLst>
          </c:dPt>
          <c:dLbls>
            <c:dLbl>
              <c:idx val="2"/>
              <c:layout>
                <c:manualLayout>
                  <c:x val="5.2810574873555444E-3"/>
                  <c:y val="1.05311610370499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AE1-4FD1-A9B6-BFAFF6EBE66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Sheet1!$A$2:$A$8</c:f>
              <c:strCache>
                <c:ptCount val="7"/>
                <c:pt idx="0">
                  <c:v>Bus</c:v>
                </c:pt>
                <c:pt idx="1">
                  <c:v>Bicycle/??Bikes??</c:v>
                </c:pt>
                <c:pt idx="2">
                  <c:v>Car</c:v>
                </c:pt>
                <c:pt idx="3">
                  <c:v>Rail</c:v>
                </c:pt>
                <c:pt idx="4">
                  <c:v>Taxi</c:v>
                </c:pt>
                <c:pt idx="5">
                  <c:v>Walking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32</c:v>
                </c:pt>
                <c:pt idx="1">
                  <c:v>1</c:v>
                </c:pt>
                <c:pt idx="2">
                  <c:v>46</c:v>
                </c:pt>
                <c:pt idx="3">
                  <c:v>3</c:v>
                </c:pt>
                <c:pt idx="4">
                  <c:v>4</c:v>
                </c:pt>
                <c:pt idx="5">
                  <c:v>13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AE1-4FD1-A9B6-BFAFF6EBE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385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 b="1">
          <a:solidFill>
            <a:schemeClr val="bg1"/>
          </a:solidFill>
          <a:latin typeface="Barlow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4-4B5F-AE5D-D6120F0A0CBF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B4-4B5F-AE5D-D6120F0A0CB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B4-4B5F-AE5D-D6120F0A0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74-4023-BAA7-5BCF6B385ECA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74-4023-BAA7-5BCF6B385ECA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74-4023-BAA7-5BCF6B385E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5A-46A5-91B0-9856A3F3909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5A-46A5-91B0-9856A3F3909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5A-46A5-91B0-9856A3F39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BE-440D-B026-5B952B1D154E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BE-440D-B026-5B952B1D154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BE-440D-B026-5B952B1D1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90-4943-9A6C-8866E77375FB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90-4943-9A6C-8866E77375FB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90-4943-9A6C-8866E7737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1DAFAD">
                <a:lumMod val="5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Sheet1!$B$2:$O$2</c:f>
              <c:numCache>
                <c:formatCode>0</c:formatCode>
                <c:ptCount val="14"/>
                <c:pt idx="0">
                  <c:v>46</c:v>
                </c:pt>
                <c:pt idx="1">
                  <c:v>40</c:v>
                </c:pt>
                <c:pt idx="4">
                  <c:v>39</c:v>
                </c:pt>
                <c:pt idx="5">
                  <c:v>37</c:v>
                </c:pt>
                <c:pt idx="8">
                  <c:v>45</c:v>
                </c:pt>
                <c:pt idx="9">
                  <c:v>44</c:v>
                </c:pt>
                <c:pt idx="12">
                  <c:v>48</c:v>
                </c:pt>
                <c:pt idx="1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80-4D6A-83BB-F305D2FEE5D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1DAFAD">
                <a:lumMod val="75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Sheet1!$B$3:$O$3</c:f>
              <c:numCache>
                <c:formatCode>0</c:formatCode>
                <c:ptCount val="14"/>
                <c:pt idx="0">
                  <c:v>54</c:v>
                </c:pt>
                <c:pt idx="1">
                  <c:v>60</c:v>
                </c:pt>
                <c:pt idx="4">
                  <c:v>29</c:v>
                </c:pt>
                <c:pt idx="5">
                  <c:v>28</c:v>
                </c:pt>
                <c:pt idx="8" formatCode="General">
                  <c:v>55</c:v>
                </c:pt>
                <c:pt idx="9" formatCode="General">
                  <c:v>56</c:v>
                </c:pt>
                <c:pt idx="12" formatCode="General">
                  <c:v>52</c:v>
                </c:pt>
                <c:pt idx="13" formatCode="General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80-4D6A-83BB-F305D2FEE5D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1DAFAD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Sheet1!$B$4:$O$4</c:f>
              <c:numCache>
                <c:formatCode>General</c:formatCode>
                <c:ptCount val="14"/>
                <c:pt idx="4" formatCode="0">
                  <c:v>32</c:v>
                </c:pt>
                <c:pt idx="5" formatCode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80-4D6A-83BB-F305D2FEE5D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rgbClr val="1DAFAD">
                <a:lumMod val="60000"/>
                <a:lumOff val="4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Sheet1!$B$5:$O$5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3-F680-4D6A-83BB-F305D2FEE5D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1DAFAD">
                <a:lumMod val="40000"/>
                <a:lumOff val="6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Sheet1!$B$6:$O$6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4-F680-4D6A-83BB-F305D2FEE5D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rgbClr val="1DAFAD">
                <a:lumMod val="20000"/>
                <a:lumOff val="8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Sheet1!$B$7:$O$7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5-F680-4D6A-83BB-F305D2FEE5D5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</c:strCache>
            </c:strRef>
          </c:tx>
          <c:invertIfNegative val="0"/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Sheet1!$B$8:$O$8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0-8151-4436-BC8C-B62B286F6B05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</c:strCache>
            </c:strRef>
          </c:tx>
          <c:invertIfNegative val="0"/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Sheet1!$B$9:$O$9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1-8151-4436-BC8C-B62B286F6B05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</c:strCache>
            </c:strRef>
          </c:tx>
          <c:invertIfNegative val="0"/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Sheet1!$B$10:$O$10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2-0D14-4F6C-9323-C44FFDB11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82297646887436"/>
          <c:y val="3.0679723886877248E-2"/>
          <c:w val="0.64471343406078352"/>
          <c:h val="0.938640552226245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5015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E8-47C0-A82A-32634EAAB71E}"/>
              </c:ext>
            </c:extLst>
          </c:dPt>
          <c:dPt>
            <c:idx val="1"/>
            <c:invertIfNegative val="0"/>
            <c:bubble3D val="0"/>
            <c:spPr>
              <a:solidFill>
                <a:srgbClr val="1DAFAD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E8-47C0-A82A-32634EAAB71E}"/>
              </c:ext>
            </c:extLst>
          </c:dPt>
          <c:dPt>
            <c:idx val="2"/>
            <c:invertIfNegative val="0"/>
            <c:bubble3D val="0"/>
            <c:spPr>
              <a:solidFill>
                <a:srgbClr val="9FE5D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E8-47C0-A82A-32634EAAB71E}"/>
              </c:ext>
            </c:extLst>
          </c:dPt>
          <c:dPt>
            <c:idx val="3"/>
            <c:invertIfNegative val="0"/>
            <c:bubble3D val="0"/>
            <c:spPr>
              <a:solidFill>
                <a:srgbClr val="E2DA5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E8-47C0-A82A-32634EAAB71E}"/>
              </c:ext>
            </c:extLst>
          </c:dPt>
          <c:dPt>
            <c:idx val="4"/>
            <c:invertIfNegative val="0"/>
            <c:bubble3D val="0"/>
            <c:spPr>
              <a:solidFill>
                <a:srgbClr val="FF740F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8E8-47C0-A82A-32634EAAB71E}"/>
              </c:ext>
            </c:extLst>
          </c:dPt>
          <c:dPt>
            <c:idx val="5"/>
            <c:invertIfNegative val="0"/>
            <c:bubble3D val="0"/>
            <c:spPr>
              <a:solidFill>
                <a:srgbClr val="A6A6A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68E8-47C0-A82A-32634EAAB7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Going to a restaurant/ eating out</c:v>
                </c:pt>
                <c:pt idx="1">
                  <c:v>Shopping</c:v>
                </c:pt>
                <c:pt idx="2">
                  <c:v>Going to the pub/having a drink out</c:v>
                </c:pt>
                <c:pt idx="3">
                  <c:v>Working/going to work</c:v>
                </c:pt>
                <c:pt idx="4">
                  <c:v>Attending an event/cinema/theatre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28</c:v>
                </c:pt>
                <c:pt idx="1">
                  <c:v>14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 formatCode="General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E8-47C0-A82A-32634EAAB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86329152"/>
        <c:axId val="1886339136"/>
      </c:barChart>
      <c:catAx>
        <c:axId val="18863291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339136"/>
        <c:crosses val="autoZero"/>
        <c:auto val="1"/>
        <c:lblAlgn val="ctr"/>
        <c:lblOffset val="0"/>
        <c:noMultiLvlLbl val="0"/>
      </c:catAx>
      <c:valAx>
        <c:axId val="188633913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188632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58333333334029"/>
          <c:y val="3.4375000000000412E-2"/>
          <c:w val="0.55625000000000002"/>
          <c:h val="0.834374999999999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A8A26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11A-44C1-AB75-C695C40C220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11A-44C1-AB75-C695C40C2205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11A-44C1-AB75-C695C40C22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One reason</c:v>
                </c:pt>
                <c:pt idx="1">
                  <c:v>More than one reason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1A-44C1-AB75-C695C40C2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385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 b="1">
          <a:latin typeface="Barlow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Car</c:v>
                </c:pt>
              </c:strCache>
            </c:strRef>
          </c:tx>
          <c:spPr>
            <a:solidFill>
              <a:schemeClr val="accent6">
                <a:shade val="4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0</c:formatCode>
                <c:ptCount val="2"/>
                <c:pt idx="0">
                  <c:v>38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D4-48BC-9706-CBE5A40241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Sheet1!$B$3:$C$3</c:f>
              <c:numCache>
                <c:formatCode>0</c:formatCode>
                <c:ptCount val="2"/>
                <c:pt idx="0">
                  <c:v>36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D4-48BC-9706-CBE5A40241E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Walking</c:v>
                </c:pt>
              </c:strCache>
            </c:strRef>
          </c:tx>
          <c:spPr>
            <a:solidFill>
              <a:schemeClr val="accent6">
                <a:shade val="82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AD4-48BC-9706-CBE5A40241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Sheet1!$B$4:$C$4</c:f>
              <c:numCache>
                <c:formatCode>0</c:formatCode>
                <c:ptCount val="2"/>
                <c:pt idx="0">
                  <c:v>21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D4-48BC-9706-CBE5A40241E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Rail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9334514143341801E-3"/>
                  <c:y val="2.52705754605290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AD4-48BC-9706-CBE5A40241ED}"/>
                </c:ext>
              </c:extLst>
            </c:dLbl>
            <c:dLbl>
              <c:idx val="1"/>
              <c:layout>
                <c:manualLayout>
                  <c:x val="0"/>
                  <c:y val="7.220083201509963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244-4499-9082-0EDED878E3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Sheet1!$B$5:$C$5</c:f>
              <c:numCache>
                <c:formatCode>0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AD4-48BC-9706-CBE5A40241ED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Taxi</c:v>
                </c:pt>
              </c:strCache>
            </c:strRef>
          </c:tx>
          <c:spPr>
            <a:solidFill>
              <a:schemeClr val="accent6">
                <a:tint val="83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5.6851048830787114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AD4-48BC-9706-CBE5A40241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Sheet1!$B$6:$C$6</c:f>
              <c:numCache>
                <c:formatCode>0</c:formatCode>
                <c:ptCount val="2"/>
                <c:pt idx="0">
                  <c:v>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AD4-48BC-9706-CBE5A40241ED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Bicycle/Bikes</c:v>
                </c:pt>
              </c:strCache>
            </c:strRef>
          </c:tx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73380565733672E-2"/>
                  <c:y val="2.8425524415393557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244-4499-9082-0EDED878E3B0}"/>
                </c:ext>
              </c:extLst>
            </c:dLbl>
            <c:dLbl>
              <c:idx val="1"/>
              <c:layout>
                <c:manualLayout>
                  <c:x val="-3.573380565733672E-2"/>
                  <c:y val="3.610041600754981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244-4499-9082-0EDED878E3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Sheet1!$B$7:$C$7</c:f>
              <c:numCache>
                <c:formatCode>0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AD4-48BC-9706-CBE5A40241ED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>
                <a:tint val="4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267079950169592E-2"/>
                  <c:y val="1.1370209766157423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244-4499-9082-0EDED878E3B0}"/>
                </c:ext>
              </c:extLst>
            </c:dLbl>
            <c:dLbl>
              <c:idx val="1"/>
              <c:layout>
                <c:manualLayout>
                  <c:x val="5.360070848600508E-2"/>
                  <c:y val="1.323666629166973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244-4499-9082-0EDED878E3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Sheet1!$B$8:$C$8</c:f>
              <c:numCache>
                <c:formatCode>0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AD4-48BC-9706-CBE5A40241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 b="1"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Car</c:v>
                </c:pt>
              </c:strCache>
            </c:strRef>
          </c:tx>
          <c:spPr>
            <a:solidFill>
              <a:schemeClr val="accent6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Sheet1!$B$2:$O$2</c:f>
              <c:numCache>
                <c:formatCode>General</c:formatCode>
                <c:ptCount val="14"/>
                <c:pt idx="0" formatCode="0">
                  <c:v>38</c:v>
                </c:pt>
                <c:pt idx="2" formatCode="0">
                  <c:v>40</c:v>
                </c:pt>
                <c:pt idx="3" formatCode="0">
                  <c:v>35</c:v>
                </c:pt>
                <c:pt idx="5">
                  <c:v>23</c:v>
                </c:pt>
                <c:pt idx="6" formatCode="0">
                  <c:v>49</c:v>
                </c:pt>
                <c:pt idx="7" formatCode="0">
                  <c:v>44</c:v>
                </c:pt>
                <c:pt idx="9">
                  <c:v>18</c:v>
                </c:pt>
                <c:pt idx="10" formatCode="0">
                  <c:v>56</c:v>
                </c:pt>
                <c:pt idx="12" formatCode="0">
                  <c:v>37</c:v>
                </c:pt>
                <c:pt idx="13" formatCode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F-41A4-86A0-027474B8C72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6">
                <a:shade val="8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Sheet1!$B$3:$O$3</c:f>
              <c:numCache>
                <c:formatCode>General</c:formatCode>
                <c:ptCount val="14"/>
                <c:pt idx="0" formatCode="0">
                  <c:v>36</c:v>
                </c:pt>
                <c:pt idx="2" formatCode="0">
                  <c:v>33</c:v>
                </c:pt>
                <c:pt idx="3" formatCode="0">
                  <c:v>38</c:v>
                </c:pt>
                <c:pt idx="5" formatCode="0">
                  <c:v>41</c:v>
                </c:pt>
                <c:pt idx="6" formatCode="0">
                  <c:v>28</c:v>
                </c:pt>
                <c:pt idx="7" formatCode="0">
                  <c:v>35</c:v>
                </c:pt>
                <c:pt idx="9" formatCode="0">
                  <c:v>38</c:v>
                </c:pt>
                <c:pt idx="10" formatCode="0">
                  <c:v>33</c:v>
                </c:pt>
                <c:pt idx="12" formatCode="0">
                  <c:v>38</c:v>
                </c:pt>
                <c:pt idx="13" formatCode="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2F-41A4-86A0-027474B8C72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Walking</c:v>
                </c:pt>
              </c:strCache>
            </c:strRef>
          </c:tx>
          <c:spPr>
            <a:solidFill>
              <a:schemeClr val="accent6">
                <a:tint val="8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Sheet1!$B$4:$O$4</c:f>
              <c:numCache>
                <c:formatCode>General</c:formatCode>
                <c:ptCount val="14"/>
                <c:pt idx="0" formatCode="0">
                  <c:v>21</c:v>
                </c:pt>
                <c:pt idx="2" formatCode="0">
                  <c:v>20</c:v>
                </c:pt>
                <c:pt idx="3" formatCode="0">
                  <c:v>22</c:v>
                </c:pt>
                <c:pt idx="5" formatCode="0">
                  <c:v>27</c:v>
                </c:pt>
                <c:pt idx="6" formatCode="0">
                  <c:v>17</c:v>
                </c:pt>
                <c:pt idx="7" formatCode="0">
                  <c:v>16</c:v>
                </c:pt>
                <c:pt idx="9" formatCode="0">
                  <c:v>38</c:v>
                </c:pt>
                <c:pt idx="10">
                  <c:v>4</c:v>
                </c:pt>
                <c:pt idx="12" formatCode="0">
                  <c:v>19</c:v>
                </c:pt>
                <c:pt idx="13" formatCode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2F-41A4-86A0-027474B8C72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All Others</c:v>
                </c:pt>
              </c:strCache>
            </c:strRef>
          </c:tx>
          <c:spPr>
            <a:solidFill>
              <a:schemeClr val="accent6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</c:numCache>
            </c:numRef>
          </c:cat>
          <c:val>
            <c:numRef>
              <c:f>Sheet1!$B$5:$O$5</c:f>
              <c:numCache>
                <c:formatCode>General</c:formatCode>
                <c:ptCount val="14"/>
                <c:pt idx="0" formatCode="0">
                  <c:v>6</c:v>
                </c:pt>
                <c:pt idx="2" formatCode="0">
                  <c:v>8</c:v>
                </c:pt>
                <c:pt idx="3" formatCode="0">
                  <c:v>4</c:v>
                </c:pt>
                <c:pt idx="5" formatCode="0">
                  <c:v>8</c:v>
                </c:pt>
                <c:pt idx="6" formatCode="0">
                  <c:v>6</c:v>
                </c:pt>
                <c:pt idx="7" formatCode="0">
                  <c:v>5</c:v>
                </c:pt>
                <c:pt idx="9" formatCode="0">
                  <c:v>5</c:v>
                </c:pt>
                <c:pt idx="10" formatCode="0">
                  <c:v>8</c:v>
                </c:pt>
                <c:pt idx="12" formatCode="0">
                  <c:v>7</c:v>
                </c:pt>
                <c:pt idx="13" formatCode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2F-41A4-86A0-027474B8C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Car</c:v>
                </c:pt>
              </c:strCache>
            </c:strRef>
          </c:tx>
          <c:spPr>
            <a:solidFill>
              <a:schemeClr val="accent6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 formatCode="0">
                  <c:v>38</c:v>
                </c:pt>
                <c:pt idx="2" formatCode="0">
                  <c:v>36</c:v>
                </c:pt>
                <c:pt idx="3" formatCode="0">
                  <c:v>34</c:v>
                </c:pt>
                <c:pt idx="4">
                  <c:v>18</c:v>
                </c:pt>
                <c:pt idx="5" formatCode="0">
                  <c:v>50</c:v>
                </c:pt>
                <c:pt idx="6" formatCode="0">
                  <c:v>26</c:v>
                </c:pt>
                <c:pt idx="7" formatCode="0">
                  <c:v>69</c:v>
                </c:pt>
                <c:pt idx="8" formatCode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F-41A4-86A0-027474B8C72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6">
                <a:shade val="8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Sheet1!$B$3:$J$3</c:f>
              <c:numCache>
                <c:formatCode>General</c:formatCode>
                <c:ptCount val="9"/>
                <c:pt idx="0" formatCode="0">
                  <c:v>36</c:v>
                </c:pt>
                <c:pt idx="2" formatCode="0">
                  <c:v>39</c:v>
                </c:pt>
                <c:pt idx="3" formatCode="0">
                  <c:v>35</c:v>
                </c:pt>
                <c:pt idx="4" formatCode="0">
                  <c:v>65</c:v>
                </c:pt>
                <c:pt idx="5">
                  <c:v>20</c:v>
                </c:pt>
                <c:pt idx="6" formatCode="0">
                  <c:v>43</c:v>
                </c:pt>
                <c:pt idx="7">
                  <c:v>13</c:v>
                </c:pt>
                <c:pt idx="8" formatCode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2F-41A4-86A0-027474B8C72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Walking</c:v>
                </c:pt>
              </c:strCache>
            </c:strRef>
          </c:tx>
          <c:spPr>
            <a:solidFill>
              <a:schemeClr val="accent6">
                <a:tint val="8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F2F-41A4-86A0-027474B8C7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Sheet1!$B$4:$J$4</c:f>
              <c:numCache>
                <c:formatCode>General</c:formatCode>
                <c:ptCount val="9"/>
                <c:pt idx="0" formatCode="0">
                  <c:v>21</c:v>
                </c:pt>
                <c:pt idx="2" formatCode="0">
                  <c:v>20</c:v>
                </c:pt>
                <c:pt idx="3" formatCode="0">
                  <c:v>22</c:v>
                </c:pt>
                <c:pt idx="4" formatCode="0">
                  <c:v>6</c:v>
                </c:pt>
                <c:pt idx="5" formatCode="0">
                  <c:v>22</c:v>
                </c:pt>
                <c:pt idx="6" formatCode="0">
                  <c:v>22</c:v>
                </c:pt>
                <c:pt idx="7" formatCode="0">
                  <c:v>13</c:v>
                </c:pt>
                <c:pt idx="8" formatCode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2F-41A4-86A0-027474B8C72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All others</c:v>
                </c:pt>
              </c:strCache>
            </c:strRef>
          </c:tx>
          <c:spPr>
            <a:solidFill>
              <a:schemeClr val="accent6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</c:numCache>
            </c:numRef>
          </c:cat>
          <c:val>
            <c:numRef>
              <c:f>Sheet1!$B$5:$J$5</c:f>
              <c:numCache>
                <c:formatCode>General</c:formatCode>
                <c:ptCount val="9"/>
                <c:pt idx="0" formatCode="0">
                  <c:v>6</c:v>
                </c:pt>
                <c:pt idx="2" formatCode="0">
                  <c:v>5</c:v>
                </c:pt>
                <c:pt idx="3" formatCode="0">
                  <c:v>9</c:v>
                </c:pt>
                <c:pt idx="4" formatCode="0">
                  <c:v>12</c:v>
                </c:pt>
                <c:pt idx="5" formatCode="0">
                  <c:v>6</c:v>
                </c:pt>
                <c:pt idx="6" formatCode="0">
                  <c:v>8</c:v>
                </c:pt>
                <c:pt idx="7" formatCode="0">
                  <c:v>6</c:v>
                </c:pt>
                <c:pt idx="8" formatCode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2F-41A4-86A0-027474B8C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100"/>
        <c:axId val="17551360"/>
        <c:axId val="17552896"/>
      </c:barChart>
      <c:catAx>
        <c:axId val="17551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552896"/>
        <c:crosses val="autoZero"/>
        <c:auto val="1"/>
        <c:lblAlgn val="ctr"/>
        <c:lblOffset val="100"/>
        <c:noMultiLvlLbl val="0"/>
      </c:catAx>
      <c:valAx>
        <c:axId val="1755289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75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58333333334029"/>
          <c:y val="3.4375000000000412E-2"/>
          <c:w val="0.55625000000000002"/>
          <c:h val="0.834374999999999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A8A26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AE1-4FD1-A9B6-BFAFF6EBE6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AE1-4FD1-A9B6-BFAFF6EBE66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2AE1-4FD1-A9B6-BFAFF6EBE66C}"/>
              </c:ext>
            </c:extLst>
          </c:dPt>
          <c:dPt>
            <c:idx val="3"/>
            <c:bubble3D val="0"/>
            <c:spPr>
              <a:solidFill>
                <a:srgbClr val="D9D9D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2AE1-4FD1-A9B6-BFAFF6EBE66C}"/>
              </c:ext>
            </c:extLst>
          </c:dPt>
          <c:dLbls>
            <c:dLbl>
              <c:idx val="2"/>
              <c:layout>
                <c:manualLayout>
                  <c:x val="5.2810574873555444E-3"/>
                  <c:y val="1.05311610370499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AE1-4FD1-A9B6-BFAFF6EBE66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I parked in a multi-story parking</c:v>
                </c:pt>
                <c:pt idx="1">
                  <c:v>I parked on the street</c:v>
                </c:pt>
                <c:pt idx="2">
                  <c:v>I got dropped off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44</c:v>
                </c:pt>
                <c:pt idx="1">
                  <c:v>39</c:v>
                </c:pt>
                <c:pt idx="2">
                  <c:v>14</c:v>
                </c:pt>
                <c:pt idx="3" formatCode="General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AE1-4FD1-A9B6-BFAFF6EBE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385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 b="1">
          <a:latin typeface="Barlow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24EDE16D-8876-4EF1-8863-60C2FE4C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6531" y="9295077"/>
            <a:ext cx="475837" cy="3936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b="1">
                <a:latin typeface="Barlow" panose="020B0604020202020204" pitchFamily="34" charset="0"/>
              </a:defRPr>
            </a:lvl1pPr>
          </a:lstStyle>
          <a:p>
            <a:fld id="{3B8578AD-0529-46A5-84EB-6338160D5A7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559FD35-2DCE-40AC-B06F-CA1FDB3EE8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938" y="9233293"/>
            <a:ext cx="401206" cy="3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508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161925" y="165100"/>
            <a:ext cx="7131050" cy="4011613"/>
          </a:xfrm>
          <a:prstGeom prst="rect">
            <a:avLst/>
          </a:prstGeom>
          <a:noFill/>
          <a:ln w="12700">
            <a:solidFill>
              <a:srgbClr val="878787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6" name="Espace réservé des notes 4">
            <a:extLst>
              <a:ext uri="{FF2B5EF4-FFF2-40B4-BE49-F238E27FC236}">
                <a16:creationId xmlns:a16="http://schemas.microsoft.com/office/drawing/2014/main" id="{D3C969E9-D72B-43D0-96E0-B91161682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7283" y="4638809"/>
            <a:ext cx="6503109" cy="4369616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0" lvl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noProof="0"/>
              <a:t>Click here to add text</a:t>
            </a:r>
          </a:p>
          <a:p>
            <a:pPr marL="171450" lvl="1" indent="-17145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"/>
            </a:pPr>
            <a:r>
              <a:rPr lang="en-GB" noProof="0"/>
              <a:t>First level bullet</a:t>
            </a:r>
          </a:p>
          <a:p>
            <a:pPr marL="357188" lvl="2" indent="-17145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Barlow" panose="020B0502040204020203" pitchFamily="34" charset="0"/>
              <a:buChar char="-"/>
            </a:pPr>
            <a:r>
              <a:rPr lang="en-GB" noProof="0"/>
              <a:t>Second level bullet</a:t>
            </a:r>
          </a:p>
          <a:p>
            <a:pPr marL="628650" lvl="3" indent="-182563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Barlow" panose="020B0604020202020204" pitchFamily="34" charset="0"/>
              <a:buChar char="•"/>
            </a:pPr>
            <a:r>
              <a:rPr lang="en-GB" noProof="0"/>
              <a:t>Third level bullet</a:t>
            </a:r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9CC188B7-201A-41CF-A8C8-B17F56565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647" y="9432947"/>
            <a:ext cx="475837" cy="3936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b="1">
                <a:latin typeface="Barlow" panose="020B0604020202020204" pitchFamily="34" charset="0"/>
              </a:defRPr>
            </a:lvl1pPr>
          </a:lstStyle>
          <a:p>
            <a:fld id="{3B8578AD-0529-46A5-84EB-6338160D5A7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3000397-2CCA-4747-8472-EE41CDE62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86" y="9361888"/>
            <a:ext cx="401206" cy="3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942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lang="en-GB" sz="1000" kern="1200" noProof="0" dirty="0">
        <a:solidFill>
          <a:schemeClr val="tx1"/>
        </a:solidFill>
        <a:latin typeface="Barlow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rlow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0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75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04510-4649-5BE4-AE45-8B26B656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71B9C7-E610-BBE6-0B68-9B1A918F2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91CAF-300F-064C-FDA2-53385BFCA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DE1F6-DC44-B277-A699-371D85E34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224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225" y="152400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2CA1D-BC4A-804B-86E8-4CC30738955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05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57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27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802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5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82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1925" y="165100"/>
            <a:ext cx="7131050" cy="401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87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5791000" cy="715669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05000" y="14514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Click icon </a:t>
            </a:r>
            <a:br>
              <a:rPr lang="en-US"/>
            </a:br>
            <a:r>
              <a:rPr lang="en-US"/>
              <a:t>to add picture</a:t>
            </a:r>
            <a:endParaRPr lang="en-GB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6A957CF6-0DF2-748E-CBF0-17B6B8878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127997"/>
            <a:ext cx="1540262" cy="492443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B307F84-45B4-FBB4-1E6C-CD4B241E7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139"/>
            <a:ext cx="3851275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5499B5B2-8362-381B-1FC5-4123580D6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6864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s_3_summari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7598694-721D-C499-32B8-2559553463B9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0000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/>
              <a:t>Insert image here</a:t>
            </a: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2z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497C279-EB05-83B6-CAFE-F19E9494173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6915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/>
              <a:t>Insert image here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2D6D46A2-3813-48AC-B44F-11FED09C960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336840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36747DF-926E-3B9F-54BC-14918175083E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4838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/>
              <a:t>Insert image here</a:t>
            </a:r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912710EB-D5BC-4555-8C11-D849D8A5819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4838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79921-B222-AEF2-4C24-F79AEBA1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93700-768F-F0BD-FFA2-5E2889AAB11B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4" name="Classification">
            <a:extLst>
              <a:ext uri="{FF2B5EF4-FFF2-40B4-BE49-F238E27FC236}">
                <a16:creationId xmlns:a16="http://schemas.microsoft.com/office/drawing/2014/main" id="{7BC3E079-CD4E-AFD3-AEB4-D1848C22C0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65530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A08AE9A5-D762-E5C3-AC34-43238913E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28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l_4_images_with commenta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55C23FA-A39C-47E2-B32E-D31B7F81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5D8EA5-7317-FA5E-316E-1D3D71DF6AA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635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A4FE8203-E4D0-7D71-9DAB-DCD79DF294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0148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3893695E-4514-8C5C-A541-ACC2C0140D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88265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E6E126AC-28F0-4A7D-DC28-46188F46FA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84913" y="4165598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9A2242AD-0A81-133A-985E-D1CF458510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70020" y="4151084"/>
            <a:ext cx="2563812" cy="1495427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0E05C-FACD-735A-D8B6-65B787A7C515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18" name="Classification">
            <a:extLst>
              <a:ext uri="{FF2B5EF4-FFF2-40B4-BE49-F238E27FC236}">
                <a16:creationId xmlns:a16="http://schemas.microsoft.com/office/drawing/2014/main" id="{2155CA54-02B7-79F0-5516-A0D416D04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65530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216BF9A-6BA6-35A3-FAD8-E4C7E65B2AA3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61349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C92A1A9-8935-05F9-478C-509E31A7C35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65063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90786FC-B649-5DE3-D2C4-49F260FE2D9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68776" y="1827015"/>
            <a:ext cx="2563200" cy="2183266"/>
          </a:xfrm>
          <a:custGeom>
            <a:avLst/>
            <a:gdLst>
              <a:gd name="connsiteX0" fmla="*/ 0 w 2563200"/>
              <a:gd name="connsiteY0" fmla="*/ 0 h 2183266"/>
              <a:gd name="connsiteX1" fmla="*/ 2563200 w 2563200"/>
              <a:gd name="connsiteY1" fmla="*/ 0 h 2183266"/>
              <a:gd name="connsiteX2" fmla="*/ 2563200 w 2563200"/>
              <a:gd name="connsiteY2" fmla="*/ 1868011 h 2183266"/>
              <a:gd name="connsiteX3" fmla="*/ 2247945 w 2563200"/>
              <a:gd name="connsiteY3" fmla="*/ 2183266 h 2183266"/>
              <a:gd name="connsiteX4" fmla="*/ 0 w 2563200"/>
              <a:gd name="connsiteY4" fmla="*/ 2183266 h 21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183266">
                <a:moveTo>
                  <a:pt x="0" y="0"/>
                </a:moveTo>
                <a:lnTo>
                  <a:pt x="2563200" y="0"/>
                </a:lnTo>
                <a:lnTo>
                  <a:pt x="2563200" y="1868011"/>
                </a:lnTo>
                <a:lnTo>
                  <a:pt x="2247945" y="2183266"/>
                </a:lnTo>
                <a:lnTo>
                  <a:pt x="0" y="2183266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9F1DFC4D-BC73-6EBA-868B-F735716F8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23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ingle column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Single column layout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A7685-C79C-C21F-A344-32CC624F8F20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15" name="Classification">
            <a:extLst>
              <a:ext uri="{FF2B5EF4-FFF2-40B4-BE49-F238E27FC236}">
                <a16:creationId xmlns:a16="http://schemas.microsoft.com/office/drawing/2014/main" id="{77A0CF32-CA7B-E30F-BB30-CC83E3385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65530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6265EEB7-DA30-3571-50D2-6CCD08295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90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339B-491C-FFB1-1D03-FBEC566D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701874"/>
            <a:ext cx="3540125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FEDE2-F5A1-7181-F7EE-8B93838D0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2288" y="701675"/>
            <a:ext cx="7416800" cy="4959350"/>
          </a:xfrm>
        </p:spPr>
        <p:txBody>
          <a:bodyPr numCol="1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74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5245E30C-ACBC-4426-8962-C03D3DB3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FED60B5C-31E2-4ABE-BB94-6CC89A3FD7F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53284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7" name="Placeholder 3">
            <a:extLst>
              <a:ext uri="{FF2B5EF4-FFF2-40B4-BE49-F238E27FC236}">
                <a16:creationId xmlns:a16="http://schemas.microsoft.com/office/drawing/2014/main" id="{F0AC0C8B-24FF-433E-9C4D-B350C449B33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76263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8" name="Placeholder 4">
            <a:extLst>
              <a:ext uri="{FF2B5EF4-FFF2-40B4-BE49-F238E27FC236}">
                <a16:creationId xmlns:a16="http://schemas.microsoft.com/office/drawing/2014/main" id="{2293604D-A39C-4151-970A-A0EBEBFE9FB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74577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4900393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gin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9300" y="2286000"/>
            <a:ext cx="5456880" cy="3662363"/>
          </a:xfrm>
        </p:spPr>
        <p:txBody>
          <a:bodyPr numCol="2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9919A9-E10C-40B2-4E9E-9822C650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452" y="701874"/>
            <a:ext cx="5481636" cy="1203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845480-75B4-4B86-F67E-4E72A366232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5203" y="0"/>
            <a:ext cx="5479313" cy="5948363"/>
          </a:xfrm>
          <a:custGeom>
            <a:avLst/>
            <a:gdLst>
              <a:gd name="connsiteX0" fmla="*/ 0 w 5479313"/>
              <a:gd name="connsiteY0" fmla="*/ 0 h 5948363"/>
              <a:gd name="connsiteX1" fmla="*/ 5479313 w 5479313"/>
              <a:gd name="connsiteY1" fmla="*/ 0 h 5948363"/>
              <a:gd name="connsiteX2" fmla="*/ 5479313 w 5479313"/>
              <a:gd name="connsiteY2" fmla="*/ 5233658 h 5948363"/>
              <a:gd name="connsiteX3" fmla="*/ 4764608 w 5479313"/>
              <a:gd name="connsiteY3" fmla="*/ 5948363 h 5948363"/>
              <a:gd name="connsiteX4" fmla="*/ 0 w 547931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313" h="5948363">
                <a:moveTo>
                  <a:pt x="0" y="0"/>
                </a:moveTo>
                <a:lnTo>
                  <a:pt x="5479313" y="0"/>
                </a:lnTo>
                <a:lnTo>
                  <a:pt x="5479313" y="5233658"/>
                </a:lnTo>
                <a:lnTo>
                  <a:pt x="4764608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6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gin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9D3931C-344A-A16B-9670-84E2DE4A2AE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62687" y="0"/>
            <a:ext cx="5479313" cy="5948363"/>
          </a:xfrm>
          <a:custGeom>
            <a:avLst/>
            <a:gdLst>
              <a:gd name="connsiteX0" fmla="*/ 0 w 5479313"/>
              <a:gd name="connsiteY0" fmla="*/ 0 h 5948363"/>
              <a:gd name="connsiteX1" fmla="*/ 5479313 w 5479313"/>
              <a:gd name="connsiteY1" fmla="*/ 0 h 5948363"/>
              <a:gd name="connsiteX2" fmla="*/ 5479313 w 5479313"/>
              <a:gd name="connsiteY2" fmla="*/ 5233658 h 5948363"/>
              <a:gd name="connsiteX3" fmla="*/ 4764608 w 5479313"/>
              <a:gd name="connsiteY3" fmla="*/ 5948363 h 5948363"/>
              <a:gd name="connsiteX4" fmla="*/ 0 w 547931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313" h="5948363">
                <a:moveTo>
                  <a:pt x="0" y="0"/>
                </a:moveTo>
                <a:lnTo>
                  <a:pt x="5479313" y="0"/>
                </a:lnTo>
                <a:lnTo>
                  <a:pt x="5479313" y="5233658"/>
                </a:lnTo>
                <a:lnTo>
                  <a:pt x="4764608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999" y="1792800"/>
            <a:ext cx="5498363" cy="4155563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6D4E6-07B9-1C8D-69DD-712BC77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823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me 1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name</a:t>
            </a:r>
          </a:p>
          <a:p>
            <a:pPr lvl="1"/>
            <a:r>
              <a:rPr lang="en-GB"/>
              <a:t>Last name</a:t>
            </a:r>
          </a:p>
        </p:txBody>
      </p:sp>
      <p:sp>
        <p:nvSpPr>
          <p:cNvPr id="15" name="Placeholder 1">
            <a:extLst>
              <a:ext uri="{FF2B5EF4-FFF2-40B4-BE49-F238E27FC236}">
                <a16:creationId xmlns:a16="http://schemas.microsoft.com/office/drawing/2014/main" id="{A81DA3D4-EF88-48E1-A722-44D4D0FA10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913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Title and brief role description here</a:t>
            </a:r>
          </a:p>
        </p:txBody>
      </p:sp>
      <p:sp>
        <p:nvSpPr>
          <p:cNvPr id="20" name="Name 2">
            <a:extLst>
              <a:ext uri="{FF2B5EF4-FFF2-40B4-BE49-F238E27FC236}">
                <a16:creationId xmlns:a16="http://schemas.microsoft.com/office/drawing/2014/main" id="{71613F17-97E2-4491-9EF3-F01FFDE6E8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89282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name</a:t>
            </a:r>
          </a:p>
          <a:p>
            <a:pPr lvl="1"/>
            <a:r>
              <a:rPr lang="en-GB"/>
              <a:t>Last name</a:t>
            </a: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6F22912B-7D36-4077-8BFB-FDA6B7BA0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89282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Title and brief role description here</a:t>
            </a:r>
          </a:p>
        </p:txBody>
      </p:sp>
      <p:sp>
        <p:nvSpPr>
          <p:cNvPr id="24" name="Name 3">
            <a:extLst>
              <a:ext uri="{FF2B5EF4-FFF2-40B4-BE49-F238E27FC236}">
                <a16:creationId xmlns:a16="http://schemas.microsoft.com/office/drawing/2014/main" id="{4ACD92D7-D8E5-4F1B-8FF3-A92BC817BD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5651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name</a:t>
            </a:r>
          </a:p>
          <a:p>
            <a:pPr lvl="1"/>
            <a:r>
              <a:rPr lang="en-GB"/>
              <a:t>Last name</a:t>
            </a:r>
          </a:p>
        </p:txBody>
      </p:sp>
      <p:sp>
        <p:nvSpPr>
          <p:cNvPr id="25" name="Placeholder 3">
            <a:extLst>
              <a:ext uri="{FF2B5EF4-FFF2-40B4-BE49-F238E27FC236}">
                <a16:creationId xmlns:a16="http://schemas.microsoft.com/office/drawing/2014/main" id="{459EAA34-4CBD-4836-8FB9-E4972A4D47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24491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Title and brief role description here</a:t>
            </a:r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95119930-DF3D-4F95-9821-DD803BEC06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2020" y="1728407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name</a:t>
            </a:r>
          </a:p>
          <a:p>
            <a:pPr lvl="1"/>
            <a:r>
              <a:rPr lang="en-GB"/>
              <a:t>Last name</a:t>
            </a:r>
          </a:p>
        </p:txBody>
      </p:sp>
      <p:sp>
        <p:nvSpPr>
          <p:cNvPr id="28" name="Placeholder 4">
            <a:extLst>
              <a:ext uri="{FF2B5EF4-FFF2-40B4-BE49-F238E27FC236}">
                <a16:creationId xmlns:a16="http://schemas.microsoft.com/office/drawing/2014/main" id="{F1EC47F3-3364-4097-9549-A48AAC2F52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58930" y="4149440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Title and brief role description here</a:t>
            </a:r>
          </a:p>
        </p:txBody>
      </p:sp>
      <p:sp>
        <p:nvSpPr>
          <p:cNvPr id="30" name="Name 5">
            <a:extLst>
              <a:ext uri="{FF2B5EF4-FFF2-40B4-BE49-F238E27FC236}">
                <a16:creationId xmlns:a16="http://schemas.microsoft.com/office/drawing/2014/main" id="{8BC3BB59-8297-4139-8EEB-7AA6A36205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28389" y="1728407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name</a:t>
            </a:r>
          </a:p>
          <a:p>
            <a:pPr lvl="1"/>
            <a:r>
              <a:rPr lang="en-GB"/>
              <a:t>Last name</a:t>
            </a:r>
          </a:p>
        </p:txBody>
      </p:sp>
      <p:sp>
        <p:nvSpPr>
          <p:cNvPr id="31" name="Placeholder 5">
            <a:extLst>
              <a:ext uri="{FF2B5EF4-FFF2-40B4-BE49-F238E27FC236}">
                <a16:creationId xmlns:a16="http://schemas.microsoft.com/office/drawing/2014/main" id="{3539E75B-AA24-4E49-B21A-8AAB8E62C4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93369" y="4149440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Title and brief role description here</a:t>
            </a:r>
          </a:p>
        </p:txBody>
      </p:sp>
      <p:sp>
        <p:nvSpPr>
          <p:cNvPr id="33" name="Name 6">
            <a:extLst>
              <a:ext uri="{FF2B5EF4-FFF2-40B4-BE49-F238E27FC236}">
                <a16:creationId xmlns:a16="http://schemas.microsoft.com/office/drawing/2014/main" id="{3F21806D-0731-464D-A660-3F50C5CAF6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74757" y="1714892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First name</a:t>
            </a:r>
          </a:p>
          <a:p>
            <a:pPr lvl="1"/>
            <a:r>
              <a:rPr lang="en-GB"/>
              <a:t>Last name</a:t>
            </a:r>
          </a:p>
        </p:txBody>
      </p:sp>
      <p:sp>
        <p:nvSpPr>
          <p:cNvPr id="34" name="Placeholder 6">
            <a:extLst>
              <a:ext uri="{FF2B5EF4-FFF2-40B4-BE49-F238E27FC236}">
                <a16:creationId xmlns:a16="http://schemas.microsoft.com/office/drawing/2014/main" id="{E534BACD-3BA5-4149-ABE3-6C66E16EC2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127809" y="4135925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Title and brief role description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DF9F4-0984-90BB-D24E-468E60FF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Biographies / Team Slide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ACEFD-B915-0A46-F0D5-18898F9C42EA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2913" y="242545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929D50-022D-171B-E0D9-189219148AF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389282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252DD7-7237-AE6F-A768-127C2A883C8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324491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4F9465-CEA1-9BEA-65BC-07DE517E4AC6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930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1BCF32-98B4-EADC-44D5-5CEA9370945E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93369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DEB166-4C7E-A020-1149-92ACB95FF7D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127809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903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1898850"/>
            <a:ext cx="6603801" cy="715669"/>
          </a:xfrm>
        </p:spPr>
        <p:txBody>
          <a:bodyPr/>
          <a:lstStyle>
            <a:lvl1pPr>
              <a:lnSpc>
                <a:spcPct val="100000"/>
              </a:lnSpc>
              <a:defRPr sz="3200" b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or statement here – </a:t>
            </a:r>
            <a:br>
              <a:rPr lang="en-US"/>
            </a:br>
            <a:r>
              <a:rPr lang="en-US"/>
              <a:t>only black text is fully accessible on teal, green or orange</a:t>
            </a:r>
            <a:endParaRPr lang="en-GB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47BBA45-30B2-1AE1-4D29-166B974CDEE5}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BE389E3-E2EF-EDE2-E4A2-16BA15C4F331}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987A6-2A9A-15B5-784A-8648882BE9C2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16" name="Classification">
            <a:extLst>
              <a:ext uri="{FF2B5EF4-FFF2-40B4-BE49-F238E27FC236}">
                <a16:creationId xmlns:a16="http://schemas.microsoft.com/office/drawing/2014/main" id="{CB155B53-C991-F3E5-6D95-E75CE4A446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65530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BF31BFA-9321-BC2F-9746-2364547D2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95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4" y="1092494"/>
            <a:ext cx="5391605" cy="715669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127997"/>
            <a:ext cx="1695772" cy="492443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8B51E2-FAFB-6EB4-638C-72A28E67F8E1}"/>
              </a:ext>
            </a:extLst>
          </p:cNvPr>
          <p:cNvSpPr/>
          <p:nvPr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0EB7A7D-8D5E-F9FC-C8D3-285DE3487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3551238" cy="127476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D9F6842-DC6A-38D0-9815-9F77EC5535C5}"/>
              </a:ext>
            </a:extLst>
          </p:cNvPr>
          <p:cNvSpPr/>
          <p:nvPr userDrawn="1"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DE81F55-4171-A01D-AA0C-FC4DC584E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4367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5765600" cy="715669"/>
          </a:xfrm>
        </p:spPr>
        <p:txBody>
          <a:bodyPr/>
          <a:lstStyle>
            <a:lvl1pPr>
              <a:defRPr sz="48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268034F8-D9C2-8C58-D3F0-75FD7B94D9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127997"/>
            <a:ext cx="1540262" cy="492443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tx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tx1"/>
              </a:solidFill>
              <a:effectLst/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CE9AAD8-E91C-C496-B418-A50607DEB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3851275" cy="12747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6F18D8E8-2EE9-DFB4-9CE5-D118EEA25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7957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FBDEA92-538F-3B81-D73E-A3E28F80C01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GB"/>
              <a:t>Full bleed video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A063B5A-9E34-AA8B-004A-C0F3DD1EC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89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o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B69072-8F91-57EB-1C5E-B1807F844055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733800 h 6858000"/>
              <a:gd name="connsiteX3" fmla="*/ 90678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733800"/>
                </a:lnTo>
                <a:lnTo>
                  <a:pt x="90678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GB"/>
              <a:t>Click icon in centre to add image</a:t>
            </a:r>
            <a:br>
              <a:rPr lang="en-GB"/>
            </a:br>
            <a:r>
              <a:rPr lang="en-GB"/>
              <a:t>Send image to back so elements show on the page</a:t>
            </a:r>
          </a:p>
          <a:p>
            <a:pPr lvl="0" algn="ctr"/>
            <a:endParaRPr lang="en-GB"/>
          </a:p>
          <a:p>
            <a:pPr lvl="0" algn="ctr"/>
            <a:endParaRPr lang="en-GB"/>
          </a:p>
          <a:p>
            <a:pPr lvl="0" algn="ctr"/>
            <a:endParaRPr lang="en-GB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50000" y="811950"/>
            <a:ext cx="5407103" cy="3742438"/>
          </a:xfrm>
        </p:spPr>
        <p:txBody>
          <a:bodyPr anchor="t"/>
          <a:lstStyle>
            <a:lvl1pPr>
              <a:defRPr sz="36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Summary text background image (text can be recoloured depending on image colour)</a:t>
            </a:r>
            <a:endParaRPr lang="fr-FR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0EB5D53-9CBB-DE72-E5A7-649EF7B55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820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6953A8D2-20EB-4DFB-893E-8DCA6475D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9450" y="-775597"/>
            <a:ext cx="9341700" cy="775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– KEEP HERE FOR ACCESSIBILITY</a:t>
            </a:r>
            <a:endParaRPr lang="en-GB"/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3900" y="2110704"/>
            <a:ext cx="8181699" cy="2636591"/>
          </a:xfrm>
        </p:spPr>
        <p:txBody>
          <a:bodyPr anchor="t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9AD269-0E94-5F57-BE08-5E10A41EC965}"/>
              </a:ext>
            </a:extLst>
          </p:cNvPr>
          <p:cNvSpPr/>
          <p:nvPr/>
        </p:nvSpPr>
        <p:spPr>
          <a:xfrm rot="5400000">
            <a:off x="-3945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4A53C-A760-B980-C1BA-3D631697281C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467DB697-633F-AE80-3288-0093F641E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374219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D1135DF-99C2-8442-95A0-2BE142A567EA}"/>
              </a:ext>
            </a:extLst>
          </p:cNvPr>
          <p:cNvSpPr/>
          <p:nvPr userDrawn="1"/>
        </p:nvSpPr>
        <p:spPr>
          <a:xfrm rot="5400000">
            <a:off x="-3945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>
              <a:solidFill>
                <a:schemeClr val="tx1"/>
              </a:solidFill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B991B016-F07C-1F50-75A6-0A322F314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2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6953A8D2-20EB-4DFB-893E-8DCA6475D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9450" y="-775597"/>
            <a:ext cx="9341700" cy="775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– KEEP HERE FOR ACCESSIBILITY</a:t>
            </a:r>
            <a:endParaRPr lang="en-GB"/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3900" y="2110704"/>
            <a:ext cx="8181699" cy="2636591"/>
          </a:xfrm>
        </p:spPr>
        <p:txBody>
          <a:bodyPr anchor="t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quote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9AD269-0E94-5F57-BE08-5E10A41EC965}"/>
              </a:ext>
            </a:extLst>
          </p:cNvPr>
          <p:cNvSpPr/>
          <p:nvPr userDrawn="1"/>
        </p:nvSpPr>
        <p:spPr>
          <a:xfrm rot="16200000">
            <a:off x="9067800" y="3733799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4A53C-A760-B980-C1BA-3D631697281C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467DB697-633F-AE80-3288-0093F641E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374219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07B1A339-6C75-07F1-9C25-457A1585ABE5}"/>
              </a:ext>
            </a:extLst>
          </p:cNvPr>
          <p:cNvSpPr/>
          <p:nvPr userDrawn="1"/>
        </p:nvSpPr>
        <p:spPr>
          <a:xfrm rot="16200000">
            <a:off x="9067800" y="3748313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>
              <a:solidFill>
                <a:schemeClr val="tx1"/>
              </a:solidFill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F701B963-5D04-5F08-136F-81FB404D9D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ey poi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55C23FA-A39C-47E2-B32E-D31B7F81F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 key points layout</a:t>
            </a:r>
            <a:endParaRPr lang="en-GB"/>
          </a:p>
        </p:txBody>
      </p:sp>
      <p:sp>
        <p:nvSpPr>
          <p:cNvPr id="23" name="No. 1">
            <a:extLst>
              <a:ext uri="{FF2B5EF4-FFF2-40B4-BE49-F238E27FC236}">
                <a16:creationId xmlns:a16="http://schemas.microsoft.com/office/drawing/2014/main" id="{8933E780-68DF-AEFF-FB64-64A8AC3BC8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4599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F07BEC-475C-D95A-2313-6FF423D691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9999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No. 2">
            <a:extLst>
              <a:ext uri="{FF2B5EF4-FFF2-40B4-BE49-F238E27FC236}">
                <a16:creationId xmlns:a16="http://schemas.microsoft.com/office/drawing/2014/main" id="{30E98F8F-3061-8682-1A3F-E78E0C8D3F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98690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2F4A0-FD3C-1B4E-7C0D-A6CD56FB0F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32287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No. 3">
            <a:extLst>
              <a:ext uri="{FF2B5EF4-FFF2-40B4-BE49-F238E27FC236}">
                <a16:creationId xmlns:a16="http://schemas.microsoft.com/office/drawing/2014/main" id="{60835E92-0DA1-DBA3-87F3-D6CA2B63B03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62924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rgbClr val="E3D8F0"/>
                </a:solidFill>
              </a:defRPr>
            </a:lvl1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5EC94-06CC-02DF-99F1-D843B6EC5E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0073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4FC2C-B470-E22E-D383-B44D7B951CD9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24" name="Classification">
            <a:extLst>
              <a:ext uri="{FF2B5EF4-FFF2-40B4-BE49-F238E27FC236}">
                <a16:creationId xmlns:a16="http://schemas.microsoft.com/office/drawing/2014/main" id="{67B23A15-646C-F76F-AD69-AE049FD500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374219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52B0995E-EA18-3FA1-C380-78623B54B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6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x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B80FCDC1-4ADD-40AF-8A4F-44573B12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5456880" cy="3861312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3992" y="1808163"/>
            <a:ext cx="5456880" cy="3861312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83761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249714"/>
            <a:ext cx="3527425" cy="3698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15FE5BE-74FF-2205-1A8F-C1AA45D1D84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32288" y="0"/>
            <a:ext cx="7410450" cy="5948363"/>
          </a:xfrm>
          <a:custGeom>
            <a:avLst/>
            <a:gdLst>
              <a:gd name="connsiteX0" fmla="*/ 0 w 7410450"/>
              <a:gd name="connsiteY0" fmla="*/ 0 h 5948363"/>
              <a:gd name="connsiteX1" fmla="*/ 7410450 w 7410450"/>
              <a:gd name="connsiteY1" fmla="*/ 0 h 5948363"/>
              <a:gd name="connsiteX2" fmla="*/ 7410450 w 7410450"/>
              <a:gd name="connsiteY2" fmla="*/ 4975605 h 5948363"/>
              <a:gd name="connsiteX3" fmla="*/ 6437692 w 7410450"/>
              <a:gd name="connsiteY3" fmla="*/ 5948363 h 5948363"/>
              <a:gd name="connsiteX4" fmla="*/ 0 w 7410450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450" h="5948363">
                <a:moveTo>
                  <a:pt x="0" y="0"/>
                </a:moveTo>
                <a:lnTo>
                  <a:pt x="7410450" y="0"/>
                </a:lnTo>
                <a:lnTo>
                  <a:pt x="7410450" y="4975605"/>
                </a:lnTo>
                <a:lnTo>
                  <a:pt x="6437692" y="5948363"/>
                </a:lnTo>
                <a:lnTo>
                  <a:pt x="0" y="5948363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>Click icon to </a:t>
            </a:r>
            <a:br>
              <a:rPr lang="en-GB"/>
            </a:br>
            <a:r>
              <a:rPr lang="en-GB"/>
              <a:t>insert image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FA78C8-BF85-C18D-67D3-7D18DF4C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3520338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6461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88DD43FA-3336-4415-A3A6-54EA3C9B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232" y="450000"/>
            <a:ext cx="3526688" cy="1116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183" y="2293257"/>
            <a:ext cx="3526689" cy="3655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1481FF-ECD9-985C-6949-42B804BF01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1476" y="0"/>
            <a:ext cx="7398237" cy="5948363"/>
          </a:xfrm>
          <a:custGeom>
            <a:avLst/>
            <a:gdLst>
              <a:gd name="connsiteX0" fmla="*/ 0 w 7398237"/>
              <a:gd name="connsiteY0" fmla="*/ 0 h 5948363"/>
              <a:gd name="connsiteX1" fmla="*/ 7398237 w 7398237"/>
              <a:gd name="connsiteY1" fmla="*/ 0 h 5948363"/>
              <a:gd name="connsiteX2" fmla="*/ 7398237 w 7398237"/>
              <a:gd name="connsiteY2" fmla="*/ 4958167 h 5948363"/>
              <a:gd name="connsiteX3" fmla="*/ 6408041 w 7398237"/>
              <a:gd name="connsiteY3" fmla="*/ 5948363 h 5948363"/>
              <a:gd name="connsiteX4" fmla="*/ 0 w 7398237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8237" h="5948363">
                <a:moveTo>
                  <a:pt x="0" y="0"/>
                </a:moveTo>
                <a:lnTo>
                  <a:pt x="7398237" y="0"/>
                </a:lnTo>
                <a:lnTo>
                  <a:pt x="7398237" y="4958167"/>
                </a:lnTo>
                <a:lnTo>
                  <a:pt x="6408041" y="5948363"/>
                </a:lnTo>
                <a:lnTo>
                  <a:pt x="0" y="5948363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>Click icon to </a:t>
            </a:r>
            <a:br>
              <a:rPr lang="en-GB"/>
            </a:br>
            <a:r>
              <a:rPr lang="en-GB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731251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_diagram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3149600"/>
            <a:ext cx="3527425" cy="279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hart / Diagram">
            <a:extLst>
              <a:ext uri="{FF2B5EF4-FFF2-40B4-BE49-F238E27FC236}">
                <a16:creationId xmlns:a16="http://schemas.microsoft.com/office/drawing/2014/main" id="{F20073CF-87BF-427F-936A-47B5E1B160C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83075" y="692150"/>
            <a:ext cx="7466013" cy="525621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Area for diagram/chart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C028A4-1CB4-EB71-790E-1C2A8CED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3520338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548909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A52833-39E6-9C79-CAB3-DC23900DC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0724" y="0"/>
            <a:ext cx="10205810" cy="6858000"/>
          </a:xfrm>
          <a:custGeom>
            <a:avLst/>
            <a:gdLst>
              <a:gd name="connsiteX0" fmla="*/ 6858000 w 10205810"/>
              <a:gd name="connsiteY0" fmla="*/ 0 h 6858000"/>
              <a:gd name="connsiteX1" fmla="*/ 10205810 w 10205810"/>
              <a:gd name="connsiteY1" fmla="*/ 0 h 6858000"/>
              <a:gd name="connsiteX2" fmla="*/ 10205810 w 10205810"/>
              <a:gd name="connsiteY2" fmla="*/ 6858000 h 6858000"/>
              <a:gd name="connsiteX3" fmla="*/ 0 w 102058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5810" h="6858000">
                <a:moveTo>
                  <a:pt x="6858000" y="0"/>
                </a:moveTo>
                <a:lnTo>
                  <a:pt x="10205810" y="0"/>
                </a:lnTo>
                <a:lnTo>
                  <a:pt x="10205810" y="6858000"/>
                </a:lnTo>
                <a:lnTo>
                  <a:pt x="0" y="6858000"/>
                </a:lnTo>
                <a:close/>
              </a:path>
            </a:pathLst>
          </a:cu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bIns="2880000" anchor="b">
            <a:noAutofit/>
          </a:bodyPr>
          <a:lstStyle>
            <a:lvl1pPr algn="ctr">
              <a:defRPr sz="16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B1008-691B-2905-EF01-F1E5DA88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6255600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ECD6FAED-FE49-D7A6-F947-84218F633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127997"/>
            <a:ext cx="1540262" cy="492443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tx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FA32956-5886-9790-6D76-387A587B7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6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5391605" cy="154910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287001" cy="68580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1" h="68580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lnTo>
                  <a:pt x="6896100" y="6858000"/>
                </a:lnTo>
                <a:lnTo>
                  <a:pt x="0" y="6858000"/>
                </a:lnTo>
                <a:close/>
              </a:path>
            </a:pathLst>
          </a:custGeom>
          <a:pattFill prst="dkVer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127997"/>
            <a:ext cx="1695772" cy="492443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33BB7AA-54DD-4BAB-0FD5-D287A85CE4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40386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6B6DF56B-1E20-051F-9439-AF21E6826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0891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half hanging bo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3D8EE6-A539-C0F7-857D-88B6300E20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253799 w 12192000"/>
              <a:gd name="connsiteY1" fmla="*/ 0 h 6858000"/>
              <a:gd name="connsiteX2" fmla="*/ 6253799 w 12192000"/>
              <a:gd name="connsiteY2" fmla="*/ 5948363 h 6858000"/>
              <a:gd name="connsiteX3" fmla="*/ 11065173 w 12192000"/>
              <a:gd name="connsiteY3" fmla="*/ 5948363 h 6858000"/>
              <a:gd name="connsiteX4" fmla="*/ 11752162 w 12192000"/>
              <a:gd name="connsiteY4" fmla="*/ 5258704 h 6858000"/>
              <a:gd name="connsiteX5" fmla="*/ 11752162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253799" y="0"/>
                </a:lnTo>
                <a:lnTo>
                  <a:pt x="6253799" y="5948363"/>
                </a:lnTo>
                <a:lnTo>
                  <a:pt x="11065173" y="5948363"/>
                </a:lnTo>
                <a:lnTo>
                  <a:pt x="11752162" y="5258704"/>
                </a:lnTo>
                <a:lnTo>
                  <a:pt x="1175216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619" y="2301240"/>
            <a:ext cx="5498363" cy="3359785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1609AF-5375-B754-F2E7-A839AEF1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7EAB2A13-67C3-783B-7F56-3F01CED2C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A55D4F-2361-C8D3-05B5-D499CDC915B1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/>
          </a:p>
        </p:txBody>
      </p:sp>
      <p:sp>
        <p:nvSpPr>
          <p:cNvPr id="7" name="Classification">
            <a:extLst>
              <a:ext uri="{FF2B5EF4-FFF2-40B4-BE49-F238E27FC236}">
                <a16:creationId xmlns:a16="http://schemas.microsoft.com/office/drawing/2014/main" id="{353C8273-7DE9-5229-561D-28ED6539C9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65530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tx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071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 key poi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55C23FA-A39C-47E2-B32E-D31B7F81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No. 1">
            <a:extLst>
              <a:ext uri="{FF2B5EF4-FFF2-40B4-BE49-F238E27FC236}">
                <a16:creationId xmlns:a16="http://schemas.microsoft.com/office/drawing/2014/main" id="{8933E780-68DF-AEFF-FB64-64A8AC3BC8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8056" y="1875741"/>
            <a:ext cx="1219200" cy="1045259"/>
          </a:xfrm>
        </p:spPr>
        <p:txBody>
          <a:bodyPr/>
          <a:lstStyle>
            <a:lvl1pPr>
              <a:defRPr sz="6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F07BEC-475C-D95A-2313-6FF423D691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0000" y="3080342"/>
            <a:ext cx="25632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No. 2">
            <a:extLst>
              <a:ext uri="{FF2B5EF4-FFF2-40B4-BE49-F238E27FC236}">
                <a16:creationId xmlns:a16="http://schemas.microsoft.com/office/drawing/2014/main" id="{30E98F8F-3061-8682-1A3F-E78E0C8D3F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8686" y="1875741"/>
            <a:ext cx="1219200" cy="1045259"/>
          </a:xfrm>
        </p:spPr>
        <p:txBody>
          <a:bodyPr/>
          <a:lstStyle>
            <a:lvl1pPr>
              <a:defRPr sz="6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2F4A0-FD3C-1B4E-7C0D-A6CD56FB0F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56877" y="3077029"/>
            <a:ext cx="25632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No. 3">
            <a:extLst>
              <a:ext uri="{FF2B5EF4-FFF2-40B4-BE49-F238E27FC236}">
                <a16:creationId xmlns:a16="http://schemas.microsoft.com/office/drawing/2014/main" id="{60835E92-0DA1-DBA3-87F3-D6CA2B63B03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99316" y="1875741"/>
            <a:ext cx="1219200" cy="1045259"/>
          </a:xfrm>
        </p:spPr>
        <p:txBody>
          <a:bodyPr/>
          <a:lstStyle>
            <a:lvl1pPr>
              <a:defRPr sz="6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5EC94-06CC-02DF-99F1-D843B6EC5E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3754" y="3077029"/>
            <a:ext cx="25632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No. 4">
            <a:extLst>
              <a:ext uri="{FF2B5EF4-FFF2-40B4-BE49-F238E27FC236}">
                <a16:creationId xmlns:a16="http://schemas.microsoft.com/office/drawing/2014/main" id="{6B7232B3-A316-556F-88E1-AF03801AA5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72862" y="1875741"/>
            <a:ext cx="1219200" cy="1045259"/>
          </a:xfrm>
        </p:spPr>
        <p:txBody>
          <a:bodyPr/>
          <a:lstStyle>
            <a:lvl1pPr>
              <a:defRPr sz="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959DA9-8679-ED13-435D-84000FD888E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70632" y="3080342"/>
            <a:ext cx="25632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4FC2C-B470-E22E-D383-B44D7B951CD9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24" name="Classification">
            <a:extLst>
              <a:ext uri="{FF2B5EF4-FFF2-40B4-BE49-F238E27FC236}">
                <a16:creationId xmlns:a16="http://schemas.microsoft.com/office/drawing/2014/main" id="{67B23A15-646C-F76F-AD69-AE049FD500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374219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188CE6D1-6BA8-8EED-A2E4-D37BAB3A6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65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65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sty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 Photo">
            <a:extLst>
              <a:ext uri="{FF2B5EF4-FFF2-40B4-BE49-F238E27FC236}">
                <a16:creationId xmlns:a16="http://schemas.microsoft.com/office/drawing/2014/main" id="{F3BFABE5-3710-487B-9FEB-24CECCFDE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wdUpDiag">
            <a:fgClr>
              <a:srgbClr val="D9D9D9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in centre to add image</a:t>
            </a:r>
            <a:br>
              <a:rPr lang="en-GB"/>
            </a:br>
            <a:r>
              <a:rPr lang="en-GB"/>
              <a:t>Send image to back so elements show on the page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11" name="Gradient">
            <a:extLst>
              <a:ext uri="{FF2B5EF4-FFF2-40B4-BE49-F238E27FC236}">
                <a16:creationId xmlns:a16="http://schemas.microsoft.com/office/drawing/2014/main" id="{59E3DF58-ED72-52E1-B283-2FB8EB2C8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 bwMode="hidden"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2000">
                <a:schemeClr val="tx1">
                  <a:alpha val="24000"/>
                </a:schemeClr>
              </a:gs>
              <a:gs pos="79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A7CC7BB1-2504-412F-9361-BB77A4C066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50000" y="450000"/>
            <a:ext cx="7518208" cy="1661993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sz="6000" spc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Section </a:t>
            </a: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C8046952-CF6F-4606-B04F-66EE0742EF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450000" y="2816932"/>
            <a:ext cx="5646000" cy="374718"/>
          </a:xfrm>
        </p:spPr>
        <p:txBody>
          <a:bodyPr wrap="square" lIns="0" rIns="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 (optional)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05F58369-4CFC-4F85-AE55-0653BC4252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230" y="6279028"/>
            <a:ext cx="304370" cy="36512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lang="en-GB" sz="900" b="1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D61AABEC-672F-4B68-B914-690DA978312C}" type="slidenum">
              <a:rPr lang="en-IE" smtClean="0">
                <a:latin typeface="Arial" panose="020B0604020202020204" pitchFamily="34" charset="0"/>
              </a:rPr>
              <a:pPr/>
              <a:t>‹#›</a:t>
            </a:fld>
            <a:r>
              <a:rPr lang="en-IE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6" name="Classification">
            <a:extLst>
              <a:ext uri="{FF2B5EF4-FFF2-40B4-BE49-F238E27FC236}">
                <a16:creationId xmlns:a16="http://schemas.microsoft.com/office/drawing/2014/main" id="{31EC8686-9D26-45D0-BFD1-730422891B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817200" y="6515735"/>
            <a:ext cx="4802597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</a:rPr>
              <a:t>© Ipsos B&amp;A | Doc Name | Month Year | Version # | Public | Internal/Client Use Only | Strictly Confidential</a:t>
            </a:r>
            <a:endParaRPr lang="en-US" sz="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psos Logo">
            <a:extLst>
              <a:ext uri="{FF2B5EF4-FFF2-40B4-BE49-F238E27FC236}">
                <a16:creationId xmlns:a16="http://schemas.microsoft.com/office/drawing/2014/main" id="{5A6BC753-AFF5-F092-116E-C70188EF6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0821" y="6165850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95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verlay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888162" y="1021976"/>
            <a:ext cx="5303838" cy="5836024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lIns="216000" tIns="288000" rIns="180000"/>
          <a:lstStyle>
            <a:lvl1pPr marL="0" indent="0">
              <a:buNone/>
              <a:defRPr baseline="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00" y="1810873"/>
            <a:ext cx="5666478" cy="391757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138" b="1" dirty="0"/>
            </a:lvl1pPr>
          </a:lstStyle>
          <a:p>
            <a:pPr marL="232172" lvl="0" indent="-232172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414E48-CA1D-4D4D-A705-42968540D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2731" y="6535272"/>
            <a:ext cx="373111" cy="254752"/>
          </a:xfrm>
          <a:prstGeom prst="rect">
            <a:avLst/>
          </a:prstGeom>
        </p:spPr>
        <p:txBody>
          <a:bodyPr anchor="b"/>
          <a:lstStyle>
            <a:lvl1pPr algn="ctr">
              <a:defRPr sz="650">
                <a:solidFill>
                  <a:schemeClr val="tx1"/>
                </a:solidFill>
              </a:defRPr>
            </a:lvl1pPr>
          </a:lstStyle>
          <a:p>
            <a:fld id="{43CB5CE9-CCE0-F64C-94B1-24B40667BE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8E7E086-DA2F-460A-89B5-9A8565F7E0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6875" y="142875"/>
            <a:ext cx="9120654" cy="663575"/>
          </a:xfrm>
        </p:spPr>
        <p:txBody>
          <a:bodyPr anchor="ctr"/>
          <a:lstStyle>
            <a:lvl1pPr marL="0" indent="0">
              <a:buNone/>
              <a:defRPr lang="en-US" sz="1950" b="1" kern="1200" smtClean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06860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095800" cy="161001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47BBA45-30B2-1AE1-4D29-166B974CDEE5}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66FE41-55CD-1D44-7ED7-B1E742AF18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8762" y="1032463"/>
            <a:ext cx="2600325" cy="1820863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C3EC48E-82FF-AD78-A375-4569D0559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494989"/>
            <a:ext cx="60960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C7953FA7-7CC9-EFDA-292B-AD4EE8BF2312}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FC277-A24A-127A-0091-6B28965A6AC2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16" name="Classification">
            <a:extLst>
              <a:ext uri="{FF2B5EF4-FFF2-40B4-BE49-F238E27FC236}">
                <a16:creationId xmlns:a16="http://schemas.microsoft.com/office/drawing/2014/main" id="{F7612056-C83D-6D6F-29E4-738CDFF485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65530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24D0A886-7637-EAA0-11AE-FD2BE5CC4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9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B650A8-9C21-DC86-F471-38B40FC6D5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975100 h 6858000"/>
              <a:gd name="connsiteX3" fmla="*/ 93091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975100"/>
                </a:lnTo>
                <a:lnTo>
                  <a:pt x="93091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sz="1800"/>
            </a:lvl1pPr>
          </a:lstStyle>
          <a:p>
            <a:pPr lvl="0" algn="ctr"/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6797676" cy="715669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4800" b="0" cap="all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291164C1-FFDE-EA90-BDBC-A8ECC8F00D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4720771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960E7B6-0F0E-FE62-1342-B07633186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7411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Single column layout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272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_standar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4"/>
            <a:ext cx="11274425" cy="3852861"/>
          </a:xfrm>
        </p:spPr>
        <p:txBody>
          <a:bodyPr numCol="1" spcCol="306000">
            <a:noAutofit/>
          </a:bodyPr>
          <a:lstStyle>
            <a:lvl1pPr>
              <a:spcBef>
                <a:spcPts val="400"/>
              </a:spcBef>
              <a:defRPr sz="2400" b="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 b="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56702-F7CA-EFF2-BBCC-1DCC4703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23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box titl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DCA5B4-84E6-C16E-3495-F7C93535FD02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895AA-9637-BA9D-6A51-32AABDD1EEE6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/>
          </a:p>
        </p:txBody>
      </p:sp>
      <p:sp>
        <p:nvSpPr>
          <p:cNvPr id="10" name="Classification">
            <a:extLst>
              <a:ext uri="{FF2B5EF4-FFF2-40B4-BE49-F238E27FC236}">
                <a16:creationId xmlns:a16="http://schemas.microsoft.com/office/drawing/2014/main" id="{FDA94CA4-3E8E-2820-45B1-D61F9D06C3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65530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tx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6EF665D-6785-53FD-2C31-4C549798D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99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ging box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063580A-EAC7-6E57-6010-5EE06037E6CB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3E53EB-3CF7-23AB-A106-C20DD2520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2288" y="701675"/>
            <a:ext cx="7416800" cy="4959350"/>
          </a:xfrm>
        </p:spPr>
        <p:txBody>
          <a:bodyPr numCol="1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A27D4-4DF4-8FC8-3F9B-1A76440CE057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/>
          </a:p>
        </p:txBody>
      </p:sp>
      <p:sp>
        <p:nvSpPr>
          <p:cNvPr id="8" name="Classification">
            <a:extLst>
              <a:ext uri="{FF2B5EF4-FFF2-40B4-BE49-F238E27FC236}">
                <a16:creationId xmlns:a16="http://schemas.microsoft.com/office/drawing/2014/main" id="{B4AC6576-1CFA-49E3-6518-BDBEF92D4E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65530"/>
            <a:ext cx="4672238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tx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BD275A64-5FC9-512C-C5D1-81AC28C79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95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451F5451-CC20-46A2-802F-F9D60C2A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11299088" cy="71566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/>
              <a:t>Short slide title</a:t>
            </a: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41F54BE0-878D-4EDE-9290-206FC154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00" y="1808163"/>
            <a:ext cx="11299088" cy="385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9EB2BF-21C7-DA01-6AAC-8D446BDFC72B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/>
          </a:p>
        </p:txBody>
      </p:sp>
      <p:sp>
        <p:nvSpPr>
          <p:cNvPr id="6" name="Classification">
            <a:extLst>
              <a:ext uri="{FF2B5EF4-FFF2-40B4-BE49-F238E27FC236}">
                <a16:creationId xmlns:a16="http://schemas.microsoft.com/office/drawing/2014/main" id="{5145A4F0-7D5B-0FE6-3F2E-55FC068D8D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5134914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tx1"/>
                </a:solidFill>
                <a:effectLst/>
              </a:rPr>
              <a:t>© Ipsos B&amp;A | NTA | Limerick Shopper Survey | July 2024 | Internal/Client Use Only | Strictly Confidential  24-039152</a:t>
            </a:r>
            <a:endParaRPr lang="en-GB" sz="80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9342AE77-94AF-8E52-6952-2239F164DD8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418" r:id="rId3"/>
    <p:sldLayoutId id="2147484398" r:id="rId4"/>
    <p:sldLayoutId id="2147484396" r:id="rId5"/>
    <p:sldLayoutId id="2147484402" r:id="rId6"/>
    <p:sldLayoutId id="2147484406" r:id="rId7"/>
    <p:sldLayoutId id="2147484408" r:id="rId8"/>
    <p:sldLayoutId id="2147484444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15" r:id="rId16"/>
    <p:sldLayoutId id="2147484416" r:id="rId17"/>
    <p:sldLayoutId id="2147484417" r:id="rId18"/>
    <p:sldLayoutId id="2147484419" r:id="rId19"/>
    <p:sldLayoutId id="2147484421" r:id="rId20"/>
    <p:sldLayoutId id="2147484422" r:id="rId21"/>
    <p:sldLayoutId id="2147484423" r:id="rId22"/>
    <p:sldLayoutId id="2147484424" r:id="rId23"/>
    <p:sldLayoutId id="2147484426" r:id="rId24"/>
    <p:sldLayoutId id="2147484431" r:id="rId25"/>
    <p:sldLayoutId id="2147484433" r:id="rId26"/>
    <p:sldLayoutId id="2147484434" r:id="rId27"/>
    <p:sldLayoutId id="2147484435" r:id="rId28"/>
    <p:sldLayoutId id="2147484436" r:id="rId29"/>
    <p:sldLayoutId id="2147484445" r:id="rId30"/>
    <p:sldLayoutId id="2147484446" r:id="rId31"/>
    <p:sldLayoutId id="2147484447" r:id="rId32"/>
    <p:sldLayoutId id="2147484448" r:id="rId33"/>
    <p:sldLayoutId id="2147484449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Wingdings 2" panose="05020102010507070707" pitchFamily="18" charset="2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Barlow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26035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Font typeface="Barlow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40602020203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1" orient="horz" pos="436">
          <p15:clr>
            <a:srgbClr val="9FCC3B"/>
          </p15:clr>
        </p15:guide>
        <p15:guide id="23" pos="279">
          <p15:clr>
            <a:srgbClr val="9FCC3B"/>
          </p15:clr>
        </p15:guide>
        <p15:guide id="24" pos="7401">
          <p15:clr>
            <a:srgbClr val="9FCC3B"/>
          </p15:clr>
        </p15:guide>
        <p15:guide id="25" pos="2509">
          <p15:clr>
            <a:srgbClr val="5ACBF0"/>
          </p15:clr>
        </p15:guide>
        <p15:guide id="26" pos="2729" userDrawn="1">
          <p15:clr>
            <a:srgbClr val="5ACBF0"/>
          </p15:clr>
        </p15:guide>
        <p15:guide id="30" pos="4951" userDrawn="1">
          <p15:clr>
            <a:srgbClr val="5ACBF0"/>
          </p15:clr>
        </p15:guide>
        <p15:guide id="31" pos="5178" userDrawn="1">
          <p15:clr>
            <a:srgbClr val="5ACBF0"/>
          </p15:clr>
        </p15:guide>
        <p15:guide id="35" orient="horz" pos="3747">
          <p15:clr>
            <a:srgbClr val="9FCC3B"/>
          </p15:clr>
        </p15:guide>
        <p15:guide id="36" orient="horz" pos="3884">
          <p15:clr>
            <a:srgbClr val="000000"/>
          </p15:clr>
        </p15:guide>
        <p15:guide id="38" orient="horz" pos="913">
          <p15:clr>
            <a:srgbClr val="C35EA4"/>
          </p15:clr>
        </p15:guide>
        <p15:guide id="39" orient="horz" pos="1139">
          <p15:clr>
            <a:srgbClr val="5ACBF0"/>
          </p15:clr>
        </p15:guide>
        <p15:guide id="41" pos="1916">
          <p15:clr>
            <a:srgbClr val="F26B43"/>
          </p15:clr>
        </p15:guide>
        <p15:guide id="42" pos="2114">
          <p15:clr>
            <a:srgbClr val="F26B43"/>
          </p15:clr>
        </p15:guide>
        <p15:guide id="43" pos="3942">
          <p15:clr>
            <a:srgbClr val="F26B43"/>
          </p15:clr>
        </p15:guide>
        <p15:guide id="45" pos="3747">
          <p15:clr>
            <a:srgbClr val="F26B43"/>
          </p15:clr>
        </p15:guide>
        <p15:guide id="46" pos="5574">
          <p15:clr>
            <a:srgbClr val="F26B43"/>
          </p15:clr>
        </p15:guide>
        <p15:guide id="47" pos="5763">
          <p15:clr>
            <a:srgbClr val="F26B43"/>
          </p15:clr>
        </p15:guide>
        <p15:guide id="48" orient="horz" pos="142">
          <p15:clr>
            <a:srgbClr val="000000"/>
          </p15:clr>
        </p15:guide>
        <p15:guide id="49" orient="horz" pos="3566">
          <p15:clr>
            <a:srgbClr val="5ACBF0"/>
          </p15:clr>
        </p15:guide>
        <p15:guide id="50" orient="horz" pos="4166">
          <p15:clr>
            <a:srgbClr val="000000"/>
          </p15:clr>
        </p15:guide>
        <p15:guide id="51" pos="140">
          <p15:clr>
            <a:srgbClr val="000000"/>
          </p15:clr>
        </p15:guide>
        <p15:guide id="52" pos="7537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4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chart" Target="../charts/chart6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2.svg"/><Relationship Id="rId10" Type="http://schemas.openxmlformats.org/officeDocument/2006/relationships/image" Target="../media/image25.jpeg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1.png"/><Relationship Id="rId7" Type="http://schemas.openxmlformats.org/officeDocument/2006/relationships/image" Target="../media/image26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5.jpeg"/><Relationship Id="rId10" Type="http://schemas.openxmlformats.org/officeDocument/2006/relationships/image" Target="../media/image23.jpeg"/><Relationship Id="rId4" Type="http://schemas.openxmlformats.org/officeDocument/2006/relationships/image" Target="../media/image22.svg"/><Relationship Id="rId9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5.jpeg"/><Relationship Id="rId7" Type="http://schemas.openxmlformats.org/officeDocument/2006/relationships/image" Target="../media/image10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5.jpeg"/><Relationship Id="rId7" Type="http://schemas.openxmlformats.org/officeDocument/2006/relationships/image" Target="../media/image10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5.jpeg"/><Relationship Id="rId7" Type="http://schemas.openxmlformats.org/officeDocument/2006/relationships/image" Target="../media/image10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chart" Target="../charts/chart23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5.jpeg"/><Relationship Id="rId9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2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8.svg"/><Relationship Id="rId1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26" Type="http://schemas.openxmlformats.org/officeDocument/2006/relationships/image" Target="../media/image47.png"/><Relationship Id="rId39" Type="http://schemas.openxmlformats.org/officeDocument/2006/relationships/image" Target="../media/image53.png"/><Relationship Id="rId3" Type="http://schemas.openxmlformats.org/officeDocument/2006/relationships/image" Target="../media/image37.png"/><Relationship Id="rId21" Type="http://schemas.openxmlformats.org/officeDocument/2006/relationships/image" Target="../media/image45.png"/><Relationship Id="rId34" Type="http://schemas.openxmlformats.org/officeDocument/2006/relationships/image" Target="../media/image71.svg"/><Relationship Id="rId42" Type="http://schemas.openxmlformats.org/officeDocument/2006/relationships/image" Target="../media/image54.png"/><Relationship Id="rId47" Type="http://schemas.openxmlformats.org/officeDocument/2006/relationships/image" Target="../media/image83.svg"/><Relationship Id="rId50" Type="http://schemas.openxmlformats.org/officeDocument/2006/relationships/image" Target="../media/image58.png"/><Relationship Id="rId7" Type="http://schemas.openxmlformats.org/officeDocument/2006/relationships/image" Target="../media/image39.png"/><Relationship Id="rId12" Type="http://schemas.openxmlformats.org/officeDocument/2006/relationships/image" Target="../media/image53.svg"/><Relationship Id="rId17" Type="http://schemas.openxmlformats.org/officeDocument/2006/relationships/chart" Target="../charts/chart24.xml"/><Relationship Id="rId25" Type="http://schemas.openxmlformats.org/officeDocument/2006/relationships/chart" Target="../charts/chart26.xml"/><Relationship Id="rId33" Type="http://schemas.openxmlformats.org/officeDocument/2006/relationships/image" Target="../media/image50.png"/><Relationship Id="rId38" Type="http://schemas.openxmlformats.org/officeDocument/2006/relationships/image" Target="../media/image75.svg"/><Relationship Id="rId46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svg"/><Relationship Id="rId20" Type="http://schemas.openxmlformats.org/officeDocument/2006/relationships/chart" Target="../charts/chart25.xml"/><Relationship Id="rId29" Type="http://schemas.openxmlformats.org/officeDocument/2006/relationships/image" Target="../media/image48.png"/><Relationship Id="rId41" Type="http://schemas.openxmlformats.org/officeDocument/2006/relationships/chart" Target="../charts/chart2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svg"/><Relationship Id="rId11" Type="http://schemas.openxmlformats.org/officeDocument/2006/relationships/image" Target="../media/image41.png"/><Relationship Id="rId24" Type="http://schemas.openxmlformats.org/officeDocument/2006/relationships/image" Target="../media/image63.svg"/><Relationship Id="rId32" Type="http://schemas.openxmlformats.org/officeDocument/2006/relationships/image" Target="../media/image69.svg"/><Relationship Id="rId37" Type="http://schemas.openxmlformats.org/officeDocument/2006/relationships/image" Target="../media/image52.png"/><Relationship Id="rId40" Type="http://schemas.openxmlformats.org/officeDocument/2006/relationships/image" Target="../media/image77.svg"/><Relationship Id="rId45" Type="http://schemas.openxmlformats.org/officeDocument/2006/relationships/image" Target="../media/image81.svg"/><Relationship Id="rId53" Type="http://schemas.openxmlformats.org/officeDocument/2006/relationships/image" Target="../media/image89.sv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6.png"/><Relationship Id="rId28" Type="http://schemas.openxmlformats.org/officeDocument/2006/relationships/chart" Target="../charts/chart27.xml"/><Relationship Id="rId36" Type="http://schemas.openxmlformats.org/officeDocument/2006/relationships/image" Target="../media/image73.svg"/><Relationship Id="rId49" Type="http://schemas.openxmlformats.org/officeDocument/2006/relationships/image" Target="../media/image85.svg"/><Relationship Id="rId10" Type="http://schemas.openxmlformats.org/officeDocument/2006/relationships/image" Target="../media/image51.svg"/><Relationship Id="rId19" Type="http://schemas.openxmlformats.org/officeDocument/2006/relationships/image" Target="../media/image59.svg"/><Relationship Id="rId31" Type="http://schemas.openxmlformats.org/officeDocument/2006/relationships/image" Target="../media/image49.png"/><Relationship Id="rId44" Type="http://schemas.openxmlformats.org/officeDocument/2006/relationships/image" Target="../media/image55.png"/><Relationship Id="rId52" Type="http://schemas.openxmlformats.org/officeDocument/2006/relationships/image" Target="../media/image59.png"/><Relationship Id="rId4" Type="http://schemas.openxmlformats.org/officeDocument/2006/relationships/image" Target="../media/image45.svg"/><Relationship Id="rId9" Type="http://schemas.openxmlformats.org/officeDocument/2006/relationships/image" Target="../media/image40.png"/><Relationship Id="rId14" Type="http://schemas.openxmlformats.org/officeDocument/2006/relationships/image" Target="../media/image55.svg"/><Relationship Id="rId22" Type="http://schemas.openxmlformats.org/officeDocument/2006/relationships/image" Target="../media/image61.svg"/><Relationship Id="rId27" Type="http://schemas.openxmlformats.org/officeDocument/2006/relationships/image" Target="../media/image65.svg"/><Relationship Id="rId30" Type="http://schemas.openxmlformats.org/officeDocument/2006/relationships/image" Target="../media/image67.svg"/><Relationship Id="rId35" Type="http://schemas.openxmlformats.org/officeDocument/2006/relationships/image" Target="../media/image51.png"/><Relationship Id="rId43" Type="http://schemas.openxmlformats.org/officeDocument/2006/relationships/image" Target="../media/image79.svg"/><Relationship Id="rId48" Type="http://schemas.openxmlformats.org/officeDocument/2006/relationships/image" Target="../media/image57.png"/><Relationship Id="rId8" Type="http://schemas.openxmlformats.org/officeDocument/2006/relationships/image" Target="../media/image49.svg"/><Relationship Id="rId51" Type="http://schemas.openxmlformats.org/officeDocument/2006/relationships/image" Target="../media/image87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2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river with a bridge over it&#10;&#10;Description automatically generated">
            <a:extLst>
              <a:ext uri="{FF2B5EF4-FFF2-40B4-BE49-F238E27FC236}">
                <a16:creationId xmlns:a16="http://schemas.microsoft.com/office/drawing/2014/main" id="{5C55F271-6AB6-180D-7737-ABACC47F3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82" t="28542" r="90" b="-1"/>
          <a:stretch/>
        </p:blipFill>
        <p:spPr>
          <a:xfrm>
            <a:off x="1905000" y="0"/>
            <a:ext cx="10300263" cy="6885214"/>
          </a:xfr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D455DA22-A3EC-03B6-4265-094F25A3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79" y="252267"/>
            <a:ext cx="5696093" cy="1940575"/>
          </a:xfrm>
        </p:spPr>
        <p:txBody>
          <a:bodyPr/>
          <a:lstStyle/>
          <a:p>
            <a:r>
              <a:rPr lang="en-GB" dirty="0"/>
              <a:t>Limerick City Centre</a:t>
            </a:r>
            <a:br>
              <a:rPr lang="en-GB" dirty="0"/>
            </a:br>
            <a:r>
              <a:rPr lang="en-GB" dirty="0"/>
              <a:t>Shopper Survey</a:t>
            </a:r>
            <a:br>
              <a:rPr lang="en-GB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Quantitative </a:t>
            </a:r>
            <a:r>
              <a:rPr lang="en-GB" sz="3600" dirty="0" smtClean="0"/>
              <a:t>Survey</a:t>
            </a:r>
            <a:br>
              <a:rPr lang="en-GB" sz="3600" dirty="0" smtClean="0"/>
            </a:br>
            <a:endParaRPr lang="en-GB" b="0" dirty="0">
              <a:latin typeface="+mn-lt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3A28087-FEB0-B932-E389-ADF514E399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1079" y="3290287"/>
            <a:ext cx="3499613" cy="565962"/>
          </a:xfrm>
        </p:spPr>
        <p:txBody>
          <a:bodyPr/>
          <a:lstStyle/>
          <a:p>
            <a:r>
              <a:rPr lang="en-IE" b="1" dirty="0" smtClean="0"/>
              <a:t>IPSOS     B&amp;A      NTA</a:t>
            </a:r>
            <a:endParaRPr lang="en-IE" b="1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C4906E-F7A3-758E-28CC-09640A042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30555" y="1477508"/>
            <a:ext cx="5039969" cy="201294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GB" sz="4800">
              <a:solidFill>
                <a:schemeClr val="bg1"/>
              </a:solidFill>
              <a:latin typeface="+mj-lt"/>
              <a:ea typeface="Roboto Condensed Black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4F3A8D-9A92-5B9B-6F23-8549C683872A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/>
          <p:nvPr/>
        </p:nvSpPr>
        <p:spPr>
          <a:xfrm>
            <a:off x="430555" y="4443707"/>
            <a:ext cx="344660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Prepared by:</a:t>
            </a:r>
          </a:p>
          <a:p>
            <a:r>
              <a:rPr lang="en-GB" sz="2000" dirty="0">
                <a:solidFill>
                  <a:schemeClr val="bg1"/>
                </a:solidFill>
              </a:rPr>
              <a:t>Clare Kavanagh &amp; </a:t>
            </a:r>
          </a:p>
          <a:p>
            <a:r>
              <a:rPr lang="en-GB" sz="2000" dirty="0">
                <a:solidFill>
                  <a:schemeClr val="bg1"/>
                </a:solidFill>
              </a:rPr>
              <a:t>Laura Barbonetti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58EFE-4B93-814A-45B1-03F140DB89CC}"/>
              </a:ext>
            </a:extLst>
          </p:cNvPr>
          <p:cNvSpPr txBox="1"/>
          <p:nvPr/>
        </p:nvSpPr>
        <p:spPr>
          <a:xfrm>
            <a:off x="430555" y="5626824"/>
            <a:ext cx="22364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July 2024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8C2CACD-E824-DE3B-60FE-427B75199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8661370" y="3324649"/>
            <a:ext cx="3492560" cy="359409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6BD1784-F3A1-1046-21F9-8FEFED56E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8900000">
            <a:off x="6298880" y="441023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EC544CE-DA48-E496-5DA5-4BEDD3E45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7918192" y="557600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2" name="Classification">
            <a:extLst>
              <a:ext uri="{FF2B5EF4-FFF2-40B4-BE49-F238E27FC236}">
                <a16:creationId xmlns:a16="http://schemas.microsoft.com/office/drawing/2014/main" id="{B9D204B7-D650-8181-B2FB-53EB53237B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440938" y="6127998"/>
            <a:ext cx="1540262" cy="492443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/>
                </a:solidFill>
                <a:effectLst/>
              </a:rPr>
              <a:t>© Ipsos B&amp;A | NTA | Limerick Shopper Survey | July 2024 | | Internal/Client Use Only | Strictly Confidential  24-039152</a:t>
            </a:r>
            <a:endParaRPr lang="en-GB" sz="80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971E084-5448-ED48-CF9B-B312EBF57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966" y="6174040"/>
            <a:ext cx="938214" cy="446400"/>
          </a:xfrm>
          <a:prstGeom prst="rect">
            <a:avLst/>
          </a:prstGeom>
        </p:spPr>
      </p:pic>
      <p:pic>
        <p:nvPicPr>
          <p:cNvPr id="4" name="Picture 2" descr="Mullingar Town Bus Service | Westmeath County Council">
            <a:extLst>
              <a:ext uri="{FF2B5EF4-FFF2-40B4-BE49-F238E27FC236}">
                <a16:creationId xmlns:a16="http://schemas.microsoft.com/office/drawing/2014/main" id="{A6492345-D7C6-152F-862D-CF7530714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83549" y="6174040"/>
            <a:ext cx="795254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841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AEF96A-3BFD-F81F-FAB5-FD3EF716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89" y="480585"/>
            <a:ext cx="11299088" cy="715669"/>
          </a:xfrm>
        </p:spPr>
        <p:txBody>
          <a:bodyPr/>
          <a:lstStyle/>
          <a:p>
            <a:r>
              <a:rPr lang="en-US"/>
              <a:t>Profile of those visiting for shopping</a:t>
            </a:r>
            <a:br>
              <a:rPr lang="en-US"/>
            </a:br>
            <a:r>
              <a:rPr lang="en-US" sz="2000" b="0"/>
              <a:t>Those visiting for shopping are more likely to be female. </a:t>
            </a:r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4EBBD-1FBD-0817-F682-2527809F35B7}"/>
              </a:ext>
            </a:extLst>
          </p:cNvPr>
          <p:cNvSpPr/>
          <p:nvPr/>
        </p:nvSpPr>
        <p:spPr>
          <a:xfrm>
            <a:off x="168965" y="1417543"/>
            <a:ext cx="11889685" cy="4121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1D75137-A8B0-43DC-17E1-8B4CC422B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18401"/>
              </p:ext>
            </p:extLst>
          </p:nvPr>
        </p:nvGraphicFramePr>
        <p:xfrm>
          <a:off x="666750" y="2429257"/>
          <a:ext cx="11274843" cy="3078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3D1581D-BACF-8736-0FDB-7987B4ABDE5E}"/>
              </a:ext>
            </a:extLst>
          </p:cNvPr>
          <p:cNvGraphicFramePr>
            <a:graphicFrameLocks noGrp="1"/>
          </p:cNvGraphicFramePr>
          <p:nvPr/>
        </p:nvGraphicFramePr>
        <p:xfrm>
          <a:off x="220224" y="2575791"/>
          <a:ext cx="564296" cy="27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296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1268421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/>
                        <a:t>Male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1502229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/>
                        <a:t>Female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50356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26443D0-BDE3-F1BB-73AB-803186B37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408868"/>
              </p:ext>
            </p:extLst>
          </p:nvPr>
        </p:nvGraphicFramePr>
        <p:xfrm>
          <a:off x="3035119" y="3019300"/>
          <a:ext cx="822536" cy="2169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536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950881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– 35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82212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5-54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7646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5+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27996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7B23CEA-BD13-4D21-6610-522A59402464}"/>
              </a:ext>
            </a:extLst>
          </p:cNvPr>
          <p:cNvGraphicFramePr>
            <a:graphicFrameLocks noGrp="1"/>
          </p:cNvGraphicFramePr>
          <p:nvPr/>
        </p:nvGraphicFramePr>
        <p:xfrm>
          <a:off x="6226024" y="2575791"/>
          <a:ext cx="822536" cy="2792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536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1315889">
                <a:tc>
                  <a:txBody>
                    <a:bodyPr/>
                    <a:lstStyle/>
                    <a:p>
                      <a:pPr algn="r" fontAlgn="t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ABC1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pPr algn="r" fontAlgn="t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C2DEF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50356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3947FCD-F216-1B4D-66DD-6BBAB41D02A0}"/>
              </a:ext>
            </a:extLst>
          </p:cNvPr>
          <p:cNvSpPr txBox="1"/>
          <p:nvPr/>
        </p:nvSpPr>
        <p:spPr>
          <a:xfrm>
            <a:off x="576480" y="5762101"/>
            <a:ext cx="11299088" cy="58477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Q.2 What is the main purpose of your trip to the city </a:t>
            </a:r>
            <a:r>
              <a:rPr lang="en-US" sz="1000" err="1"/>
              <a:t>centre</a:t>
            </a:r>
            <a:r>
              <a:rPr lang="en-US" sz="1000"/>
              <a:t> today?</a:t>
            </a:r>
          </a:p>
          <a:p>
            <a:pPr algn="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endParaRPr lang="en-US" sz="100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E7ED1B-D321-E601-E011-803715F95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847137"/>
              </p:ext>
            </p:extLst>
          </p:nvPr>
        </p:nvGraphicFramePr>
        <p:xfrm>
          <a:off x="890145" y="1634115"/>
          <a:ext cx="1439772" cy="87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886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  <a:gridCol w="719886">
                  <a:extLst>
                    <a:ext uri="{9D8B030D-6E8A-4147-A177-3AD203B41FA5}">
                      <a16:colId xmlns:a16="http://schemas.microsoft.com/office/drawing/2014/main" val="397874793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Gender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en-IE" sz="18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0">
                          <a:solidFill>
                            <a:schemeClr val="tx1"/>
                          </a:solidFill>
                        </a:rPr>
                        <a:t>Limerick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Main purpose-Shopping</a:t>
                      </a:r>
                      <a:endParaRPr lang="en-IE" sz="9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i="1">
                          <a:solidFill>
                            <a:schemeClr val="tx1"/>
                          </a:solidFill>
                        </a:rPr>
                        <a:t>343</a:t>
                      </a:r>
                      <a:endParaRPr lang="en-IE" sz="900" i="1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IE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E1D3BFC-F986-2A38-F12C-604ECF82D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3933"/>
              </p:ext>
            </p:extLst>
          </p:nvPr>
        </p:nvGraphicFramePr>
        <p:xfrm>
          <a:off x="4037372" y="1634115"/>
          <a:ext cx="1439772" cy="87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073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  <a:gridCol w="787699">
                  <a:extLst>
                    <a:ext uri="{9D8B030D-6E8A-4147-A177-3AD203B41FA5}">
                      <a16:colId xmlns:a16="http://schemas.microsoft.com/office/drawing/2014/main" val="3390198001"/>
                    </a:ext>
                  </a:extLst>
                </a:gridCol>
              </a:tblGrid>
              <a:tr h="104295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en-IE" sz="18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14938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0">
                          <a:solidFill>
                            <a:schemeClr val="tx1"/>
                          </a:solidFill>
                        </a:rPr>
                        <a:t>Limerick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Main purpose-Shopping</a:t>
                      </a:r>
                      <a:endParaRPr lang="en-IE" sz="9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5654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i="1">
                          <a:solidFill>
                            <a:schemeClr val="tx1"/>
                          </a:solidFill>
                        </a:rPr>
                        <a:t>343</a:t>
                      </a:r>
                      <a:endParaRPr lang="en-IE" sz="900" i="1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5654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IE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C0BFDE0-5327-5406-67FD-5143C8712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781908"/>
              </p:ext>
            </p:extLst>
          </p:nvPr>
        </p:nvGraphicFramePr>
        <p:xfrm>
          <a:off x="7183196" y="1637124"/>
          <a:ext cx="1439772" cy="87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834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  <a:gridCol w="726938">
                  <a:extLst>
                    <a:ext uri="{9D8B030D-6E8A-4147-A177-3AD203B41FA5}">
                      <a16:colId xmlns:a16="http://schemas.microsoft.com/office/drawing/2014/main" val="3390198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Social Class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en-IE" sz="18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0">
                          <a:solidFill>
                            <a:schemeClr val="tx1"/>
                          </a:solidFill>
                        </a:rPr>
                        <a:t>Limerick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Main purpose-Shopping</a:t>
                      </a:r>
                      <a:endParaRPr lang="en-IE" sz="9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i="1">
                          <a:solidFill>
                            <a:schemeClr val="tx1"/>
                          </a:solidFill>
                        </a:rPr>
                        <a:t>343</a:t>
                      </a:r>
                      <a:endParaRPr lang="en-IE" sz="900" i="1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IE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ACD3FC1-3DF2-AB2A-6A82-65E2D3EB7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20964"/>
              </p:ext>
            </p:extLst>
          </p:nvPr>
        </p:nvGraphicFramePr>
        <p:xfrm>
          <a:off x="10351618" y="1524387"/>
          <a:ext cx="1342239" cy="98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039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  <a:gridCol w="662200">
                  <a:extLst>
                    <a:ext uri="{9D8B030D-6E8A-4147-A177-3AD203B41FA5}">
                      <a16:colId xmlns:a16="http://schemas.microsoft.com/office/drawing/2014/main" val="3390198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here they live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0">
                          <a:solidFill>
                            <a:schemeClr val="tx1"/>
                          </a:solidFill>
                        </a:rPr>
                        <a:t>Limerick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Main purpose-Shopping</a:t>
                      </a:r>
                      <a:endParaRPr lang="en-IE" sz="9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i="1">
                          <a:solidFill>
                            <a:schemeClr val="tx1"/>
                          </a:solidFill>
                        </a:rPr>
                        <a:t>343</a:t>
                      </a:r>
                      <a:endParaRPr lang="en-IE" sz="900" i="1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IE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BEE4C4E-5858-268B-4A6D-969F6A79E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96691"/>
              </p:ext>
            </p:extLst>
          </p:nvPr>
        </p:nvGraphicFramePr>
        <p:xfrm>
          <a:off x="9476563" y="3019300"/>
          <a:ext cx="698500" cy="1834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4121761114"/>
                    </a:ext>
                  </a:extLst>
                </a:gridCol>
              </a:tblGrid>
              <a:tr h="1275921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Limerick City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313737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Outside </a:t>
                      </a:r>
                    </a:p>
                    <a:p>
                      <a:pPr marL="0" algn="r" defTabSz="914400" rtl="0" eaLnBrk="1" fontAlgn="ctr" latinLnBrk="0" hangingPunct="1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Limerick City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481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91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181CC-485F-2FB7-FC5C-DA8D5120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87" y="535543"/>
            <a:ext cx="3149601" cy="715669"/>
          </a:xfrm>
        </p:spPr>
        <p:txBody>
          <a:bodyPr/>
          <a:lstStyle/>
          <a:p>
            <a:pPr lvl="0"/>
            <a:r>
              <a:rPr lang="en-GB" u="sng"/>
              <a:t>Other </a:t>
            </a:r>
            <a:r>
              <a:rPr lang="en-GB"/>
              <a:t>reasons for visiting Limerick City centre </a:t>
            </a:r>
            <a:br>
              <a:rPr lang="en-GB"/>
            </a:br>
            <a:r>
              <a:rPr lang="en-GB" sz="2000" b="0"/>
              <a:t>(on the day of the interview)  </a:t>
            </a:r>
            <a:endParaRPr lang="en-GB" b="0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CB7F-43C8-B7F8-6EE3-9B29F9511B3F}"/>
              </a:ext>
            </a:extLst>
          </p:cNvPr>
          <p:cNvSpPr txBox="1"/>
          <p:nvPr/>
        </p:nvSpPr>
        <p:spPr>
          <a:xfrm>
            <a:off x="631777" y="3323490"/>
            <a:ext cx="31709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chemeClr val="bg1"/>
                </a:solidFill>
              </a:rPr>
              <a:t>Eating out is the most common ‘other’ reason for visiting Limerick City </a:t>
            </a:r>
            <a:r>
              <a:rPr lang="en-US" sz="2400" err="1">
                <a:solidFill>
                  <a:schemeClr val="bg1"/>
                </a:solidFill>
              </a:rPr>
              <a:t>centre</a:t>
            </a:r>
            <a:r>
              <a:rPr lang="en-US" sz="2400">
                <a:solidFill>
                  <a:schemeClr val="bg1"/>
                </a:solidFill>
              </a:rPr>
              <a:t>.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CBAAF-E602-09BB-4E6D-DB706501430E}"/>
              </a:ext>
            </a:extLst>
          </p:cNvPr>
          <p:cNvSpPr txBox="1"/>
          <p:nvPr/>
        </p:nvSpPr>
        <p:spPr>
          <a:xfrm>
            <a:off x="536739" y="5624198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Q.3 Are there any other reasons for your trip to the city </a:t>
            </a:r>
            <a:r>
              <a:rPr lang="en-US" sz="1000" err="1"/>
              <a:t>centre</a:t>
            </a:r>
            <a:r>
              <a:rPr lang="en-US" sz="1000"/>
              <a:t> today?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B3F6AB-C17F-5BDA-7B2E-1E1DEAE5B1D9}"/>
              </a:ext>
            </a:extLst>
          </p:cNvPr>
          <p:cNvSpPr txBox="1"/>
          <p:nvPr/>
        </p:nvSpPr>
        <p:spPr>
          <a:xfrm>
            <a:off x="6186283" y="6297623"/>
            <a:ext cx="4746356" cy="249380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*Other includes Leisure, Walks, Medical appointment</a:t>
            </a:r>
            <a:r>
              <a:rPr lang="en-IE" sz="1000">
                <a:solidFill>
                  <a:schemeClr val="tx1">
                    <a:lumMod val="75000"/>
                    <a:lumOff val="25000"/>
                  </a:schemeClr>
                </a:solidFill>
              </a:rPr>
              <a:t>s and</a:t>
            </a:r>
            <a:r>
              <a:rPr kumimoji="0" lang="en-IE" sz="10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Beauty appointments. 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1D6BAF9-3FFF-B3D4-28F4-D5EAD1C076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5031030"/>
              </p:ext>
            </p:extLst>
          </p:nvPr>
        </p:nvGraphicFramePr>
        <p:xfrm>
          <a:off x="4548660" y="1251212"/>
          <a:ext cx="7749308" cy="3308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2C7671E-F461-2686-108A-C2C5F3259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997304"/>
              </p:ext>
            </p:extLst>
          </p:nvPr>
        </p:nvGraphicFramePr>
        <p:xfrm>
          <a:off x="4546154" y="1407029"/>
          <a:ext cx="2336915" cy="3287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6915">
                  <a:extLst>
                    <a:ext uri="{9D8B030D-6E8A-4147-A177-3AD203B41FA5}">
                      <a16:colId xmlns:a16="http://schemas.microsoft.com/office/drawing/2014/main" val="4054662240"/>
                    </a:ext>
                  </a:extLst>
                </a:gridCol>
              </a:tblGrid>
              <a:tr h="616336"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Going to a restaurant/ eating out</a:t>
                      </a: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228073"/>
                  </a:ext>
                </a:extLst>
              </a:tr>
              <a:tr h="410890"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IE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Shopping</a:t>
                      </a: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668524"/>
                  </a:ext>
                </a:extLst>
              </a:tr>
              <a:tr h="616336"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Going to the pub/having a drink out</a:t>
                      </a: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559518"/>
                  </a:ext>
                </a:extLst>
              </a:tr>
              <a:tr h="410890"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IE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Working/going to work</a:t>
                      </a: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744177"/>
                  </a:ext>
                </a:extLst>
              </a:tr>
              <a:tr h="616336"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Attending an event/cinema/theatre</a:t>
                      </a: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696433"/>
                  </a:ext>
                </a:extLst>
              </a:tr>
              <a:tr h="616336"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256358"/>
                  </a:ext>
                </a:extLst>
              </a:tr>
            </a:tbl>
          </a:graphicData>
        </a:graphic>
      </p:graphicFrame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9C06B027-1108-8443-9D6B-4030E5143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47" t="53829" r="30813"/>
          <a:stretch/>
        </p:blipFill>
        <p:spPr>
          <a:xfrm>
            <a:off x="4352070" y="1352612"/>
            <a:ext cx="351938" cy="265733"/>
          </a:xfrm>
          <a:prstGeom prst="rect">
            <a:avLst/>
          </a:prstGeom>
        </p:spPr>
      </p:pic>
      <p:pic>
        <p:nvPicPr>
          <p:cNvPr id="20" name="Picture 19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95C34DE5-83C0-2589-D6E9-C750449FC9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12" t="10260" r="7359" b="52736"/>
          <a:stretch/>
        </p:blipFill>
        <p:spPr>
          <a:xfrm>
            <a:off x="5937614" y="1954162"/>
            <a:ext cx="291198" cy="2579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76C1CE-5A32-1466-873A-AC642641B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544" y="2348495"/>
            <a:ext cx="272116" cy="274853"/>
          </a:xfrm>
          <a:prstGeom prst="rect">
            <a:avLst/>
          </a:prstGeom>
        </p:spPr>
      </p:pic>
      <p:pic>
        <p:nvPicPr>
          <p:cNvPr id="24" name="Picture 23" descr="A picture containing suit&#10;&#10;Description automatically generated">
            <a:extLst>
              <a:ext uri="{FF2B5EF4-FFF2-40B4-BE49-F238E27FC236}">
                <a16:creationId xmlns:a16="http://schemas.microsoft.com/office/drawing/2014/main" id="{A21F0A25-05F7-AAEA-EA84-E8817C9D1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836" y="2926378"/>
            <a:ext cx="153075" cy="373968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96DE47-446D-7FA4-9B72-A04BB9AAF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752" y="3554168"/>
            <a:ext cx="228516" cy="23922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0568DD8-3ADC-D23A-B95D-211481137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867944"/>
              </p:ext>
            </p:extLst>
          </p:nvPr>
        </p:nvGraphicFramePr>
        <p:xfrm>
          <a:off x="9747731" y="3965013"/>
          <a:ext cx="2133600" cy="14968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4977377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71266999"/>
                    </a:ext>
                  </a:extLst>
                </a:gridCol>
              </a:tblGrid>
              <a:tr h="29794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b="1" u="none" strike="noStrike">
                          <a:effectLst/>
                        </a:rPr>
                        <a:t>Other Reasons </a:t>
                      </a:r>
                      <a:r>
                        <a:rPr lang="en-IE" sz="1000" b="1" u="sng" strike="noStrike">
                          <a:effectLst/>
                        </a:rPr>
                        <a:t>Summary</a:t>
                      </a:r>
                      <a:endParaRPr lang="en-IE" sz="1000" b="1" i="0" u="sng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u="none" strike="noStrike">
                          <a:effectLst/>
                        </a:rPr>
                        <a:t>%</a:t>
                      </a:r>
                      <a:endParaRPr lang="en-I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972874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ANY food or drink out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31833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u="none" strike="noStrike">
                          <a:effectLst/>
                        </a:rPr>
                        <a:t>Shopping 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225656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u="none" strike="noStrike">
                          <a:effectLst/>
                        </a:rPr>
                        <a:t>ANY work or school 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903168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u="none" strike="noStrike">
                          <a:effectLst/>
                        </a:rPr>
                        <a:t>Event/cinema/theatre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627424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Other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9091"/>
                  </a:ext>
                </a:extLst>
              </a:tr>
            </a:tbl>
          </a:graphicData>
        </a:graphic>
      </p:graphicFrame>
      <p:graphicFrame>
        <p:nvGraphicFramePr>
          <p:cNvPr id="44" name="Chart 12">
            <a:extLst>
              <a:ext uri="{FF2B5EF4-FFF2-40B4-BE49-F238E27FC236}">
                <a16:creationId xmlns:a16="http://schemas.microsoft.com/office/drawing/2014/main" id="{0B7CE410-BAEB-9F10-1DF3-DCF51EBE56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432475"/>
              </p:ext>
            </p:extLst>
          </p:nvPr>
        </p:nvGraphicFramePr>
        <p:xfrm>
          <a:off x="9554419" y="2088674"/>
          <a:ext cx="1910275" cy="237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D50DFF2B-5693-4296-71DB-95A34FE509FA}"/>
              </a:ext>
            </a:extLst>
          </p:cNvPr>
          <p:cNvSpPr txBox="1"/>
          <p:nvPr/>
        </p:nvSpPr>
        <p:spPr>
          <a:xfrm>
            <a:off x="10297358" y="2984182"/>
            <a:ext cx="424398" cy="290930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7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C35293-E45B-1F1C-7E64-2B0D7FCFA947}"/>
              </a:ext>
            </a:extLst>
          </p:cNvPr>
          <p:cNvSpPr txBox="1"/>
          <p:nvPr/>
        </p:nvSpPr>
        <p:spPr>
          <a:xfrm>
            <a:off x="10972600" y="2717955"/>
            <a:ext cx="1219400" cy="71104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Visited Limerick City centre for more than one reason 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E36C68-FB56-6A63-B452-D3A36DA7DA47}"/>
              </a:ext>
            </a:extLst>
          </p:cNvPr>
          <p:cNvSpPr txBox="1"/>
          <p:nvPr/>
        </p:nvSpPr>
        <p:spPr>
          <a:xfrm>
            <a:off x="8827113" y="3001619"/>
            <a:ext cx="988368" cy="403268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Visited only for one reason 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92977B-5D5A-FA57-D510-BAB66C6F8047}"/>
              </a:ext>
            </a:extLst>
          </p:cNvPr>
          <p:cNvSpPr txBox="1"/>
          <p:nvPr/>
        </p:nvSpPr>
        <p:spPr>
          <a:xfrm>
            <a:off x="11592384" y="971003"/>
            <a:ext cx="424398" cy="290930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7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55848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450000" y="5431143"/>
            <a:ext cx="11299088" cy="53347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Q.2 What is the main purpose of your trip to the city </a:t>
            </a:r>
            <a:r>
              <a:rPr lang="en-US" sz="1000" err="1"/>
              <a:t>centre</a:t>
            </a:r>
            <a:r>
              <a:rPr lang="en-US" sz="1000"/>
              <a:t> today? SINGLE CODE ONLY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Q.3 Are there any other reasons for your trip to the city </a:t>
            </a:r>
            <a:r>
              <a:rPr lang="en-US" sz="1000" err="1"/>
              <a:t>centre</a:t>
            </a:r>
            <a:r>
              <a:rPr lang="en-US" sz="1000"/>
              <a:t> today? MULTICODE POSSIBLE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177709"/>
            <a:ext cx="11299088" cy="715669"/>
          </a:xfrm>
        </p:spPr>
        <p:txBody>
          <a:bodyPr/>
          <a:lstStyle/>
          <a:p>
            <a:r>
              <a:rPr lang="en-GB"/>
              <a:t>Reasons for visiting</a:t>
            </a:r>
            <a:br>
              <a:rPr lang="en-GB"/>
            </a:br>
            <a:r>
              <a:rPr lang="en-GB" sz="2000" b="0"/>
              <a:t>More than half visited Limerick city centre only for one reason. </a:t>
            </a:r>
            <a:endParaRPr lang="en-IE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F588CEE-4B78-A050-575C-78D7D2203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626410"/>
              </p:ext>
            </p:extLst>
          </p:nvPr>
        </p:nvGraphicFramePr>
        <p:xfrm>
          <a:off x="1485900" y="1147121"/>
          <a:ext cx="9225286" cy="42454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60662">
                  <a:extLst>
                    <a:ext uri="{9D8B030D-6E8A-4147-A177-3AD203B41FA5}">
                      <a16:colId xmlns:a16="http://schemas.microsoft.com/office/drawing/2014/main" val="3149968592"/>
                    </a:ext>
                  </a:extLst>
                </a:gridCol>
                <a:gridCol w="994104">
                  <a:extLst>
                    <a:ext uri="{9D8B030D-6E8A-4147-A177-3AD203B41FA5}">
                      <a16:colId xmlns:a16="http://schemas.microsoft.com/office/drawing/2014/main" val="293682168"/>
                    </a:ext>
                  </a:extLst>
                </a:gridCol>
                <a:gridCol w="994104">
                  <a:extLst>
                    <a:ext uri="{9D8B030D-6E8A-4147-A177-3AD203B41FA5}">
                      <a16:colId xmlns:a16="http://schemas.microsoft.com/office/drawing/2014/main" val="759934228"/>
                    </a:ext>
                  </a:extLst>
                </a:gridCol>
                <a:gridCol w="994104">
                  <a:extLst>
                    <a:ext uri="{9D8B030D-6E8A-4147-A177-3AD203B41FA5}">
                      <a16:colId xmlns:a16="http://schemas.microsoft.com/office/drawing/2014/main" val="1658502934"/>
                    </a:ext>
                  </a:extLst>
                </a:gridCol>
                <a:gridCol w="994104">
                  <a:extLst>
                    <a:ext uri="{9D8B030D-6E8A-4147-A177-3AD203B41FA5}">
                      <a16:colId xmlns:a16="http://schemas.microsoft.com/office/drawing/2014/main" val="3525707313"/>
                    </a:ext>
                  </a:extLst>
                </a:gridCol>
                <a:gridCol w="994104">
                  <a:extLst>
                    <a:ext uri="{9D8B030D-6E8A-4147-A177-3AD203B41FA5}">
                      <a16:colId xmlns:a16="http://schemas.microsoft.com/office/drawing/2014/main" val="1768238213"/>
                    </a:ext>
                  </a:extLst>
                </a:gridCol>
                <a:gridCol w="994104">
                  <a:extLst>
                    <a:ext uri="{9D8B030D-6E8A-4147-A177-3AD203B41FA5}">
                      <a16:colId xmlns:a16="http://schemas.microsoft.com/office/drawing/2014/main" val="1709281383"/>
                    </a:ext>
                  </a:extLst>
                </a:gridCol>
              </a:tblGrid>
              <a:tr h="334772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 </a:t>
                      </a:r>
                      <a:endParaRPr lang="en-IE" sz="1200" b="0" i="0" u="none" strike="noStrike">
                        <a:solidFill>
                          <a:schemeClr val="tx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600" b="1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Limerick</a:t>
                      </a:r>
                    </a:p>
                    <a:p>
                      <a:pPr algn="ctr" fontAlgn="t"/>
                      <a:r>
                        <a:rPr lang="en-IE" sz="1400" b="0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(621)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600" b="1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O’Connell Street</a:t>
                      </a:r>
                    </a:p>
                    <a:p>
                      <a:pPr algn="ctr" fontAlgn="t"/>
                      <a:r>
                        <a:rPr lang="en-IE" sz="1400" b="0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(330)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600" b="1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Thomas Street</a:t>
                      </a:r>
                    </a:p>
                    <a:p>
                      <a:pPr algn="ctr" fontAlgn="t"/>
                      <a:r>
                        <a:rPr lang="en-IE" sz="1400" b="0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(291)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788354"/>
                  </a:ext>
                </a:extLst>
              </a:tr>
              <a:tr h="339035">
                <a:tc vMerge="1"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Main Reason</a:t>
                      </a:r>
                      <a:endParaRPr lang="en-IE" sz="1400" b="1" i="0" u="none" strike="noStrike">
                        <a:solidFill>
                          <a:schemeClr val="tx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1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Other Reasons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Main Reason</a:t>
                      </a:r>
                      <a:endParaRPr lang="en-IE" sz="1400" b="1" i="0" u="none" strike="noStrike">
                        <a:solidFill>
                          <a:schemeClr val="tx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1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Other Reasons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Main Reason</a:t>
                      </a:r>
                      <a:endParaRPr lang="en-IE" sz="1400" b="1" i="0" u="none" strike="noStrike">
                        <a:solidFill>
                          <a:schemeClr val="tx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1" i="0" u="none" strike="noStrike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Other Reasons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48822"/>
                  </a:ext>
                </a:extLst>
              </a:tr>
              <a:tr h="253030">
                <a:tc>
                  <a:txBody>
                    <a:bodyPr/>
                    <a:lstStyle/>
                    <a:p>
                      <a:pPr algn="l" fontAlgn="t"/>
                      <a:endParaRPr lang="en-IE" sz="1200" b="1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857490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/>
                        <a:t>Shopping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56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57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53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20778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/>
                        <a:t>Working/going to work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038688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/>
                        <a:t>Going to a restaurant/ eating out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93657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/>
                        <a:t>Going to the pub/having a drink out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/>
                        <a:t>3</a:t>
                      </a:r>
                      <a:endParaRPr lang="en-IE" sz="140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525745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/>
                        <a:t>Attending school/college/other education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/>
                        <a:t>0</a:t>
                      </a:r>
                      <a:endParaRPr lang="en-IE" sz="1400"/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738524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/>
                        <a:t>Attending an event/cinema/theatre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/>
                        <a:t>4</a:t>
                      </a:r>
                      <a:endParaRPr lang="en-IE" sz="140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904990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/>
                        <a:t>Other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428303"/>
                  </a:ext>
                </a:extLst>
              </a:tr>
              <a:tr h="363038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/>
                        <a:t>No other reason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52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</a:t>
                      </a:r>
                      <a:endParaRPr lang="en-IE" sz="1400"/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52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</a:t>
                      </a:r>
                      <a:endParaRPr lang="en-IE" sz="1400"/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52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762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14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8548-D7E6-2B26-9DFE-EE079EB5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	Mode of transport used</a:t>
            </a:r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913FCA-7FBC-379F-6648-AD01AEE2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8103071" y="5570679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EF07BC-C3A2-A413-4FAB-38A53654F3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6056204" y="42003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7" name="Picture Placeholder 16" descr="A group of people on a bus&#10;&#10;Description automatically generated">
            <a:extLst>
              <a:ext uri="{FF2B5EF4-FFF2-40B4-BE49-F238E27FC236}">
                <a16:creationId xmlns:a16="http://schemas.microsoft.com/office/drawing/2014/main" id="{0479F28D-50A2-1C23-2CEF-25B18057F1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8378" b="8378"/>
          <a:stretch/>
        </p:blipFill>
        <p:spPr>
          <a:xfrm>
            <a:off x="1905000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135725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E80EC16-E3A7-DBC9-2F24-D1D4C99A9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753220"/>
              </p:ext>
            </p:extLst>
          </p:nvPr>
        </p:nvGraphicFramePr>
        <p:xfrm>
          <a:off x="5990994" y="2092152"/>
          <a:ext cx="1560265" cy="2421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265">
                  <a:extLst>
                    <a:ext uri="{9D8B030D-6E8A-4147-A177-3AD203B41FA5}">
                      <a16:colId xmlns:a16="http://schemas.microsoft.com/office/drawing/2014/main" val="2207963528"/>
                    </a:ext>
                  </a:extLst>
                </a:gridCol>
              </a:tblGrid>
              <a:tr h="1124735"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595528"/>
                  </a:ext>
                </a:extLst>
              </a:tr>
              <a:tr h="780201"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46728"/>
                  </a:ext>
                </a:extLst>
              </a:tr>
              <a:tr h="516189"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Walking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770566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D181CC-485F-2FB7-FC5C-DA8D5120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77" y="701874"/>
            <a:ext cx="3149601" cy="715669"/>
          </a:xfrm>
        </p:spPr>
        <p:txBody>
          <a:bodyPr/>
          <a:lstStyle/>
          <a:p>
            <a:pPr lvl="0"/>
            <a:r>
              <a:rPr lang="en-GB"/>
              <a:t>Modes of transport used</a:t>
            </a:r>
            <a:br>
              <a:rPr lang="en-GB"/>
            </a:br>
            <a:r>
              <a:rPr lang="en-US" sz="2000" b="0"/>
              <a:t>(on the day of the interview) </a:t>
            </a:r>
            <a:endParaRPr lang="en-GB" sz="2000" b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CB7F-43C8-B7F8-6EE3-9B29F9511B3F}"/>
              </a:ext>
            </a:extLst>
          </p:cNvPr>
          <p:cNvSpPr txBox="1"/>
          <p:nvPr/>
        </p:nvSpPr>
        <p:spPr>
          <a:xfrm>
            <a:off x="621094" y="3340268"/>
            <a:ext cx="31709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chemeClr val="bg1"/>
                </a:solidFill>
              </a:rPr>
              <a:t>36% used the bus to get into Limerick city </a:t>
            </a:r>
            <a:r>
              <a:rPr lang="en-US" sz="2400" err="1">
                <a:solidFill>
                  <a:schemeClr val="bg1"/>
                </a:solidFill>
              </a:rPr>
              <a:t>centre</a:t>
            </a:r>
            <a:r>
              <a:rPr lang="en-US" sz="2400">
                <a:solidFill>
                  <a:schemeClr val="bg1"/>
                </a:solidFill>
              </a:rPr>
              <a:t> while 38% used the car.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CBAAF-E602-09BB-4E6D-DB706501430E}"/>
              </a:ext>
            </a:extLst>
          </p:cNvPr>
          <p:cNvSpPr txBox="1"/>
          <p:nvPr/>
        </p:nvSpPr>
        <p:spPr>
          <a:xfrm>
            <a:off x="-562641" y="5877330"/>
            <a:ext cx="11299088" cy="71814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Q.4 What was the main mode of transport you used to get into the city </a:t>
            </a:r>
            <a:r>
              <a:rPr lang="en-US" sz="1000" dirty="0" err="1"/>
              <a:t>centre</a:t>
            </a:r>
            <a:r>
              <a:rPr lang="en-US" sz="1000" dirty="0"/>
              <a:t> today?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Q.5 What will be the main mode of transport that you will use to get home today?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Net sustainable mode includes Bus, Walking, Rail and Bicycle.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CFA6F6F-321C-3F8E-748C-03B18FBF44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673353"/>
              </p:ext>
            </p:extLst>
          </p:nvPr>
        </p:nvGraphicFramePr>
        <p:xfrm>
          <a:off x="7350238" y="1426779"/>
          <a:ext cx="2843246" cy="351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BAD12BB-3E02-BCE8-ED90-1564C88F6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349955"/>
              </p:ext>
            </p:extLst>
          </p:nvPr>
        </p:nvGraphicFramePr>
        <p:xfrm>
          <a:off x="7498772" y="669232"/>
          <a:ext cx="2572670" cy="790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6335">
                  <a:extLst>
                    <a:ext uri="{9D8B030D-6E8A-4147-A177-3AD203B41FA5}">
                      <a16:colId xmlns:a16="http://schemas.microsoft.com/office/drawing/2014/main" val="192268474"/>
                    </a:ext>
                  </a:extLst>
                </a:gridCol>
                <a:gridCol w="1286335">
                  <a:extLst>
                    <a:ext uri="{9D8B030D-6E8A-4147-A177-3AD203B41FA5}">
                      <a16:colId xmlns:a16="http://schemas.microsoft.com/office/drawing/2014/main" val="447657074"/>
                    </a:ext>
                  </a:extLst>
                </a:gridCol>
              </a:tblGrid>
              <a:tr h="22655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/>
                        <a:t>To get into the city centre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/>
                        <a:t>To get home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58613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50944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864BFE4-02DB-2125-EC8D-44BEEA8AA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951443"/>
              </p:ext>
            </p:extLst>
          </p:nvPr>
        </p:nvGraphicFramePr>
        <p:xfrm>
          <a:off x="5047582" y="5202986"/>
          <a:ext cx="5060804" cy="840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0404">
                  <a:extLst>
                    <a:ext uri="{9D8B030D-6E8A-4147-A177-3AD203B41FA5}">
                      <a16:colId xmlns:a16="http://schemas.microsoft.com/office/drawing/2014/main" val="3598914894"/>
                    </a:ext>
                  </a:extLst>
                </a:gridCol>
                <a:gridCol w="1285200">
                  <a:extLst>
                    <a:ext uri="{9D8B030D-6E8A-4147-A177-3AD203B41FA5}">
                      <a16:colId xmlns:a16="http://schemas.microsoft.com/office/drawing/2014/main" val="1574357808"/>
                    </a:ext>
                  </a:extLst>
                </a:gridCol>
                <a:gridCol w="1285200">
                  <a:extLst>
                    <a:ext uri="{9D8B030D-6E8A-4147-A177-3AD203B41FA5}">
                      <a16:colId xmlns:a16="http://schemas.microsoft.com/office/drawing/2014/main" val="129787902"/>
                    </a:ext>
                  </a:extLst>
                </a:gridCol>
              </a:tblGrid>
              <a:tr h="420045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dirty="0">
                          <a:solidFill>
                            <a:schemeClr val="tx1"/>
                          </a:solidFill>
                        </a:rPr>
                        <a:t>NET sustainable mode:</a:t>
                      </a:r>
                      <a:endParaRPr lang="en-IE" sz="1600" b="1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/>
                        <a:t>60%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/>
                        <a:t>58%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585591"/>
                  </a:ext>
                </a:extLst>
              </a:tr>
              <a:tr h="420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/>
                        <a:t>NET public transport:</a:t>
                      </a:r>
                      <a:endParaRPr lang="en-IE" sz="1600" b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/>
                        <a:t>39%</a:t>
                      </a:r>
                      <a:endParaRPr lang="en-IE" sz="1600" b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/>
                        <a:t>41%</a:t>
                      </a:r>
                      <a:endParaRPr lang="en-IE" sz="1600" b="1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406909"/>
                  </a:ext>
                </a:extLst>
              </a:tr>
            </a:tbl>
          </a:graphicData>
        </a:graphic>
      </p:graphicFrame>
      <p:pic>
        <p:nvPicPr>
          <p:cNvPr id="44" name="Graphic 43" descr="Leaf outline">
            <a:extLst>
              <a:ext uri="{FF2B5EF4-FFF2-40B4-BE49-F238E27FC236}">
                <a16:creationId xmlns:a16="http://schemas.microsoft.com/office/drawing/2014/main" id="{89519D16-C823-3A1F-ABC6-9D23279E8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32813" y="5175579"/>
            <a:ext cx="308180" cy="308180"/>
          </a:xfrm>
          <a:prstGeom prst="rect">
            <a:avLst/>
          </a:prstGeom>
        </p:spPr>
      </p:pic>
      <p:pic>
        <p:nvPicPr>
          <p:cNvPr id="14" name="Picture 13" descr="A group of cars in different colors&#10;&#10;Description automatically generated">
            <a:extLst>
              <a:ext uri="{FF2B5EF4-FFF2-40B4-BE49-F238E27FC236}">
                <a16:creationId xmlns:a16="http://schemas.microsoft.com/office/drawing/2014/main" id="{3CD96177-4700-11A7-FF7C-13401FD9F5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</a:blip>
          <a:srcRect b="63297"/>
          <a:stretch/>
        </p:blipFill>
        <p:spPr>
          <a:xfrm>
            <a:off x="6452449" y="2061240"/>
            <a:ext cx="606794" cy="233779"/>
          </a:xfrm>
          <a:prstGeom prst="rect">
            <a:avLst/>
          </a:prstGeom>
        </p:spPr>
      </p:pic>
      <p:pic>
        <p:nvPicPr>
          <p:cNvPr id="15" name="Picture 14" descr="A green bus with many windows&#10;&#10;Description automatically generated">
            <a:extLst>
              <a:ext uri="{FF2B5EF4-FFF2-40B4-BE49-F238E27FC236}">
                <a16:creationId xmlns:a16="http://schemas.microsoft.com/office/drawing/2014/main" id="{E01A81E3-5B89-0C1B-3252-45796CBEF5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264" b="50446"/>
          <a:stretch/>
        </p:blipFill>
        <p:spPr>
          <a:xfrm>
            <a:off x="6535409" y="3170214"/>
            <a:ext cx="471433" cy="488641"/>
          </a:xfrm>
          <a:prstGeom prst="rect">
            <a:avLst/>
          </a:prstGeom>
        </p:spPr>
      </p:pic>
      <p:pic>
        <p:nvPicPr>
          <p:cNvPr id="16" name="Picture 15" descr="A group of people walking&#10;&#10;Description automatically generated">
            <a:extLst>
              <a:ext uri="{FF2B5EF4-FFF2-40B4-BE49-F238E27FC236}">
                <a16:creationId xmlns:a16="http://schemas.microsoft.com/office/drawing/2014/main" id="{B315026B-5915-03E0-E222-6AE20D6E30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866" r="79832"/>
          <a:stretch/>
        </p:blipFill>
        <p:spPr>
          <a:xfrm>
            <a:off x="6541398" y="3999650"/>
            <a:ext cx="245153" cy="488641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D52CA5A-8BF0-A9BF-6A3B-1C99E75FB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310265"/>
              </p:ext>
            </p:extLst>
          </p:nvPr>
        </p:nvGraphicFramePr>
        <p:xfrm>
          <a:off x="5789973" y="4729834"/>
          <a:ext cx="1560265" cy="1242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265">
                  <a:extLst>
                    <a:ext uri="{9D8B030D-6E8A-4147-A177-3AD203B41FA5}">
                      <a16:colId xmlns:a16="http://schemas.microsoft.com/office/drawing/2014/main" val="1097021131"/>
                    </a:ext>
                  </a:extLst>
                </a:gridCol>
              </a:tblGrid>
              <a:tr h="124238">
                <a:tc>
                  <a:txBody>
                    <a:bodyPr/>
                    <a:lstStyle/>
                    <a:p>
                      <a:pPr algn="r" fontAlgn="ctr"/>
                      <a:r>
                        <a:rPr lang="en-IE" sz="7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Bicycle/</a:t>
                      </a:r>
                      <a:r>
                        <a:rPr lang="en-IE" sz="700"/>
                        <a:t>TFI bikes</a:t>
                      </a:r>
                      <a:endParaRPr lang="en-IE" sz="7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502231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D57ACE-BB34-59FA-F676-25BEFB90D425}"/>
              </a:ext>
            </a:extLst>
          </p:cNvPr>
          <p:cNvCxnSpPr>
            <a:cxnSpLocks/>
          </p:cNvCxnSpPr>
          <p:nvPr/>
        </p:nvCxnSpPr>
        <p:spPr>
          <a:xfrm flipH="1" flipV="1">
            <a:off x="7454274" y="4534377"/>
            <a:ext cx="196486" cy="776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99B8645-79FF-EA92-7189-249955E44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806510"/>
              </p:ext>
            </p:extLst>
          </p:nvPr>
        </p:nvGraphicFramePr>
        <p:xfrm>
          <a:off x="5789973" y="4442230"/>
          <a:ext cx="1560265" cy="122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265">
                  <a:extLst>
                    <a:ext uri="{9D8B030D-6E8A-4147-A177-3AD203B41FA5}">
                      <a16:colId xmlns:a16="http://schemas.microsoft.com/office/drawing/2014/main" val="1097021131"/>
                    </a:ext>
                  </a:extLst>
                </a:gridCol>
              </a:tblGrid>
              <a:tr h="122640">
                <a:tc>
                  <a:txBody>
                    <a:bodyPr/>
                    <a:lstStyle/>
                    <a:p>
                      <a:pPr algn="r" fontAlgn="ctr"/>
                      <a:r>
                        <a:rPr lang="en-IE" sz="7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Rail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082405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153D16-7317-EFD7-F850-198087A27B7D}"/>
              </a:ext>
            </a:extLst>
          </p:cNvPr>
          <p:cNvCxnSpPr>
            <a:cxnSpLocks/>
          </p:cNvCxnSpPr>
          <p:nvPr/>
        </p:nvCxnSpPr>
        <p:spPr>
          <a:xfrm flipH="1" flipV="1">
            <a:off x="7425584" y="4656867"/>
            <a:ext cx="225176" cy="504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43EE6CE8-97B2-D187-4B3A-1A58DEB30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58041"/>
              </p:ext>
            </p:extLst>
          </p:nvPr>
        </p:nvGraphicFramePr>
        <p:xfrm>
          <a:off x="5779745" y="4592277"/>
          <a:ext cx="1560265" cy="122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265">
                  <a:extLst>
                    <a:ext uri="{9D8B030D-6E8A-4147-A177-3AD203B41FA5}">
                      <a16:colId xmlns:a16="http://schemas.microsoft.com/office/drawing/2014/main" val="1097021131"/>
                    </a:ext>
                  </a:extLst>
                </a:gridCol>
              </a:tblGrid>
              <a:tr h="122640">
                <a:tc>
                  <a:txBody>
                    <a:bodyPr/>
                    <a:lstStyle/>
                    <a:p>
                      <a:pPr algn="r" fontAlgn="ctr"/>
                      <a:r>
                        <a:rPr lang="en-IE" sz="7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Taxi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271926"/>
                  </a:ext>
                </a:extLst>
              </a:tr>
            </a:tbl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430256-581E-068F-C610-8EFB36F0ED46}"/>
              </a:ext>
            </a:extLst>
          </p:cNvPr>
          <p:cNvCxnSpPr>
            <a:cxnSpLocks/>
          </p:cNvCxnSpPr>
          <p:nvPr/>
        </p:nvCxnSpPr>
        <p:spPr>
          <a:xfrm flipH="1">
            <a:off x="7422053" y="4762304"/>
            <a:ext cx="225176" cy="2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16FCC6B-09FB-A172-CD1D-5EE5A3C74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002993"/>
              </p:ext>
            </p:extLst>
          </p:nvPr>
        </p:nvGraphicFramePr>
        <p:xfrm>
          <a:off x="5848016" y="4877036"/>
          <a:ext cx="1560265" cy="122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265">
                  <a:extLst>
                    <a:ext uri="{9D8B030D-6E8A-4147-A177-3AD203B41FA5}">
                      <a16:colId xmlns:a16="http://schemas.microsoft.com/office/drawing/2014/main" val="1097021131"/>
                    </a:ext>
                  </a:extLst>
                </a:gridCol>
              </a:tblGrid>
              <a:tr h="122640">
                <a:tc>
                  <a:txBody>
                    <a:bodyPr/>
                    <a:lstStyle/>
                    <a:p>
                      <a:pPr algn="r" fontAlgn="ctr"/>
                      <a:r>
                        <a:rPr lang="en-IE" sz="7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570415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612876-B931-F540-AC53-400A58F5EE6C}"/>
              </a:ext>
            </a:extLst>
          </p:cNvPr>
          <p:cNvCxnSpPr>
            <a:cxnSpLocks/>
          </p:cNvCxnSpPr>
          <p:nvPr/>
        </p:nvCxnSpPr>
        <p:spPr>
          <a:xfrm flipH="1">
            <a:off x="7466325" y="4828281"/>
            <a:ext cx="193753" cy="786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4B6B56-963B-C457-703F-2A4884A28EC2}"/>
              </a:ext>
            </a:extLst>
          </p:cNvPr>
          <p:cNvGrpSpPr/>
          <p:nvPr/>
        </p:nvGrpSpPr>
        <p:grpSpPr>
          <a:xfrm>
            <a:off x="4858360" y="5660199"/>
            <a:ext cx="378444" cy="311629"/>
            <a:chOff x="4570556" y="3247660"/>
            <a:chExt cx="670437" cy="55207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2FEC8E-FCB4-2607-A9FA-ED7DA507727D}"/>
                </a:ext>
              </a:extLst>
            </p:cNvPr>
            <p:cNvSpPr/>
            <p:nvPr/>
          </p:nvSpPr>
          <p:spPr>
            <a:xfrm>
              <a:off x="4570556" y="3247660"/>
              <a:ext cx="670437" cy="552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pic>
          <p:nvPicPr>
            <p:cNvPr id="27" name="Picture 26" descr="A group of trains on tracks&#10;&#10;Description automatically generated">
              <a:extLst>
                <a:ext uri="{FF2B5EF4-FFF2-40B4-BE49-F238E27FC236}">
                  <a16:creationId xmlns:a16="http://schemas.microsoft.com/office/drawing/2014/main" id="{0FB82E99-45DA-F875-9F38-DF2DE872D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-1" r="70635" b="66448"/>
            <a:stretch/>
          </p:blipFill>
          <p:spPr>
            <a:xfrm>
              <a:off x="4954386" y="3542436"/>
              <a:ext cx="266355" cy="238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8" name="Picture 27" descr="A green bus with many windows&#10;&#10;Description automatically generated">
              <a:extLst>
                <a:ext uri="{FF2B5EF4-FFF2-40B4-BE49-F238E27FC236}">
                  <a16:creationId xmlns:a16="http://schemas.microsoft.com/office/drawing/2014/main" id="{5F3C2328-166F-2B0D-B57F-AE6C416C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9264" t="7176" b="50445"/>
            <a:stretch/>
          </p:blipFill>
          <p:spPr>
            <a:xfrm>
              <a:off x="4754146" y="3292081"/>
              <a:ext cx="321995" cy="285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5" name="Picture 34" descr="A cartoon of a taxi&#10;&#10;Description automatically generated">
              <a:extLst>
                <a:ext uri="{FF2B5EF4-FFF2-40B4-BE49-F238E27FC236}">
                  <a16:creationId xmlns:a16="http://schemas.microsoft.com/office/drawing/2014/main" id="{0F3CFD36-9B4A-C39A-B5AD-635507F1D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8118"/>
            <a:stretch/>
          </p:blipFill>
          <p:spPr>
            <a:xfrm>
              <a:off x="4609546" y="3518039"/>
              <a:ext cx="334612" cy="242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0332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117133"/>
            <a:ext cx="11299088" cy="485021"/>
          </a:xfrm>
        </p:spPr>
        <p:txBody>
          <a:bodyPr/>
          <a:lstStyle/>
          <a:p>
            <a:r>
              <a:rPr lang="en-GB"/>
              <a:t>Modes of transport used by demos</a:t>
            </a:r>
            <a:br>
              <a:rPr lang="en-GB"/>
            </a:br>
            <a:r>
              <a:rPr lang="en-GB" sz="2000" b="0"/>
              <a:t>Incidence of bus usage higher among those under 35 years. </a:t>
            </a:r>
            <a:endParaRPr lang="en-IE" sz="2000" b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EC9C8C-506F-8128-414E-1E77867D6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098056"/>
              </p:ext>
            </p:extLst>
          </p:nvPr>
        </p:nvGraphicFramePr>
        <p:xfrm>
          <a:off x="2354871" y="1948640"/>
          <a:ext cx="8984610" cy="327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36AB28-E6F3-EF8F-2BE0-A2B0BC249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110319"/>
              </p:ext>
            </p:extLst>
          </p:nvPr>
        </p:nvGraphicFramePr>
        <p:xfrm>
          <a:off x="189345" y="5244377"/>
          <a:ext cx="3302046" cy="567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255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 Sustainable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 Public transport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0991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BDA36F-9B7F-CDE4-FDF9-DE42EFCED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672113"/>
              </p:ext>
            </p:extLst>
          </p:nvPr>
        </p:nvGraphicFramePr>
        <p:xfrm>
          <a:off x="4067015" y="5244377"/>
          <a:ext cx="7155748" cy="567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537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2540910316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2564690692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2387839632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330895330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3697970963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4015621748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1741066831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1881535421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2798515619"/>
                    </a:ext>
                  </a:extLst>
                </a:gridCol>
                <a:gridCol w="593201">
                  <a:extLst>
                    <a:ext uri="{9D8B030D-6E8A-4147-A177-3AD203B41FA5}">
                      <a16:colId xmlns:a16="http://schemas.microsoft.com/office/drawing/2014/main" val="3173758924"/>
                    </a:ext>
                  </a:extLst>
                </a:gridCol>
              </a:tblGrid>
              <a:tr h="61211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  <a:tr h="61211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4060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271574-C4A6-036C-7C7D-04DD24663E1C}"/>
              </a:ext>
            </a:extLst>
          </p:cNvPr>
          <p:cNvSpPr txBox="1"/>
          <p:nvPr/>
        </p:nvSpPr>
        <p:spPr>
          <a:xfrm>
            <a:off x="-544299" y="5955189"/>
            <a:ext cx="11299088" cy="9028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Q.4 What was the main mode of transport you used to get into the city </a:t>
            </a:r>
            <a:r>
              <a:rPr lang="en-US" sz="1000" dirty="0" err="1"/>
              <a:t>centre</a:t>
            </a:r>
            <a:r>
              <a:rPr lang="en-US" sz="1000" dirty="0"/>
              <a:t> today?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**Includes Rail, Taxi, Bicycle and Other .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Net sustainable mode includes Bus, Walking, Rail and Bicycle.</a:t>
            </a:r>
          </a:p>
          <a:p>
            <a:pPr algn="r">
              <a:lnSpc>
                <a:spcPct val="120000"/>
              </a:lnSpc>
            </a:pPr>
            <a:endParaRPr lang="en-US" sz="1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1B2ED7-F6DB-452F-073E-B7569FDC5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868210"/>
              </p:ext>
            </p:extLst>
          </p:nvPr>
        </p:nvGraphicFramePr>
        <p:xfrm>
          <a:off x="960582" y="2534565"/>
          <a:ext cx="1554371" cy="25512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4371">
                  <a:extLst>
                    <a:ext uri="{9D8B030D-6E8A-4147-A177-3AD203B41FA5}">
                      <a16:colId xmlns:a16="http://schemas.microsoft.com/office/drawing/2014/main" val="4033049301"/>
                    </a:ext>
                  </a:extLst>
                </a:gridCol>
              </a:tblGrid>
              <a:tr h="1130296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154717"/>
                  </a:ext>
                </a:extLst>
              </a:tr>
              <a:tr h="843379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Bus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901209"/>
                  </a:ext>
                </a:extLst>
              </a:tr>
              <a:tr h="354648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Walking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434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others**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195957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9CAC24-CDCA-82FE-F704-7F91DA20D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224762"/>
              </p:ext>
            </p:extLst>
          </p:nvPr>
        </p:nvGraphicFramePr>
        <p:xfrm>
          <a:off x="2527764" y="797179"/>
          <a:ext cx="8638824" cy="1225296"/>
        </p:xfrm>
        <a:graphic>
          <a:graphicData uri="http://schemas.openxmlformats.org/drawingml/2006/table">
            <a:tbl>
              <a:tblPr/>
              <a:tblGrid>
                <a:gridCol w="631023">
                  <a:extLst>
                    <a:ext uri="{9D8B030D-6E8A-4147-A177-3AD203B41FA5}">
                      <a16:colId xmlns:a16="http://schemas.microsoft.com/office/drawing/2014/main" val="3552704336"/>
                    </a:ext>
                  </a:extLst>
                </a:gridCol>
                <a:gridCol w="631023">
                  <a:extLst>
                    <a:ext uri="{9D8B030D-6E8A-4147-A177-3AD203B41FA5}">
                      <a16:colId xmlns:a16="http://schemas.microsoft.com/office/drawing/2014/main" val="1649801170"/>
                    </a:ext>
                  </a:extLst>
                </a:gridCol>
                <a:gridCol w="597526">
                  <a:extLst>
                    <a:ext uri="{9D8B030D-6E8A-4147-A177-3AD203B41FA5}">
                      <a16:colId xmlns:a16="http://schemas.microsoft.com/office/drawing/2014/main" val="3265691893"/>
                    </a:ext>
                  </a:extLst>
                </a:gridCol>
                <a:gridCol w="597526">
                  <a:extLst>
                    <a:ext uri="{9D8B030D-6E8A-4147-A177-3AD203B41FA5}">
                      <a16:colId xmlns:a16="http://schemas.microsoft.com/office/drawing/2014/main" val="38151632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496960354"/>
                    </a:ext>
                  </a:extLst>
                </a:gridCol>
                <a:gridCol w="673195">
                  <a:extLst>
                    <a:ext uri="{9D8B030D-6E8A-4147-A177-3AD203B41FA5}">
                      <a16:colId xmlns:a16="http://schemas.microsoft.com/office/drawing/2014/main" val="3746700485"/>
                    </a:ext>
                  </a:extLst>
                </a:gridCol>
                <a:gridCol w="673195">
                  <a:extLst>
                    <a:ext uri="{9D8B030D-6E8A-4147-A177-3AD203B41FA5}">
                      <a16:colId xmlns:a16="http://schemas.microsoft.com/office/drawing/2014/main" val="3890516532"/>
                    </a:ext>
                  </a:extLst>
                </a:gridCol>
                <a:gridCol w="673195">
                  <a:extLst>
                    <a:ext uri="{9D8B030D-6E8A-4147-A177-3AD203B41FA5}">
                      <a16:colId xmlns:a16="http://schemas.microsoft.com/office/drawing/2014/main" val="2153723724"/>
                    </a:ext>
                  </a:extLst>
                </a:gridCol>
                <a:gridCol w="495014">
                  <a:extLst>
                    <a:ext uri="{9D8B030D-6E8A-4147-A177-3AD203B41FA5}">
                      <a16:colId xmlns:a16="http://schemas.microsoft.com/office/drawing/2014/main" val="21018479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147386248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251977847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1461535445"/>
                    </a:ext>
                  </a:extLst>
                </a:gridCol>
                <a:gridCol w="662869">
                  <a:extLst>
                    <a:ext uri="{9D8B030D-6E8A-4147-A177-3AD203B41FA5}">
                      <a16:colId xmlns:a16="http://schemas.microsoft.com/office/drawing/2014/main" val="3352219949"/>
                    </a:ext>
                  </a:extLst>
                </a:gridCol>
                <a:gridCol w="565857">
                  <a:extLst>
                    <a:ext uri="{9D8B030D-6E8A-4147-A177-3AD203B41FA5}">
                      <a16:colId xmlns:a16="http://schemas.microsoft.com/office/drawing/2014/main" val="405755012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here they live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1386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 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35-54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55+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Limerick City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Outside Limerick City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5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O’Connell Street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Thomas Street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95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712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5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84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117133"/>
            <a:ext cx="11299088" cy="485021"/>
          </a:xfrm>
        </p:spPr>
        <p:txBody>
          <a:bodyPr/>
          <a:lstStyle/>
          <a:p>
            <a:r>
              <a:rPr lang="en-GB"/>
              <a:t>Modes of transport used by reason for visiting</a:t>
            </a:r>
            <a:br>
              <a:rPr lang="en-GB"/>
            </a:br>
            <a:r>
              <a:rPr lang="en-GB" sz="2000" b="0"/>
              <a:t>Higher incidence of bus use among those going to Limerick City centre for education.</a:t>
            </a:r>
            <a:endParaRPr lang="en-IE" sz="2000" b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EC9C8C-506F-8128-414E-1E77867D6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124201"/>
              </p:ext>
            </p:extLst>
          </p:nvPr>
        </p:nvGraphicFramePr>
        <p:xfrm>
          <a:off x="2354871" y="2173671"/>
          <a:ext cx="8984610" cy="327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CE5CA0-C10A-3CD1-0662-DFCF774C0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468450"/>
              </p:ext>
            </p:extLst>
          </p:nvPr>
        </p:nvGraphicFramePr>
        <p:xfrm>
          <a:off x="2422808" y="1173563"/>
          <a:ext cx="8691417" cy="1143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2946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  <a:gridCol w="984670">
                  <a:extLst>
                    <a:ext uri="{9D8B030D-6E8A-4147-A177-3AD203B41FA5}">
                      <a16:colId xmlns:a16="http://schemas.microsoft.com/office/drawing/2014/main" val="1577137622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192268474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447657074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1217664418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1226384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2108261676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139800735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3537136763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/>
                        <a:t>T</a:t>
                      </a:r>
                      <a:r>
                        <a:rPr lang="en-IE" sz="1400" b="1"/>
                        <a:t>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400" b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Shopping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Working/</a:t>
                      </a:r>
                    </a:p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 to work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Attending school/</a:t>
                      </a:r>
                    </a:p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college/other education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 to a restaurant/ eating out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 to the pub/having a drink out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Attending an event/</a:t>
                      </a:r>
                    </a:p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cinema/</a:t>
                      </a:r>
                    </a:p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22562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36AB28-E6F3-EF8F-2BE0-A2B0BC249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718930"/>
              </p:ext>
            </p:extLst>
          </p:nvPr>
        </p:nvGraphicFramePr>
        <p:xfrm>
          <a:off x="226291" y="5355441"/>
          <a:ext cx="3302046" cy="567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255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 Sustainable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 Public transport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0991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BDA36F-9B7F-CDE4-FDF9-DE42EFCED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653142"/>
              </p:ext>
            </p:extLst>
          </p:nvPr>
        </p:nvGraphicFramePr>
        <p:xfrm>
          <a:off x="4503300" y="5417429"/>
          <a:ext cx="6747183" cy="567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419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2564690692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2387839632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330895330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4015621748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1741066831"/>
                    </a:ext>
                  </a:extLst>
                </a:gridCol>
              </a:tblGrid>
              <a:tr h="87905"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  <a:tr h="87905"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4060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024F4DA-1A68-E313-B9FD-CE6715501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173637"/>
              </p:ext>
            </p:extLst>
          </p:nvPr>
        </p:nvGraphicFramePr>
        <p:xfrm>
          <a:off x="6246038" y="850866"/>
          <a:ext cx="3036813" cy="395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813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/>
                        <a:t>MAIN REASON FOR VISITING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271574-C4A6-036C-7C7D-04DD24663E1C}"/>
              </a:ext>
            </a:extLst>
          </p:cNvPr>
          <p:cNvSpPr txBox="1"/>
          <p:nvPr/>
        </p:nvSpPr>
        <p:spPr>
          <a:xfrm>
            <a:off x="-588687" y="6107797"/>
            <a:ext cx="11299088" cy="71814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Q.4 What was the main mode of transport you used to get into the city </a:t>
            </a:r>
            <a:r>
              <a:rPr lang="en-US" sz="1000" dirty="0" err="1"/>
              <a:t>centre</a:t>
            </a:r>
            <a:r>
              <a:rPr lang="en-US" sz="1000" dirty="0"/>
              <a:t> today?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*Caution: small base **Includes Rail, Taxi, Bicycle and Other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Net sustainable mode includes Bus, Walking, Rail and Bicycle.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1B2ED7-F6DB-452F-073E-B7569FDC5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1735"/>
              </p:ext>
            </p:extLst>
          </p:nvPr>
        </p:nvGraphicFramePr>
        <p:xfrm>
          <a:off x="1394690" y="2719040"/>
          <a:ext cx="1157208" cy="2632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7208">
                  <a:extLst>
                    <a:ext uri="{9D8B030D-6E8A-4147-A177-3AD203B41FA5}">
                      <a16:colId xmlns:a16="http://schemas.microsoft.com/office/drawing/2014/main" val="4033049301"/>
                    </a:ext>
                  </a:extLst>
                </a:gridCol>
              </a:tblGrid>
              <a:tr h="1130296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154717"/>
                  </a:ext>
                </a:extLst>
              </a:tr>
              <a:tr h="843379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Bus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901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Walking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434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t"/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others**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21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912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181CC-485F-2FB7-FC5C-DA8D5120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77" y="251932"/>
            <a:ext cx="3251201" cy="715669"/>
          </a:xfrm>
        </p:spPr>
        <p:txBody>
          <a:bodyPr/>
          <a:lstStyle/>
          <a:p>
            <a:pPr lvl="0"/>
            <a:r>
              <a:rPr lang="en-US"/>
              <a:t>Parking in Limerick City Centre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CB7F-43C8-B7F8-6EE3-9B29F9511B3F}"/>
              </a:ext>
            </a:extLst>
          </p:cNvPr>
          <p:cNvSpPr txBox="1"/>
          <p:nvPr/>
        </p:nvSpPr>
        <p:spPr>
          <a:xfrm>
            <a:off x="631777" y="3014795"/>
            <a:ext cx="31709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chemeClr val="bg1"/>
                </a:solidFill>
              </a:rPr>
              <a:t>44% of those who used a car to get to Limerick city </a:t>
            </a:r>
            <a:r>
              <a:rPr lang="en-US" sz="2400" err="1">
                <a:solidFill>
                  <a:schemeClr val="bg1"/>
                </a:solidFill>
              </a:rPr>
              <a:t>centre</a:t>
            </a:r>
            <a:r>
              <a:rPr lang="en-US" sz="2400">
                <a:solidFill>
                  <a:schemeClr val="bg1"/>
                </a:solidFill>
              </a:rPr>
              <a:t> parked in a multi-</a:t>
            </a:r>
            <a:r>
              <a:rPr lang="en-US" sz="2400" err="1">
                <a:solidFill>
                  <a:schemeClr val="bg1"/>
                </a:solidFill>
              </a:rPr>
              <a:t>storey</a:t>
            </a:r>
            <a:r>
              <a:rPr lang="en-US" sz="2400">
                <a:solidFill>
                  <a:schemeClr val="bg1"/>
                </a:solidFill>
              </a:rPr>
              <a:t> car park.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CBAAF-E602-09BB-4E6D-DB706501430E}"/>
              </a:ext>
            </a:extLst>
          </p:cNvPr>
          <p:cNvSpPr txBox="1"/>
          <p:nvPr/>
        </p:nvSpPr>
        <p:spPr>
          <a:xfrm>
            <a:off x="450000" y="5615809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used a car to get into Limerick City Centre:  233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Q.4a Where did you park today?</a:t>
            </a:r>
          </a:p>
        </p:txBody>
      </p:sp>
      <p:graphicFrame>
        <p:nvGraphicFramePr>
          <p:cNvPr id="3" name="Chart 12">
            <a:extLst>
              <a:ext uri="{FF2B5EF4-FFF2-40B4-BE49-F238E27FC236}">
                <a16:creationId xmlns:a16="http://schemas.microsoft.com/office/drawing/2014/main" id="{7A9C9F45-9775-9EB2-FAB6-65B7B517A6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583449"/>
              </p:ext>
            </p:extLst>
          </p:nvPr>
        </p:nvGraphicFramePr>
        <p:xfrm>
          <a:off x="5842544" y="753545"/>
          <a:ext cx="5333456" cy="5323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87659E-2483-A201-E078-A2ADF56A0717}"/>
              </a:ext>
            </a:extLst>
          </p:cNvPr>
          <p:cNvSpPr txBox="1"/>
          <p:nvPr/>
        </p:nvSpPr>
        <p:spPr>
          <a:xfrm>
            <a:off x="8162544" y="3014795"/>
            <a:ext cx="424398" cy="290930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7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29BE8-4B66-E0FC-23DA-268BFAF206FE}"/>
              </a:ext>
            </a:extLst>
          </p:cNvPr>
          <p:cNvSpPr txBox="1"/>
          <p:nvPr/>
        </p:nvSpPr>
        <p:spPr>
          <a:xfrm>
            <a:off x="10053550" y="2350236"/>
            <a:ext cx="1900759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Multi-storey car 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21375-6BB9-DD60-C205-CC5B16B9C857}"/>
              </a:ext>
            </a:extLst>
          </p:cNvPr>
          <p:cNvSpPr txBox="1"/>
          <p:nvPr/>
        </p:nvSpPr>
        <p:spPr>
          <a:xfrm>
            <a:off x="5575845" y="1478094"/>
            <a:ext cx="1772889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Got dropped off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3397DC-2A52-D8AB-4C4C-17072E25927F}"/>
              </a:ext>
            </a:extLst>
          </p:cNvPr>
          <p:cNvSpPr txBox="1"/>
          <p:nvPr/>
        </p:nvSpPr>
        <p:spPr>
          <a:xfrm>
            <a:off x="5197602" y="4137032"/>
            <a:ext cx="1827859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Parked on the street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E89BC4-AABC-2338-74CD-E21D2645BC65}"/>
              </a:ext>
            </a:extLst>
          </p:cNvPr>
          <p:cNvSpPr txBox="1"/>
          <p:nvPr/>
        </p:nvSpPr>
        <p:spPr>
          <a:xfrm>
            <a:off x="7624661" y="1382009"/>
            <a:ext cx="822776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Other</a:t>
            </a:r>
            <a:endParaRPr kumimoji="0" lang="en-GB" sz="1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9AED59-06EC-6D80-B0E5-F5DDBD2EF70F}"/>
              </a:ext>
            </a:extLst>
          </p:cNvPr>
          <p:cNvGrpSpPr/>
          <p:nvPr/>
        </p:nvGrpSpPr>
        <p:grpSpPr>
          <a:xfrm>
            <a:off x="5792007" y="1759996"/>
            <a:ext cx="1618378" cy="200331"/>
            <a:chOff x="5165321" y="2539323"/>
            <a:chExt cx="1393845" cy="37758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80D5C37-116C-1792-B194-AFD57BE14450}"/>
                </a:ext>
              </a:extLst>
            </p:cNvPr>
            <p:cNvCxnSpPr>
              <a:cxnSpLocks/>
            </p:cNvCxnSpPr>
            <p:nvPr/>
          </p:nvCxnSpPr>
          <p:spPr>
            <a:xfrm>
              <a:off x="5165321" y="2539323"/>
              <a:ext cx="1199482" cy="11755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7F1EDCC-1C89-9590-65B7-9556F862E64A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8" y="2556245"/>
              <a:ext cx="194938" cy="360658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6DAC3D-C82A-F047-3C1C-AEF4EB44E38F}"/>
              </a:ext>
            </a:extLst>
          </p:cNvPr>
          <p:cNvGrpSpPr/>
          <p:nvPr/>
        </p:nvGrpSpPr>
        <p:grpSpPr>
          <a:xfrm flipV="1">
            <a:off x="5154059" y="4203134"/>
            <a:ext cx="2085171" cy="196579"/>
            <a:chOff x="4894079" y="2551078"/>
            <a:chExt cx="1585841" cy="40878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8765AF-663D-B547-8785-7A2B20468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4079" y="2551078"/>
              <a:ext cx="1470725" cy="5168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53E2150-3D36-29AF-B909-9816621F6FEE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8" y="2556245"/>
              <a:ext cx="115692" cy="40361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E076FE-021A-02FE-7679-CF1704624B52}"/>
              </a:ext>
            </a:extLst>
          </p:cNvPr>
          <p:cNvGrpSpPr/>
          <p:nvPr/>
        </p:nvGrpSpPr>
        <p:grpSpPr>
          <a:xfrm flipH="1">
            <a:off x="9837762" y="2647408"/>
            <a:ext cx="1963691" cy="236646"/>
            <a:chOff x="3922775" y="2537724"/>
            <a:chExt cx="2557154" cy="332483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0B548C-2DA6-1BA3-534F-E7927E4E1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2775" y="2537725"/>
              <a:ext cx="2156473" cy="0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65FDD4D-A89D-6EC5-D71C-E0C470199218}"/>
                </a:ext>
              </a:extLst>
            </p:cNvPr>
            <p:cNvCxnSpPr>
              <a:cxnSpLocks/>
            </p:cNvCxnSpPr>
            <p:nvPr/>
          </p:nvCxnSpPr>
          <p:spPr>
            <a:xfrm>
              <a:off x="6087694" y="2537724"/>
              <a:ext cx="392235" cy="332483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4190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-540863" y="6115308"/>
            <a:ext cx="11299088" cy="53347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Q.9 And what is the main mode of transport you have used to get into the city </a:t>
            </a:r>
            <a:r>
              <a:rPr lang="en-US" sz="1000" dirty="0" err="1"/>
              <a:t>centre</a:t>
            </a:r>
            <a:r>
              <a:rPr lang="en-US" sz="1000" dirty="0"/>
              <a:t> over the past four weeks?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Net sustainable mode includes Bus, Walking, Rail and Bicycle.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177709"/>
            <a:ext cx="11299088" cy="715669"/>
          </a:xfrm>
        </p:spPr>
        <p:txBody>
          <a:bodyPr/>
          <a:lstStyle/>
          <a:p>
            <a:r>
              <a:rPr lang="en-IE"/>
              <a:t>Main mode of transport used to get into Limerick City centre </a:t>
            </a:r>
            <a:r>
              <a:rPr lang="en-IE">
                <a:solidFill>
                  <a:schemeClr val="tx1">
                    <a:lumMod val="50000"/>
                    <a:lumOff val="50000"/>
                  </a:schemeClr>
                </a:solidFill>
              </a:rPr>
              <a:t>(past four weeks)</a:t>
            </a:r>
            <a:r>
              <a:rPr lang="en-IE"/>
              <a:t/>
            </a:r>
            <a:br>
              <a:rPr lang="en-IE"/>
            </a:br>
            <a:r>
              <a:rPr lang="en-US" sz="2000" b="0"/>
              <a:t>Almost 4 in 10 stated that the bus is the main mode of transport they use to get to Limerick City </a:t>
            </a:r>
            <a:r>
              <a:rPr lang="en-US" sz="2000" b="0" err="1"/>
              <a:t>centre</a:t>
            </a:r>
            <a:r>
              <a:rPr lang="en-US" sz="2000" b="0"/>
              <a:t>. </a:t>
            </a:r>
            <a:endParaRPr lang="en-IE" sz="2000" b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9B0E5B3-2380-21F4-2E7E-C673C41C9A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121479"/>
              </p:ext>
            </p:extLst>
          </p:nvPr>
        </p:nvGraphicFramePr>
        <p:xfrm>
          <a:off x="1721086" y="2466685"/>
          <a:ext cx="7749308" cy="3308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88068B-B74B-AD33-923A-5F0C80AAB6AA}"/>
              </a:ext>
            </a:extLst>
          </p:cNvPr>
          <p:cNvSpPr txBox="1"/>
          <p:nvPr/>
        </p:nvSpPr>
        <p:spPr>
          <a:xfrm>
            <a:off x="8074798" y="214363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/>
              <a:t>%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79BF28-6FC1-3D0F-D05C-654A1F1CD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2564"/>
              </p:ext>
            </p:extLst>
          </p:nvPr>
        </p:nvGraphicFramePr>
        <p:xfrm>
          <a:off x="8565421" y="1457179"/>
          <a:ext cx="2570090" cy="41766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5045">
                  <a:extLst>
                    <a:ext uri="{9D8B030D-6E8A-4147-A177-3AD203B41FA5}">
                      <a16:colId xmlns:a16="http://schemas.microsoft.com/office/drawing/2014/main" val="294090177"/>
                    </a:ext>
                  </a:extLst>
                </a:gridCol>
                <a:gridCol w="1285045">
                  <a:extLst>
                    <a:ext uri="{9D8B030D-6E8A-4147-A177-3AD203B41FA5}">
                      <a16:colId xmlns:a16="http://schemas.microsoft.com/office/drawing/2014/main" val="1298219763"/>
                    </a:ext>
                  </a:extLst>
                </a:gridCol>
              </a:tblGrid>
              <a:tr h="604043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O’Connell Street</a:t>
                      </a: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Thomas </a:t>
                      </a:r>
                    </a:p>
                    <a:p>
                      <a:pPr algn="ctr" fontAlgn="ctr"/>
                      <a:r>
                        <a:rPr lang="en-IE" sz="1400" b="1" kern="120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Street</a:t>
                      </a: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85639"/>
                  </a:ext>
                </a:extLst>
              </a:tr>
              <a:tr h="20638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330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291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093883"/>
                  </a:ext>
                </a:extLst>
              </a:tr>
              <a:tr h="20638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605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43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80887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73814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61722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23607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5441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0879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7105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193711-A613-9459-5382-930E0127D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60852"/>
              </p:ext>
            </p:extLst>
          </p:nvPr>
        </p:nvGraphicFramePr>
        <p:xfrm>
          <a:off x="4800501" y="5309660"/>
          <a:ext cx="3274297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2249">
                  <a:extLst>
                    <a:ext uri="{9D8B030D-6E8A-4147-A177-3AD203B41FA5}">
                      <a16:colId xmlns:a16="http://schemas.microsoft.com/office/drawing/2014/main" val="3598914894"/>
                    </a:ext>
                  </a:extLst>
                </a:gridCol>
                <a:gridCol w="522048">
                  <a:extLst>
                    <a:ext uri="{9D8B030D-6E8A-4147-A177-3AD203B41FA5}">
                      <a16:colId xmlns:a16="http://schemas.microsoft.com/office/drawing/2014/main" val="1574357808"/>
                    </a:ext>
                  </a:extLst>
                </a:gridCol>
              </a:tblGrid>
              <a:tr h="22655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>
                          <a:solidFill>
                            <a:schemeClr val="tx1"/>
                          </a:solidFill>
                        </a:rPr>
                        <a:t>NET sustainable mode:</a:t>
                      </a:r>
                      <a:endParaRPr lang="en-IE" sz="1600" b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/>
                        <a:t>61%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585591"/>
                  </a:ext>
                </a:extLst>
              </a:tr>
            </a:tbl>
          </a:graphicData>
        </a:graphic>
      </p:graphicFrame>
      <p:pic>
        <p:nvPicPr>
          <p:cNvPr id="8" name="Graphic 7" descr="Leaf outline">
            <a:extLst>
              <a:ext uri="{FF2B5EF4-FFF2-40B4-BE49-F238E27FC236}">
                <a16:creationId xmlns:a16="http://schemas.microsoft.com/office/drawing/2014/main" id="{F45DEFB4-E178-E7F2-AA99-EA490365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00501" y="5291190"/>
            <a:ext cx="308180" cy="308180"/>
          </a:xfrm>
          <a:prstGeom prst="rect">
            <a:avLst/>
          </a:prstGeom>
        </p:spPr>
      </p:pic>
      <p:pic>
        <p:nvPicPr>
          <p:cNvPr id="10" name="Picture 9" descr="A cartoon of a taxi&#10;&#10;Description automatically generated">
            <a:extLst>
              <a:ext uri="{FF2B5EF4-FFF2-40B4-BE49-F238E27FC236}">
                <a16:creationId xmlns:a16="http://schemas.microsoft.com/office/drawing/2014/main" id="{CE087180-FAAE-54FB-7BA4-203064AC90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118"/>
          <a:stretch/>
        </p:blipFill>
        <p:spPr>
          <a:xfrm>
            <a:off x="3047012" y="4783784"/>
            <a:ext cx="497403" cy="360801"/>
          </a:xfrm>
          <a:prstGeom prst="rect">
            <a:avLst/>
          </a:prstGeom>
        </p:spPr>
      </p:pic>
      <p:pic>
        <p:nvPicPr>
          <p:cNvPr id="12" name="Picture 11" descr="A group of trains on tracks&#10;&#10;Description automatically generated">
            <a:extLst>
              <a:ext uri="{FF2B5EF4-FFF2-40B4-BE49-F238E27FC236}">
                <a16:creationId xmlns:a16="http://schemas.microsoft.com/office/drawing/2014/main" id="{3518E5BE-52B8-5B1E-C269-4CF3D2D32D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403" b="64334"/>
          <a:stretch/>
        </p:blipFill>
        <p:spPr>
          <a:xfrm>
            <a:off x="3295714" y="4413101"/>
            <a:ext cx="346795" cy="306594"/>
          </a:xfrm>
          <a:prstGeom prst="rect">
            <a:avLst/>
          </a:prstGeom>
        </p:spPr>
      </p:pic>
      <p:pic>
        <p:nvPicPr>
          <p:cNvPr id="14" name="Picture 13" descr="A pink bicycle with blue wheels&#10;&#10;Description automatically generated">
            <a:extLst>
              <a:ext uri="{FF2B5EF4-FFF2-40B4-BE49-F238E27FC236}">
                <a16:creationId xmlns:a16="http://schemas.microsoft.com/office/drawing/2014/main" id="{79F381A6-56D7-A2AD-64CD-868B6AF3BA3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3976" y="3903195"/>
            <a:ext cx="435100" cy="435100"/>
          </a:xfrm>
          <a:prstGeom prst="rect">
            <a:avLst/>
          </a:prstGeom>
        </p:spPr>
      </p:pic>
      <p:pic>
        <p:nvPicPr>
          <p:cNvPr id="16" name="Picture 15" descr="A group of cars in different colors&#10;&#10;Description automatically generated">
            <a:extLst>
              <a:ext uri="{FF2B5EF4-FFF2-40B4-BE49-F238E27FC236}">
                <a16:creationId xmlns:a16="http://schemas.microsoft.com/office/drawing/2014/main" id="{9B34056B-F10E-04E7-CDCD-098D00A3DB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</a:blip>
          <a:srcRect b="63297"/>
          <a:stretch/>
        </p:blipFill>
        <p:spPr>
          <a:xfrm>
            <a:off x="3098033" y="3093587"/>
            <a:ext cx="606794" cy="233779"/>
          </a:xfrm>
          <a:prstGeom prst="rect">
            <a:avLst/>
          </a:prstGeom>
        </p:spPr>
      </p:pic>
      <p:pic>
        <p:nvPicPr>
          <p:cNvPr id="19" name="Picture 18" descr="A green bus with many windows&#10;&#10;Description automatically generated">
            <a:extLst>
              <a:ext uri="{FF2B5EF4-FFF2-40B4-BE49-F238E27FC236}">
                <a16:creationId xmlns:a16="http://schemas.microsoft.com/office/drawing/2014/main" id="{AA44A4FF-401F-D53C-8BF7-335121CA8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264" b="50446"/>
          <a:stretch/>
        </p:blipFill>
        <p:spPr>
          <a:xfrm>
            <a:off x="3233394" y="2524386"/>
            <a:ext cx="471433" cy="488641"/>
          </a:xfrm>
          <a:prstGeom prst="rect">
            <a:avLst/>
          </a:prstGeom>
        </p:spPr>
      </p:pic>
      <p:pic>
        <p:nvPicPr>
          <p:cNvPr id="21" name="Picture 20" descr="A group of people walking&#10;&#10;Description automatically generated">
            <a:extLst>
              <a:ext uri="{FF2B5EF4-FFF2-40B4-BE49-F238E27FC236}">
                <a16:creationId xmlns:a16="http://schemas.microsoft.com/office/drawing/2014/main" id="{EC22106D-3064-9410-285B-80BAF28C8B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866" r="79832"/>
          <a:stretch/>
        </p:blipFill>
        <p:spPr>
          <a:xfrm>
            <a:off x="2975036" y="3465627"/>
            <a:ext cx="245153" cy="4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47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8548-D7E6-2B26-9DFE-EE079EB5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95350" indent="-895350"/>
            <a:r>
              <a:rPr lang="en-US"/>
              <a:t>4.	Length of visit in limerick city </a:t>
            </a:r>
            <a:r>
              <a:rPr lang="en-US" err="1"/>
              <a:t>centre</a:t>
            </a:r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913FCA-7FBC-379F-6648-AD01AEE2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8103071" y="5570679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EF07BC-C3A2-A413-4FAB-38A53654F3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6056204" y="42003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D705344-22EA-5BE5-7595-6ADB94A6D3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19049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2667929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nderline 1">
            <a:extLst>
              <a:ext uri="{FF2B5EF4-FFF2-40B4-BE49-F238E27FC236}">
                <a16:creationId xmlns:a16="http://schemas.microsoft.com/office/drawing/2014/main" id="{3FF2957B-344A-4730-A20B-013CC3980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14377" y="1775813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44" name="Underline 2">
            <a:extLst>
              <a:ext uri="{FF2B5EF4-FFF2-40B4-BE49-F238E27FC236}">
                <a16:creationId xmlns:a16="http://schemas.microsoft.com/office/drawing/2014/main" id="{3879A349-63A0-4588-A926-3E2EEC8D46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052293" y="1775813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45" name="Underline 3">
            <a:extLst>
              <a:ext uri="{FF2B5EF4-FFF2-40B4-BE49-F238E27FC236}">
                <a16:creationId xmlns:a16="http://schemas.microsoft.com/office/drawing/2014/main" id="{7732EB5D-5345-4BED-8FDD-B5972BD3AF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14377" y="3737962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46" name="Underline 4">
            <a:extLst>
              <a:ext uri="{FF2B5EF4-FFF2-40B4-BE49-F238E27FC236}">
                <a16:creationId xmlns:a16="http://schemas.microsoft.com/office/drawing/2014/main" id="{64481AAD-93F3-42F6-BE0D-4B71EE8674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052293" y="3737962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D3FFB3A1-7496-4C88-B9A9-8BFA4894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>
                <a:solidFill>
                  <a:schemeClr val="bg1"/>
                </a:solidFill>
              </a:rPr>
              <a:t>Contents</a:t>
            </a:r>
            <a:r>
              <a:rPr lang="en-GB">
                <a:solidFill>
                  <a:schemeClr val="bg1"/>
                </a:solidFill>
              </a:rPr>
              <a:t/>
            </a:r>
            <a:br>
              <a:rPr lang="en-GB">
                <a:solidFill>
                  <a:schemeClr val="bg1"/>
                </a:solidFill>
              </a:rPr>
            </a:br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No. 1">
            <a:extLst>
              <a:ext uri="{FF2B5EF4-FFF2-40B4-BE49-F238E27FC236}">
                <a16:creationId xmlns:a16="http://schemas.microsoft.com/office/drawing/2014/main" id="{F3C51D1F-93E5-4539-B658-7682D7DD3E3D}"/>
              </a:ext>
            </a:extLst>
          </p:cNvPr>
          <p:cNvSpPr txBox="1"/>
          <p:nvPr/>
        </p:nvSpPr>
        <p:spPr>
          <a:xfrm>
            <a:off x="4250606" y="670470"/>
            <a:ext cx="436017" cy="14650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accent1"/>
                </a:solidFill>
              </a:rPr>
              <a:t>1</a:t>
            </a:r>
            <a:endParaRPr lang="en-GB" sz="8000" b="1">
              <a:solidFill>
                <a:schemeClr val="accent1"/>
              </a:solidFill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4E236C3E-2343-49EC-844F-8A81F8B6029E}"/>
              </a:ext>
            </a:extLst>
          </p:cNvPr>
          <p:cNvSpPr txBox="1"/>
          <p:nvPr/>
        </p:nvSpPr>
        <p:spPr>
          <a:xfrm>
            <a:off x="4941125" y="637638"/>
            <a:ext cx="2690695" cy="110799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GB" sz="2400"/>
              <a:t>Research Objectives and Methodology</a:t>
            </a:r>
          </a:p>
        </p:txBody>
      </p:sp>
      <p:sp>
        <p:nvSpPr>
          <p:cNvPr id="40" name="No. 2">
            <a:extLst>
              <a:ext uri="{FF2B5EF4-FFF2-40B4-BE49-F238E27FC236}">
                <a16:creationId xmlns:a16="http://schemas.microsoft.com/office/drawing/2014/main" id="{656376E1-3665-4A39-AB83-92BE682AA321}"/>
              </a:ext>
            </a:extLst>
          </p:cNvPr>
          <p:cNvSpPr txBox="1"/>
          <p:nvPr/>
        </p:nvSpPr>
        <p:spPr>
          <a:xfrm>
            <a:off x="7988522" y="670470"/>
            <a:ext cx="689291" cy="14650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tx2"/>
                </a:solidFill>
              </a:rPr>
              <a:t>2</a:t>
            </a:r>
            <a:endParaRPr lang="en-GB" sz="8000" b="1">
              <a:solidFill>
                <a:schemeClr val="tx2"/>
              </a:solidFill>
            </a:endParaRPr>
          </a:p>
        </p:txBody>
      </p:sp>
      <p:sp>
        <p:nvSpPr>
          <p:cNvPr id="41" name="Text Box 2">
            <a:extLst>
              <a:ext uri="{FF2B5EF4-FFF2-40B4-BE49-F238E27FC236}">
                <a16:creationId xmlns:a16="http://schemas.microsoft.com/office/drawing/2014/main" id="{138DF576-53B4-4C93-860A-648AA3554FC3}"/>
              </a:ext>
            </a:extLst>
          </p:cNvPr>
          <p:cNvSpPr txBox="1"/>
          <p:nvPr/>
        </p:nvSpPr>
        <p:spPr>
          <a:xfrm>
            <a:off x="8756252" y="637637"/>
            <a:ext cx="2565900" cy="110799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Reasons for Visiting Limerick City Centre </a:t>
            </a:r>
            <a:endParaRPr lang="en-GB" sz="2400"/>
          </a:p>
        </p:txBody>
      </p:sp>
      <p:sp>
        <p:nvSpPr>
          <p:cNvPr id="36" name="No. 3">
            <a:extLst>
              <a:ext uri="{FF2B5EF4-FFF2-40B4-BE49-F238E27FC236}">
                <a16:creationId xmlns:a16="http://schemas.microsoft.com/office/drawing/2014/main" id="{8D30D627-079F-4817-9FFD-D0A5D6229C7C}"/>
              </a:ext>
            </a:extLst>
          </p:cNvPr>
          <p:cNvSpPr txBox="1"/>
          <p:nvPr/>
        </p:nvSpPr>
        <p:spPr>
          <a:xfrm>
            <a:off x="4250606" y="2622288"/>
            <a:ext cx="684483" cy="1499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accent3"/>
                </a:solidFill>
              </a:rPr>
              <a:t>3</a:t>
            </a:r>
            <a:endParaRPr lang="en-GB" sz="8000" b="1">
              <a:solidFill>
                <a:schemeClr val="accent3"/>
              </a:solidFill>
            </a:endParaRP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CEC34F80-19AE-42CB-AB36-C6C23C3E6A5C}"/>
              </a:ext>
            </a:extLst>
          </p:cNvPr>
          <p:cNvSpPr txBox="1"/>
          <p:nvPr/>
        </p:nvSpPr>
        <p:spPr>
          <a:xfrm>
            <a:off x="4941125" y="2974087"/>
            <a:ext cx="2690695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Mode of Transport used</a:t>
            </a:r>
            <a:endParaRPr lang="en-GB" sz="2400"/>
          </a:p>
        </p:txBody>
      </p:sp>
      <p:sp>
        <p:nvSpPr>
          <p:cNvPr id="42" name="No. 4">
            <a:extLst>
              <a:ext uri="{FF2B5EF4-FFF2-40B4-BE49-F238E27FC236}">
                <a16:creationId xmlns:a16="http://schemas.microsoft.com/office/drawing/2014/main" id="{067FE900-20B8-41D2-A415-6B67AE698AEE}"/>
              </a:ext>
            </a:extLst>
          </p:cNvPr>
          <p:cNvSpPr txBox="1"/>
          <p:nvPr/>
        </p:nvSpPr>
        <p:spPr>
          <a:xfrm>
            <a:off x="7988522" y="2622288"/>
            <a:ext cx="745397" cy="14650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accent1"/>
                </a:solidFill>
              </a:rPr>
              <a:t>4</a:t>
            </a:r>
            <a:endParaRPr lang="en-GB" sz="8000" b="1">
              <a:solidFill>
                <a:schemeClr val="accent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8B9E19E7-14C1-42D8-B4F5-855E4F4DD230}"/>
              </a:ext>
            </a:extLst>
          </p:cNvPr>
          <p:cNvSpPr txBox="1"/>
          <p:nvPr/>
        </p:nvSpPr>
        <p:spPr>
          <a:xfrm>
            <a:off x="8756252" y="2629966"/>
            <a:ext cx="2565900" cy="110799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Length of Visit in Limerick City Centre</a:t>
            </a:r>
            <a:endParaRPr lang="en-GB" sz="2400"/>
          </a:p>
        </p:txBody>
      </p:sp>
      <p:sp>
        <p:nvSpPr>
          <p:cNvPr id="4" name="Underline 3">
            <a:extLst>
              <a:ext uri="{FF2B5EF4-FFF2-40B4-BE49-F238E27FC236}">
                <a16:creationId xmlns:a16="http://schemas.microsoft.com/office/drawing/2014/main" id="{25FE6F1D-3AE3-F9CE-6234-C21A53169D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14377" y="5805049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11" name="No. 3">
            <a:extLst>
              <a:ext uri="{FF2B5EF4-FFF2-40B4-BE49-F238E27FC236}">
                <a16:creationId xmlns:a16="http://schemas.microsoft.com/office/drawing/2014/main" id="{3FD6FA3E-78D7-CF3D-F660-EAAED940B00B}"/>
              </a:ext>
            </a:extLst>
          </p:cNvPr>
          <p:cNvSpPr txBox="1"/>
          <p:nvPr/>
        </p:nvSpPr>
        <p:spPr>
          <a:xfrm>
            <a:off x="4250606" y="4689375"/>
            <a:ext cx="663643" cy="14650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tx2"/>
                </a:solidFill>
              </a:rPr>
              <a:t>5</a:t>
            </a:r>
            <a:endParaRPr lang="en-GB" sz="8000" b="1">
              <a:solidFill>
                <a:schemeClr val="tx2"/>
              </a:solidFill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7DE11D0-A7AA-6E8D-4D22-736552CB566D}"/>
              </a:ext>
            </a:extLst>
          </p:cNvPr>
          <p:cNvSpPr txBox="1"/>
          <p:nvPr/>
        </p:nvSpPr>
        <p:spPr>
          <a:xfrm>
            <a:off x="4941125" y="4656825"/>
            <a:ext cx="2690695" cy="110799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GB" sz="2400"/>
              <a:t>Anticipated Spend in Limerick City Centre</a:t>
            </a:r>
          </a:p>
        </p:txBody>
      </p:sp>
      <p:sp>
        <p:nvSpPr>
          <p:cNvPr id="2" name="Underline 3">
            <a:extLst>
              <a:ext uri="{FF2B5EF4-FFF2-40B4-BE49-F238E27FC236}">
                <a16:creationId xmlns:a16="http://schemas.microsoft.com/office/drawing/2014/main" id="{654FA21F-A70A-1415-0594-07AB1ED9C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052293" y="5805049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6" name="No. 3">
            <a:extLst>
              <a:ext uri="{FF2B5EF4-FFF2-40B4-BE49-F238E27FC236}">
                <a16:creationId xmlns:a16="http://schemas.microsoft.com/office/drawing/2014/main" id="{7A9C4884-6E94-0FC4-87B7-A71E3C0365A5}"/>
              </a:ext>
            </a:extLst>
          </p:cNvPr>
          <p:cNvSpPr txBox="1"/>
          <p:nvPr/>
        </p:nvSpPr>
        <p:spPr>
          <a:xfrm>
            <a:off x="7988522" y="4655091"/>
            <a:ext cx="660437" cy="14650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accent3"/>
                </a:solidFill>
              </a:rPr>
              <a:t>6</a:t>
            </a:r>
            <a:endParaRPr lang="en-GB" sz="8000" b="1">
              <a:solidFill>
                <a:schemeClr val="accent3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6D2786-663A-0BF5-243F-A7713D7EAC1E}"/>
              </a:ext>
            </a:extLst>
          </p:cNvPr>
          <p:cNvSpPr txBox="1"/>
          <p:nvPr/>
        </p:nvSpPr>
        <p:spPr>
          <a:xfrm>
            <a:off x="8756252" y="5337934"/>
            <a:ext cx="269069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Summary of Results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149739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181CC-485F-2FB7-FC5C-DA8D5120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77" y="701874"/>
            <a:ext cx="3149601" cy="715669"/>
          </a:xfrm>
        </p:spPr>
        <p:txBody>
          <a:bodyPr/>
          <a:lstStyle/>
          <a:p>
            <a:pPr lvl="0"/>
            <a:r>
              <a:rPr lang="en-US"/>
              <a:t>Anticipated  length of visit</a:t>
            </a:r>
            <a:br>
              <a:rPr lang="en-US"/>
            </a:br>
            <a:r>
              <a:rPr lang="en-US" sz="2000" b="0"/>
              <a:t>(on the day of the interview)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CB7F-43C8-B7F8-6EE3-9B29F9511B3F}"/>
              </a:ext>
            </a:extLst>
          </p:cNvPr>
          <p:cNvSpPr txBox="1"/>
          <p:nvPr/>
        </p:nvSpPr>
        <p:spPr>
          <a:xfrm>
            <a:off x="631777" y="3323490"/>
            <a:ext cx="317096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chemeClr val="bg1"/>
                </a:solidFill>
              </a:rPr>
              <a:t>60% anticipated to spend 2 or more hours in Limerick city </a:t>
            </a:r>
            <a:r>
              <a:rPr lang="en-US" sz="2400" err="1">
                <a:solidFill>
                  <a:schemeClr val="bg1"/>
                </a:solidFill>
              </a:rPr>
              <a:t>centre</a:t>
            </a:r>
            <a:r>
              <a:rPr lang="en-US" sz="2400">
                <a:solidFill>
                  <a:schemeClr val="bg1"/>
                </a:solidFill>
              </a:rPr>
              <a:t>.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CBAAF-E602-09BB-4E6D-DB706501430E}"/>
              </a:ext>
            </a:extLst>
          </p:cNvPr>
          <p:cNvSpPr txBox="1"/>
          <p:nvPr/>
        </p:nvSpPr>
        <p:spPr>
          <a:xfrm>
            <a:off x="450000" y="5615809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Q.7 Approximately how long do you expect to spend in the city </a:t>
            </a:r>
            <a:r>
              <a:rPr lang="en-US" sz="1000" err="1"/>
              <a:t>centre</a:t>
            </a:r>
            <a:r>
              <a:rPr lang="en-US" sz="1000"/>
              <a:t> today?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FB82674-8EAB-3769-3E0F-9C5CDD000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17660"/>
              </p:ext>
            </p:extLst>
          </p:nvPr>
        </p:nvGraphicFramePr>
        <p:xfrm>
          <a:off x="7303299" y="1505682"/>
          <a:ext cx="1966536" cy="351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974B538-BF2E-A4A1-FCE8-6DE1C1D28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01835"/>
              </p:ext>
            </p:extLst>
          </p:nvPr>
        </p:nvGraphicFramePr>
        <p:xfrm>
          <a:off x="5134062" y="1697625"/>
          <a:ext cx="2427011" cy="2963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7011">
                  <a:extLst>
                    <a:ext uri="{9D8B030D-6E8A-4147-A177-3AD203B41FA5}">
                      <a16:colId xmlns:a16="http://schemas.microsoft.com/office/drawing/2014/main" val="457704870"/>
                    </a:ext>
                  </a:extLst>
                </a:gridCol>
              </a:tblGrid>
              <a:tr h="609347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than 1 hour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131863"/>
                  </a:ext>
                </a:extLst>
              </a:tr>
              <a:tr h="939567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Between 1 and 2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40328"/>
                  </a:ext>
                </a:extLst>
              </a:tr>
              <a:tr h="662731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Between 2 and 3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789183"/>
                  </a:ext>
                </a:extLst>
              </a:tr>
              <a:tr h="52850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Between 3 and 5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17458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 5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97519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D28C5E1-0E8F-A78D-61C5-846E8569D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603283"/>
              </p:ext>
            </p:extLst>
          </p:nvPr>
        </p:nvGraphicFramePr>
        <p:xfrm>
          <a:off x="6182686" y="4981478"/>
          <a:ext cx="272642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631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Net 2+ hours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B6A865-34BA-172C-39AE-742DFF3E0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287373"/>
              </p:ext>
            </p:extLst>
          </p:nvPr>
        </p:nvGraphicFramePr>
        <p:xfrm>
          <a:off x="7696771" y="528327"/>
          <a:ext cx="1179592" cy="889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9592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/>
                        <a:t>TOTAL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22562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380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-538965" y="6165575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Q.7 Approximately how long do you expect to spend in the city </a:t>
            </a:r>
            <a:r>
              <a:rPr lang="en-US" sz="1000" dirty="0" err="1"/>
              <a:t>centre</a:t>
            </a:r>
            <a:r>
              <a:rPr lang="en-US" sz="1000" dirty="0"/>
              <a:t> today?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177709"/>
            <a:ext cx="11299088" cy="485021"/>
          </a:xfrm>
        </p:spPr>
        <p:txBody>
          <a:bodyPr/>
          <a:lstStyle/>
          <a:p>
            <a:r>
              <a:rPr lang="en-IE"/>
              <a:t>Anticipated  length of visit by demos</a:t>
            </a:r>
            <a:r>
              <a:rPr lang="en-IE">
                <a:highlight>
                  <a:srgbClr val="00FF00"/>
                </a:highlight>
              </a:rPr>
              <a:t/>
            </a:r>
            <a:br>
              <a:rPr lang="en-IE">
                <a:highlight>
                  <a:srgbClr val="00FF00"/>
                </a:highlight>
              </a:rPr>
            </a:br>
            <a:r>
              <a:rPr lang="en-GB" sz="2000" b="0"/>
              <a:t>Younger cohort more likely to spend 2+ hours in Limerick City centre.</a:t>
            </a:r>
            <a:endParaRPr lang="en-IE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E22142-3FD2-3F22-6D31-5548CF46A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897780"/>
              </p:ext>
            </p:extLst>
          </p:nvPr>
        </p:nvGraphicFramePr>
        <p:xfrm>
          <a:off x="424924" y="5563678"/>
          <a:ext cx="207561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175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675442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Net 2+ hours</a:t>
                      </a:r>
                      <a:endParaRPr lang="en-IE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en-IE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3BF2581-F339-4643-A950-5757CF9F9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077116"/>
              </p:ext>
            </p:extLst>
          </p:nvPr>
        </p:nvGraphicFramePr>
        <p:xfrm>
          <a:off x="3030178" y="5563678"/>
          <a:ext cx="13250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749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642323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839C96D-9D69-C7C8-3FD2-D5B7E6166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9942014"/>
              </p:ext>
            </p:extLst>
          </p:nvPr>
        </p:nvGraphicFramePr>
        <p:xfrm>
          <a:off x="1688121" y="2327772"/>
          <a:ext cx="8984610" cy="327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4D49164-D135-3286-847D-E4ED123C0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795147"/>
              </p:ext>
            </p:extLst>
          </p:nvPr>
        </p:nvGraphicFramePr>
        <p:xfrm>
          <a:off x="0" y="2488019"/>
          <a:ext cx="1952978" cy="2818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978">
                  <a:extLst>
                    <a:ext uri="{9D8B030D-6E8A-4147-A177-3AD203B41FA5}">
                      <a16:colId xmlns:a16="http://schemas.microsoft.com/office/drawing/2014/main" val="817333498"/>
                    </a:ext>
                  </a:extLst>
                </a:gridCol>
              </a:tblGrid>
              <a:tr h="596416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than 1 hour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332509"/>
                  </a:ext>
                </a:extLst>
              </a:tr>
              <a:tr h="78930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Between 1 and 2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883321"/>
                  </a:ext>
                </a:extLst>
              </a:tr>
              <a:tr h="687070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Between 2 and 3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714520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Between 3 and 5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63401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 5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52828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E118AD6-CEB3-FD95-7F1A-7E418EF5A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066878"/>
              </p:ext>
            </p:extLst>
          </p:nvPr>
        </p:nvGraphicFramePr>
        <p:xfrm>
          <a:off x="4986776" y="5563678"/>
          <a:ext cx="18082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527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590372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  <a:gridCol w="590372">
                  <a:extLst>
                    <a:ext uri="{9D8B030D-6E8A-4147-A177-3AD203B41FA5}">
                      <a16:colId xmlns:a16="http://schemas.microsoft.com/office/drawing/2014/main" val="717353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9C5B70-B6B1-5D34-CAD8-869F1FBF3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519143"/>
              </p:ext>
            </p:extLst>
          </p:nvPr>
        </p:nvGraphicFramePr>
        <p:xfrm>
          <a:off x="7426573" y="5563678"/>
          <a:ext cx="123803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902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600131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243869-F998-4D24-FCB9-DA67E869E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68821"/>
              </p:ext>
            </p:extLst>
          </p:nvPr>
        </p:nvGraphicFramePr>
        <p:xfrm>
          <a:off x="1838734" y="1140057"/>
          <a:ext cx="8638824" cy="1225296"/>
        </p:xfrm>
        <a:graphic>
          <a:graphicData uri="http://schemas.openxmlformats.org/drawingml/2006/table">
            <a:tbl>
              <a:tblPr/>
              <a:tblGrid>
                <a:gridCol w="631023">
                  <a:extLst>
                    <a:ext uri="{9D8B030D-6E8A-4147-A177-3AD203B41FA5}">
                      <a16:colId xmlns:a16="http://schemas.microsoft.com/office/drawing/2014/main" val="3552704336"/>
                    </a:ext>
                  </a:extLst>
                </a:gridCol>
                <a:gridCol w="631023">
                  <a:extLst>
                    <a:ext uri="{9D8B030D-6E8A-4147-A177-3AD203B41FA5}">
                      <a16:colId xmlns:a16="http://schemas.microsoft.com/office/drawing/2014/main" val="1649801170"/>
                    </a:ext>
                  </a:extLst>
                </a:gridCol>
                <a:gridCol w="597526">
                  <a:extLst>
                    <a:ext uri="{9D8B030D-6E8A-4147-A177-3AD203B41FA5}">
                      <a16:colId xmlns:a16="http://schemas.microsoft.com/office/drawing/2014/main" val="3265691893"/>
                    </a:ext>
                  </a:extLst>
                </a:gridCol>
                <a:gridCol w="597526">
                  <a:extLst>
                    <a:ext uri="{9D8B030D-6E8A-4147-A177-3AD203B41FA5}">
                      <a16:colId xmlns:a16="http://schemas.microsoft.com/office/drawing/2014/main" val="38151632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496960354"/>
                    </a:ext>
                  </a:extLst>
                </a:gridCol>
                <a:gridCol w="673195">
                  <a:extLst>
                    <a:ext uri="{9D8B030D-6E8A-4147-A177-3AD203B41FA5}">
                      <a16:colId xmlns:a16="http://schemas.microsoft.com/office/drawing/2014/main" val="3746700485"/>
                    </a:ext>
                  </a:extLst>
                </a:gridCol>
                <a:gridCol w="673195">
                  <a:extLst>
                    <a:ext uri="{9D8B030D-6E8A-4147-A177-3AD203B41FA5}">
                      <a16:colId xmlns:a16="http://schemas.microsoft.com/office/drawing/2014/main" val="3890516532"/>
                    </a:ext>
                  </a:extLst>
                </a:gridCol>
                <a:gridCol w="673195">
                  <a:extLst>
                    <a:ext uri="{9D8B030D-6E8A-4147-A177-3AD203B41FA5}">
                      <a16:colId xmlns:a16="http://schemas.microsoft.com/office/drawing/2014/main" val="2153723724"/>
                    </a:ext>
                  </a:extLst>
                </a:gridCol>
                <a:gridCol w="495014">
                  <a:extLst>
                    <a:ext uri="{9D8B030D-6E8A-4147-A177-3AD203B41FA5}">
                      <a16:colId xmlns:a16="http://schemas.microsoft.com/office/drawing/2014/main" val="21018479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147386248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251977847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1461535445"/>
                    </a:ext>
                  </a:extLst>
                </a:gridCol>
                <a:gridCol w="662869">
                  <a:extLst>
                    <a:ext uri="{9D8B030D-6E8A-4147-A177-3AD203B41FA5}">
                      <a16:colId xmlns:a16="http://schemas.microsoft.com/office/drawing/2014/main" val="3352219949"/>
                    </a:ext>
                  </a:extLst>
                </a:gridCol>
                <a:gridCol w="565857">
                  <a:extLst>
                    <a:ext uri="{9D8B030D-6E8A-4147-A177-3AD203B41FA5}">
                      <a16:colId xmlns:a16="http://schemas.microsoft.com/office/drawing/2014/main" val="4057550127"/>
                    </a:ext>
                  </a:extLst>
                </a:gridCol>
              </a:tblGrid>
              <a:tr h="134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here they live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138606"/>
                  </a:ext>
                </a:extLst>
              </a:tr>
              <a:tr h="182121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 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35-54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55+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Limerick City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Outside Limerick City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5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O’Connell Street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Thomas Street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95145"/>
                  </a:ext>
                </a:extLst>
              </a:tr>
              <a:tr h="71573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712066"/>
                  </a:ext>
                </a:extLst>
              </a:tr>
              <a:tr h="71573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5424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1356FB-1454-B1F3-3744-15AB85427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27293"/>
              </p:ext>
            </p:extLst>
          </p:nvPr>
        </p:nvGraphicFramePr>
        <p:xfrm>
          <a:off x="9321025" y="5563678"/>
          <a:ext cx="123803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902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600131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58%</a:t>
                      </a:r>
                      <a:endParaRPr lang="en-I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590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-636267" y="6194648"/>
            <a:ext cx="11299088" cy="53347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Q.7 Approximately how long do you expect to spend in the city </a:t>
            </a:r>
            <a:r>
              <a:rPr lang="en-US" sz="1000" err="1"/>
              <a:t>centre</a:t>
            </a:r>
            <a:r>
              <a:rPr lang="en-US" sz="1000"/>
              <a:t> today?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*Caution: small base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117133"/>
            <a:ext cx="11299088" cy="485021"/>
          </a:xfrm>
        </p:spPr>
        <p:txBody>
          <a:bodyPr/>
          <a:lstStyle/>
          <a:p>
            <a:r>
              <a:rPr lang="en-IE"/>
              <a:t>Anticipated  length of visit by main reason for visiting </a:t>
            </a:r>
            <a:r>
              <a:rPr lang="en-IE" b="0"/>
              <a:t/>
            </a:r>
            <a:br>
              <a:rPr lang="en-IE" b="0"/>
            </a:br>
            <a:r>
              <a:rPr lang="en-IE" sz="2000" b="0"/>
              <a:t>Those visiting for shopping more likely to stay for shorter visits.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EC9C8C-506F-8128-414E-1E77867D6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989109"/>
              </p:ext>
            </p:extLst>
          </p:nvPr>
        </p:nvGraphicFramePr>
        <p:xfrm>
          <a:off x="2354871" y="2447406"/>
          <a:ext cx="8984610" cy="327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4D3807-559B-2D75-9783-1FE5FA08C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50830"/>
              </p:ext>
            </p:extLst>
          </p:nvPr>
        </p:nvGraphicFramePr>
        <p:xfrm>
          <a:off x="446456" y="2670151"/>
          <a:ext cx="1976352" cy="2761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6352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572347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Less than 1 hour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864066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1-2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722090"/>
                  </a:ext>
                </a:extLst>
              </a:tr>
              <a:tr h="604008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2-3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000078"/>
                  </a:ext>
                </a:extLst>
              </a:tr>
              <a:tr h="499620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3-5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099392"/>
                  </a:ext>
                </a:extLst>
              </a:tr>
              <a:tr h="221833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Over 5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39061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CE5CA0-C10A-3CD1-0662-DFCF774C0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265666"/>
              </p:ext>
            </p:extLst>
          </p:nvPr>
        </p:nvGraphicFramePr>
        <p:xfrm>
          <a:off x="2422808" y="1415561"/>
          <a:ext cx="8691417" cy="1143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2946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  <a:gridCol w="984670">
                  <a:extLst>
                    <a:ext uri="{9D8B030D-6E8A-4147-A177-3AD203B41FA5}">
                      <a16:colId xmlns:a16="http://schemas.microsoft.com/office/drawing/2014/main" val="1577137622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192268474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447657074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1217664418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1226384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2108261676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139800735"/>
                    </a:ext>
                  </a:extLst>
                </a:gridCol>
                <a:gridCol w="950543">
                  <a:extLst>
                    <a:ext uri="{9D8B030D-6E8A-4147-A177-3AD203B41FA5}">
                      <a16:colId xmlns:a16="http://schemas.microsoft.com/office/drawing/2014/main" val="3537136763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/>
                        <a:t>T</a:t>
                      </a:r>
                      <a:r>
                        <a:rPr lang="en-IE" sz="1400" b="1"/>
                        <a:t>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400" b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Shopping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Working/</a:t>
                      </a:r>
                    </a:p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 to work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Attending school/</a:t>
                      </a:r>
                    </a:p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college/other education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 to a restaurant/ eating out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 to the pub/having a drink out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Attending an event/</a:t>
                      </a:r>
                    </a:p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cinema/</a:t>
                      </a:r>
                    </a:p>
                    <a:p>
                      <a:pPr algn="ctr" fontAlgn="t"/>
                      <a:r>
                        <a:rPr lang="en-US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22562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36AB28-E6F3-EF8F-2BE0-A2B0BC249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059271"/>
              </p:ext>
            </p:extLst>
          </p:nvPr>
        </p:nvGraphicFramePr>
        <p:xfrm>
          <a:off x="701527" y="5765395"/>
          <a:ext cx="272642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631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Net 2+ hours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BDA36F-9B7F-CDE4-FDF9-DE42EFCED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804993"/>
              </p:ext>
            </p:extLst>
          </p:nvPr>
        </p:nvGraphicFramePr>
        <p:xfrm>
          <a:off x="4494064" y="5765395"/>
          <a:ext cx="674718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419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2564690692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2387839632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330895330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4015621748"/>
                    </a:ext>
                  </a:extLst>
                </a:gridCol>
                <a:gridCol w="955294">
                  <a:extLst>
                    <a:ext uri="{9D8B030D-6E8A-4147-A177-3AD203B41FA5}">
                      <a16:colId xmlns:a16="http://schemas.microsoft.com/office/drawing/2014/main" val="174106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50%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93%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71%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82%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87%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49%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024F4DA-1A68-E313-B9FD-CE6715501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670354"/>
              </p:ext>
            </p:extLst>
          </p:nvPr>
        </p:nvGraphicFramePr>
        <p:xfrm>
          <a:off x="6273747" y="1080861"/>
          <a:ext cx="3036813" cy="395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813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/>
                        <a:t>MAIN REASON FOR VISITING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66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-558095" y="6220865"/>
            <a:ext cx="11299088" cy="71814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Q.7 Approximately how long do you expect to spend in the city </a:t>
            </a:r>
            <a:r>
              <a:rPr lang="en-US" sz="1000" err="1"/>
              <a:t>centre</a:t>
            </a:r>
            <a:r>
              <a:rPr lang="en-US" sz="1000"/>
              <a:t> today?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*Caution: small base</a:t>
            </a:r>
          </a:p>
          <a:p>
            <a:pPr algn="r">
              <a:lnSpc>
                <a:spcPct val="120000"/>
              </a:lnSpc>
            </a:pPr>
            <a:endParaRPr lang="en-US" sz="10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127336"/>
            <a:ext cx="11299088" cy="485021"/>
          </a:xfrm>
        </p:spPr>
        <p:txBody>
          <a:bodyPr/>
          <a:lstStyle/>
          <a:p>
            <a:r>
              <a:rPr lang="en-IE"/>
              <a:t>Anticipated  length of visit by mode of transport used</a:t>
            </a:r>
            <a:r>
              <a:rPr lang="en-IE" b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IE" b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000" b="0"/>
              <a:t>Those travelling to Limerick city by car or bus tend to spend a similar amount of time. </a:t>
            </a:r>
            <a:endParaRPr lang="en-IE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EC9C8C-506F-8128-414E-1E77867D6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071413"/>
              </p:ext>
            </p:extLst>
          </p:nvPr>
        </p:nvGraphicFramePr>
        <p:xfrm>
          <a:off x="2214002" y="2558125"/>
          <a:ext cx="8555946" cy="327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4D3807-559B-2D75-9783-1FE5FA08C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300869"/>
              </p:ext>
            </p:extLst>
          </p:nvPr>
        </p:nvGraphicFramePr>
        <p:xfrm>
          <a:off x="237650" y="2780870"/>
          <a:ext cx="1976352" cy="2761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6352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572347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Less than 1 hour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864066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1-2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722090"/>
                  </a:ext>
                </a:extLst>
              </a:tr>
              <a:tr h="604008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2-3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000078"/>
                  </a:ext>
                </a:extLst>
              </a:tr>
              <a:tr h="499620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3-5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099392"/>
                  </a:ext>
                </a:extLst>
              </a:tr>
              <a:tr h="221833">
                <a:tc>
                  <a:txBody>
                    <a:bodyPr/>
                    <a:lstStyle/>
                    <a:p>
                      <a:pPr algn="r" fontAlgn="ctr">
                        <a:lnSpc>
                          <a:spcPct val="60000"/>
                        </a:lnSpc>
                      </a:pPr>
                      <a:r>
                        <a:rPr lang="en-IE" sz="1400"/>
                        <a:t>Over 5 hours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39061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CE5CA0-C10A-3CD1-0662-DFCF774C0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204012"/>
              </p:ext>
            </p:extLst>
          </p:nvPr>
        </p:nvGraphicFramePr>
        <p:xfrm>
          <a:off x="2362953" y="1802487"/>
          <a:ext cx="8205660" cy="889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566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1577137622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192268474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447657074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545870835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2275805761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1498984623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1182339893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968739195"/>
                    </a:ext>
                  </a:extLst>
                </a:gridCol>
                <a:gridCol w="820566">
                  <a:extLst>
                    <a:ext uri="{9D8B030D-6E8A-4147-A177-3AD203B41FA5}">
                      <a16:colId xmlns:a16="http://schemas.microsoft.com/office/drawing/2014/main" val="1791234920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/>
                        <a:t>TOTAL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400" b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Bicycle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Rail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Taxi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Walking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E-scooter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1*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5*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22562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  <p:pic>
        <p:nvPicPr>
          <p:cNvPr id="11" name="Picture 10" descr="A cartoon of a taxi&#10;&#10;Description automatically generated">
            <a:extLst>
              <a:ext uri="{FF2B5EF4-FFF2-40B4-BE49-F238E27FC236}">
                <a16:creationId xmlns:a16="http://schemas.microsoft.com/office/drawing/2014/main" id="{97F954D2-C6DB-DD85-2774-1DF282157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118"/>
          <a:stretch/>
        </p:blipFill>
        <p:spPr>
          <a:xfrm>
            <a:off x="7572594" y="1602247"/>
            <a:ext cx="341203" cy="247498"/>
          </a:xfrm>
          <a:prstGeom prst="rect">
            <a:avLst/>
          </a:prstGeom>
        </p:spPr>
      </p:pic>
      <p:pic>
        <p:nvPicPr>
          <p:cNvPr id="12" name="Picture 11" descr="A group of trains on tracks&#10;&#10;Description automatically generated">
            <a:extLst>
              <a:ext uri="{FF2B5EF4-FFF2-40B4-BE49-F238E27FC236}">
                <a16:creationId xmlns:a16="http://schemas.microsoft.com/office/drawing/2014/main" id="{3AEA3595-3C7F-B15E-06E5-04CEF8E8D9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403" b="64334"/>
          <a:stretch/>
        </p:blipFill>
        <p:spPr>
          <a:xfrm>
            <a:off x="6760676" y="1617892"/>
            <a:ext cx="321873" cy="284561"/>
          </a:xfrm>
          <a:prstGeom prst="rect">
            <a:avLst/>
          </a:prstGeom>
        </p:spPr>
      </p:pic>
      <p:pic>
        <p:nvPicPr>
          <p:cNvPr id="13" name="Picture 12" descr="A pink bicycle with blue wheels&#10;&#10;Description automatically generated">
            <a:extLst>
              <a:ext uri="{FF2B5EF4-FFF2-40B4-BE49-F238E27FC236}">
                <a16:creationId xmlns:a16="http://schemas.microsoft.com/office/drawing/2014/main" id="{2D3EA962-4340-6049-E614-F0194FB70A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1479" y="1511377"/>
            <a:ext cx="332709" cy="332709"/>
          </a:xfrm>
          <a:prstGeom prst="rect">
            <a:avLst/>
          </a:prstGeom>
        </p:spPr>
      </p:pic>
      <p:pic>
        <p:nvPicPr>
          <p:cNvPr id="14" name="Picture 13" descr="A group of cars in different colors&#10;&#10;Description automatically generated">
            <a:extLst>
              <a:ext uri="{FF2B5EF4-FFF2-40B4-BE49-F238E27FC236}">
                <a16:creationId xmlns:a16="http://schemas.microsoft.com/office/drawing/2014/main" id="{ECD13A5A-403C-FB74-4000-3BC970070D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</a:blip>
          <a:srcRect b="63297"/>
          <a:stretch/>
        </p:blipFill>
        <p:spPr>
          <a:xfrm>
            <a:off x="5854390" y="1665354"/>
            <a:ext cx="416241" cy="160365"/>
          </a:xfrm>
          <a:prstGeom prst="rect">
            <a:avLst/>
          </a:prstGeom>
        </p:spPr>
      </p:pic>
      <p:pic>
        <p:nvPicPr>
          <p:cNvPr id="15" name="Picture 14" descr="A green bus with many windows&#10;&#10;Description automatically generated">
            <a:extLst>
              <a:ext uri="{FF2B5EF4-FFF2-40B4-BE49-F238E27FC236}">
                <a16:creationId xmlns:a16="http://schemas.microsoft.com/office/drawing/2014/main" id="{6E368A14-19F2-277E-947F-339B0B7812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264" b="50446"/>
          <a:stretch/>
        </p:blipFill>
        <p:spPr>
          <a:xfrm>
            <a:off x="4250483" y="1497758"/>
            <a:ext cx="323388" cy="335192"/>
          </a:xfrm>
          <a:prstGeom prst="rect">
            <a:avLst/>
          </a:prstGeom>
        </p:spPr>
      </p:pic>
      <p:pic>
        <p:nvPicPr>
          <p:cNvPr id="16" name="Picture 15" descr="A group of people walking&#10;&#10;Description automatically generated">
            <a:extLst>
              <a:ext uri="{FF2B5EF4-FFF2-40B4-BE49-F238E27FC236}">
                <a16:creationId xmlns:a16="http://schemas.microsoft.com/office/drawing/2014/main" id="{6D880222-07A1-113D-0EDB-D024B3516D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866" r="79832"/>
          <a:stretch/>
        </p:blipFill>
        <p:spPr>
          <a:xfrm>
            <a:off x="8403842" y="1577940"/>
            <a:ext cx="168167" cy="33519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43DEA1-1927-811E-AD41-28A0C6981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775032"/>
              </p:ext>
            </p:extLst>
          </p:nvPr>
        </p:nvGraphicFramePr>
        <p:xfrm>
          <a:off x="6096000" y="1096354"/>
          <a:ext cx="3036813" cy="395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813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/>
                        <a:t>MODE OF TRANSPORT USED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7A7C00-9F87-6E86-A91A-3BBC0621E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453305"/>
              </p:ext>
            </p:extLst>
          </p:nvPr>
        </p:nvGraphicFramePr>
        <p:xfrm>
          <a:off x="701527" y="5765395"/>
          <a:ext cx="272642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631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Net 2+ hours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78E5DBA-3E6C-4E92-743F-8FEE24CDC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58581"/>
              </p:ext>
            </p:extLst>
          </p:nvPr>
        </p:nvGraphicFramePr>
        <p:xfrm>
          <a:off x="4010685" y="5765395"/>
          <a:ext cx="652898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717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809752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  <a:gridCol w="809752">
                  <a:extLst>
                    <a:ext uri="{9D8B030D-6E8A-4147-A177-3AD203B41FA5}">
                      <a16:colId xmlns:a16="http://schemas.microsoft.com/office/drawing/2014/main" val="2564690692"/>
                    </a:ext>
                  </a:extLst>
                </a:gridCol>
                <a:gridCol w="809752">
                  <a:extLst>
                    <a:ext uri="{9D8B030D-6E8A-4147-A177-3AD203B41FA5}">
                      <a16:colId xmlns:a16="http://schemas.microsoft.com/office/drawing/2014/main" val="2387839632"/>
                    </a:ext>
                  </a:extLst>
                </a:gridCol>
                <a:gridCol w="809752">
                  <a:extLst>
                    <a:ext uri="{9D8B030D-6E8A-4147-A177-3AD203B41FA5}">
                      <a16:colId xmlns:a16="http://schemas.microsoft.com/office/drawing/2014/main" val="330895330"/>
                    </a:ext>
                  </a:extLst>
                </a:gridCol>
                <a:gridCol w="809752">
                  <a:extLst>
                    <a:ext uri="{9D8B030D-6E8A-4147-A177-3AD203B41FA5}">
                      <a16:colId xmlns:a16="http://schemas.microsoft.com/office/drawing/2014/main" val="4015621748"/>
                    </a:ext>
                  </a:extLst>
                </a:gridCol>
                <a:gridCol w="809752">
                  <a:extLst>
                    <a:ext uri="{9D8B030D-6E8A-4147-A177-3AD203B41FA5}">
                      <a16:colId xmlns:a16="http://schemas.microsoft.com/office/drawing/2014/main" val="2478718225"/>
                    </a:ext>
                  </a:extLst>
                </a:gridCol>
                <a:gridCol w="809752">
                  <a:extLst>
                    <a:ext uri="{9D8B030D-6E8A-4147-A177-3AD203B41FA5}">
                      <a16:colId xmlns:a16="http://schemas.microsoft.com/office/drawing/2014/main" val="1789214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63%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33%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53%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40%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pic>
        <p:nvPicPr>
          <p:cNvPr id="9" name="Picture 8" descr="A group of people riding bicycles&#10;&#10;Description automatically generated">
            <a:extLst>
              <a:ext uri="{FF2B5EF4-FFF2-40B4-BE49-F238E27FC236}">
                <a16:creationId xmlns:a16="http://schemas.microsoft.com/office/drawing/2014/main" id="{491AD4DD-309E-3AC7-DF67-A87FFB6BE6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65" t="6597" r="62464" b="56238"/>
          <a:stretch/>
        </p:blipFill>
        <p:spPr>
          <a:xfrm>
            <a:off x="9186211" y="1471297"/>
            <a:ext cx="316871" cy="48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93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181CC-485F-2FB7-FC5C-DA8D5120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77" y="701874"/>
            <a:ext cx="3149601" cy="715669"/>
          </a:xfrm>
        </p:spPr>
        <p:txBody>
          <a:bodyPr/>
          <a:lstStyle/>
          <a:p>
            <a:pPr lvl="0"/>
            <a:r>
              <a:rPr lang="en-US"/>
              <a:t>Number of visits </a:t>
            </a:r>
            <a:r>
              <a:rPr lang="en-US" dirty="0"/>
              <a:t>to</a:t>
            </a:r>
            <a:r>
              <a:rPr lang="en-US"/>
              <a:t> Limerick City </a:t>
            </a:r>
            <a:r>
              <a:rPr lang="en-US" err="1"/>
              <a:t>centre</a:t>
            </a:r>
            <a:r>
              <a:rPr lang="en-US"/>
              <a:t>  </a:t>
            </a:r>
            <a:br>
              <a:rPr lang="en-US"/>
            </a:br>
            <a:r>
              <a:rPr lang="en-US" sz="2000" b="0"/>
              <a:t>(past four weeks)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CB7F-43C8-B7F8-6EE3-9B29F9511B3F}"/>
              </a:ext>
            </a:extLst>
          </p:cNvPr>
          <p:cNvSpPr txBox="1"/>
          <p:nvPr/>
        </p:nvSpPr>
        <p:spPr>
          <a:xfrm>
            <a:off x="631777" y="3647340"/>
            <a:ext cx="31709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bg1"/>
                </a:solidFill>
              </a:rPr>
              <a:t>58% have visited the city </a:t>
            </a:r>
            <a:r>
              <a:rPr lang="en-US" sz="2400" dirty="0" err="1">
                <a:solidFill>
                  <a:schemeClr val="bg1"/>
                </a:solidFill>
              </a:rPr>
              <a:t>centre</a:t>
            </a:r>
            <a:r>
              <a:rPr lang="en-US" sz="2400" dirty="0">
                <a:solidFill>
                  <a:schemeClr val="bg1"/>
                </a:solidFill>
              </a:rPr>
              <a:t> at least 5 times in the past four weeks.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CBAAF-E602-09BB-4E6D-DB706501430E}"/>
              </a:ext>
            </a:extLst>
          </p:cNvPr>
          <p:cNvSpPr txBox="1"/>
          <p:nvPr/>
        </p:nvSpPr>
        <p:spPr>
          <a:xfrm>
            <a:off x="450000" y="5615809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Q.8 Think again about the past four weeks, how many times have you visited the city </a:t>
            </a:r>
            <a:r>
              <a:rPr lang="en-US" sz="1000" dirty="0" err="1"/>
              <a:t>centre</a:t>
            </a:r>
            <a:r>
              <a:rPr lang="en-US" sz="1000" dirty="0"/>
              <a:t>?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049606C-6D2F-3485-8B74-EBECBF28D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522979"/>
              </p:ext>
            </p:extLst>
          </p:nvPr>
        </p:nvGraphicFramePr>
        <p:xfrm>
          <a:off x="7696771" y="616466"/>
          <a:ext cx="1179592" cy="889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9592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/>
                        <a:t>TOTAL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22562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2A52EB-CBC3-92BC-6CD5-2C9CCE429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114498"/>
              </p:ext>
            </p:extLst>
          </p:nvPr>
        </p:nvGraphicFramePr>
        <p:xfrm>
          <a:off x="5542280" y="5083234"/>
          <a:ext cx="3163420" cy="268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3955">
                  <a:extLst>
                    <a:ext uri="{9D8B030D-6E8A-4147-A177-3AD203B41FA5}">
                      <a16:colId xmlns:a16="http://schemas.microsoft.com/office/drawing/2014/main" val="2143264928"/>
                    </a:ext>
                  </a:extLst>
                </a:gridCol>
                <a:gridCol w="749465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</a:tblGrid>
              <a:tr h="26809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600" b="1" i="0"/>
                        <a:t>Average no. of times: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dirty="0"/>
                        <a:t>10.11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1120AFE-2BAE-529D-218F-F081D9FDD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010123"/>
              </p:ext>
            </p:extLst>
          </p:nvPr>
        </p:nvGraphicFramePr>
        <p:xfrm>
          <a:off x="7075784" y="1453699"/>
          <a:ext cx="2363581" cy="351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79501C9-FCDA-8E48-4F98-96B6A254E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96156"/>
              </p:ext>
            </p:extLst>
          </p:nvPr>
        </p:nvGraphicFramePr>
        <p:xfrm>
          <a:off x="5178450" y="1519915"/>
          <a:ext cx="2427011" cy="3282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7011">
                  <a:extLst>
                    <a:ext uri="{9D8B030D-6E8A-4147-A177-3AD203B41FA5}">
                      <a16:colId xmlns:a16="http://schemas.microsoft.com/office/drawing/2014/main" val="457704870"/>
                    </a:ext>
                  </a:extLst>
                </a:gridCol>
              </a:tblGrid>
              <a:tr h="243941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131863"/>
                  </a:ext>
                </a:extLst>
              </a:tr>
              <a:tr h="452761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82815"/>
                  </a:ext>
                </a:extLst>
              </a:tr>
              <a:tr h="736846">
                <a:tc>
                  <a:txBody>
                    <a:bodyPr/>
                    <a:lstStyle/>
                    <a:p>
                      <a:pPr algn="r" fontAlgn="t"/>
                      <a:endParaRPr lang="en-I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40328"/>
                  </a:ext>
                </a:extLst>
              </a:tr>
              <a:tr h="763526">
                <a:tc>
                  <a:txBody>
                    <a:bodyPr/>
                    <a:lstStyle/>
                    <a:p>
                      <a:pPr algn="r" fontAlgn="t"/>
                      <a:endParaRPr lang="en-I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789183"/>
                  </a:ext>
                </a:extLst>
              </a:tr>
              <a:tr h="417533">
                <a:tc>
                  <a:txBody>
                    <a:bodyPr/>
                    <a:lstStyle/>
                    <a:p>
                      <a:pPr algn="r" fontAlgn="t"/>
                      <a:endParaRPr lang="en-I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10+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174589"/>
                  </a:ext>
                </a:extLst>
              </a:tr>
              <a:tr h="277815">
                <a:tc>
                  <a:txBody>
                    <a:bodyPr/>
                    <a:lstStyle/>
                    <a:p>
                      <a:pPr algn="r" fontAlgn="t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t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t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I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44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638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ADF0CBE-B55B-2C3F-BDD5-8E8B5E541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894999"/>
              </p:ext>
            </p:extLst>
          </p:nvPr>
        </p:nvGraphicFramePr>
        <p:xfrm>
          <a:off x="5252225" y="5504371"/>
          <a:ext cx="1797672" cy="352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224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599224">
                  <a:extLst>
                    <a:ext uri="{9D8B030D-6E8A-4147-A177-3AD203B41FA5}">
                      <a16:colId xmlns:a16="http://schemas.microsoft.com/office/drawing/2014/main" val="905764081"/>
                    </a:ext>
                  </a:extLst>
                </a:gridCol>
                <a:gridCol w="599224">
                  <a:extLst>
                    <a:ext uri="{9D8B030D-6E8A-4147-A177-3AD203B41FA5}">
                      <a16:colId xmlns:a16="http://schemas.microsoft.com/office/drawing/2014/main" val="2752953040"/>
                    </a:ext>
                  </a:extLst>
                </a:gridCol>
              </a:tblGrid>
              <a:tr h="35259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12.35</a:t>
                      </a:r>
                    </a:p>
                  </a:txBody>
                  <a:tcPr marL="7156" marR="7156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9.58</a:t>
                      </a:r>
                    </a:p>
                  </a:txBody>
                  <a:tcPr marL="7156" marR="7156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7.84</a:t>
                      </a:r>
                    </a:p>
                  </a:txBody>
                  <a:tcPr marL="7156" marR="7156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-606443" y="6149266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Q.8 Think again about the past four weeks, how many times have you visited the city </a:t>
            </a:r>
            <a:r>
              <a:rPr lang="en-US" sz="1000" dirty="0" err="1"/>
              <a:t>centre</a:t>
            </a:r>
            <a:r>
              <a:rPr lang="en-US" sz="1000" dirty="0"/>
              <a:t>?</a:t>
            </a:r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45750D2E-6A2B-862D-48F7-7E52975EA3F3}"/>
              </a:ext>
            </a:extLst>
          </p:cNvPr>
          <p:cNvSpPr txBox="1">
            <a:spLocks/>
          </p:cNvSpPr>
          <p:nvPr/>
        </p:nvSpPr>
        <p:spPr>
          <a:xfrm>
            <a:off x="446456" y="127336"/>
            <a:ext cx="11299088" cy="4850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IE" dirty="0"/>
              <a:t>Number of visits to Limerick City Centre by demos</a:t>
            </a:r>
            <a:r>
              <a:rPr lang="en-IE" b="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IE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000" b="0" dirty="0"/>
              <a:t>Same incidence of visits between O’Connell Street and Thomas Street visitors. </a:t>
            </a:r>
            <a:endParaRPr lang="en-IE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32DAFBF-D276-F793-F887-724E25EB0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5699228"/>
              </p:ext>
            </p:extLst>
          </p:nvPr>
        </p:nvGraphicFramePr>
        <p:xfrm>
          <a:off x="1973871" y="2627789"/>
          <a:ext cx="8984610" cy="3045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7504A9B-4977-34F2-87B8-94A5EF0B1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89502"/>
              </p:ext>
            </p:extLst>
          </p:nvPr>
        </p:nvGraphicFramePr>
        <p:xfrm>
          <a:off x="983505" y="2723907"/>
          <a:ext cx="1174750" cy="2488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3606359056"/>
                    </a:ext>
                  </a:extLst>
                </a:gridCol>
              </a:tblGrid>
              <a:tr h="265603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489477"/>
                  </a:ext>
                </a:extLst>
              </a:tr>
              <a:tr h="634876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509078"/>
                  </a:ext>
                </a:extLst>
              </a:tr>
              <a:tr h="423831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766034"/>
                  </a:ext>
                </a:extLst>
              </a:tr>
              <a:tr h="727607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5-9</a:t>
                      </a:r>
                    </a:p>
                    <a:p>
                      <a:pPr algn="r" fontAlgn="t"/>
                      <a:endParaRPr lang="en-I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334749"/>
                  </a:ext>
                </a:extLst>
              </a:tr>
              <a:tr h="202369">
                <a:tc>
                  <a:txBody>
                    <a:bodyPr/>
                    <a:lstStyle/>
                    <a:p>
                      <a:pPr algn="r" fontAlgn="t"/>
                      <a:endParaRPr lang="en-I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10+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9325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E8F0117-EFD0-F5F9-63D1-184203DB5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288189"/>
              </p:ext>
            </p:extLst>
          </p:nvPr>
        </p:nvGraphicFramePr>
        <p:xfrm>
          <a:off x="0" y="5504371"/>
          <a:ext cx="2813759" cy="268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0565">
                  <a:extLst>
                    <a:ext uri="{9D8B030D-6E8A-4147-A177-3AD203B41FA5}">
                      <a16:colId xmlns:a16="http://schemas.microsoft.com/office/drawing/2014/main" val="2143264928"/>
                    </a:ext>
                  </a:extLst>
                </a:gridCol>
                <a:gridCol w="783194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</a:tblGrid>
              <a:tr h="26809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600" b="1" i="0"/>
                        <a:t>Average no. of times: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dirty="0"/>
                        <a:t>10.11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CFC393C-B6E0-5585-D675-1804864EF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864879"/>
              </p:ext>
            </p:extLst>
          </p:nvPr>
        </p:nvGraphicFramePr>
        <p:xfrm>
          <a:off x="3344485" y="5504371"/>
          <a:ext cx="1264360" cy="268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180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632180">
                  <a:extLst>
                    <a:ext uri="{9D8B030D-6E8A-4147-A177-3AD203B41FA5}">
                      <a16:colId xmlns:a16="http://schemas.microsoft.com/office/drawing/2014/main" val="905764081"/>
                    </a:ext>
                  </a:extLst>
                </a:gridCol>
              </a:tblGrid>
              <a:tr h="268092"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10.42</a:t>
                      </a:r>
                    </a:p>
                  </a:txBody>
                  <a:tcPr marL="7872" marR="7872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9.85</a:t>
                      </a:r>
                    </a:p>
                  </a:txBody>
                  <a:tcPr marL="7872" marR="7872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A976E1E-7815-97E9-9CC6-5B2BFA8DB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842512"/>
              </p:ext>
            </p:extLst>
          </p:nvPr>
        </p:nvGraphicFramePr>
        <p:xfrm>
          <a:off x="9620493" y="5504371"/>
          <a:ext cx="1195272" cy="352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636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597636">
                  <a:extLst>
                    <a:ext uri="{9D8B030D-6E8A-4147-A177-3AD203B41FA5}">
                      <a16:colId xmlns:a16="http://schemas.microsoft.com/office/drawing/2014/main" val="905764081"/>
                    </a:ext>
                  </a:extLst>
                </a:gridCol>
              </a:tblGrid>
              <a:tr h="352593"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10.10</a:t>
                      </a:r>
                    </a:p>
                  </a:txBody>
                  <a:tcPr marL="7156" marR="7156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10.11</a:t>
                      </a:r>
                    </a:p>
                  </a:txBody>
                  <a:tcPr marL="7156" marR="7156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0D4B44-0419-43B8-F503-D30F5139C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239843"/>
              </p:ext>
            </p:extLst>
          </p:nvPr>
        </p:nvGraphicFramePr>
        <p:xfrm>
          <a:off x="2024109" y="1487944"/>
          <a:ext cx="8815342" cy="1225296"/>
        </p:xfrm>
        <a:graphic>
          <a:graphicData uri="http://schemas.openxmlformats.org/drawingml/2006/table">
            <a:tbl>
              <a:tblPr/>
              <a:tblGrid>
                <a:gridCol w="807540">
                  <a:extLst>
                    <a:ext uri="{9D8B030D-6E8A-4147-A177-3AD203B41FA5}">
                      <a16:colId xmlns:a16="http://schemas.microsoft.com/office/drawing/2014/main" val="3552704336"/>
                    </a:ext>
                  </a:extLst>
                </a:gridCol>
                <a:gridCol w="631023">
                  <a:extLst>
                    <a:ext uri="{9D8B030D-6E8A-4147-A177-3AD203B41FA5}">
                      <a16:colId xmlns:a16="http://schemas.microsoft.com/office/drawing/2014/main" val="1649801170"/>
                    </a:ext>
                  </a:extLst>
                </a:gridCol>
                <a:gridCol w="514715">
                  <a:extLst>
                    <a:ext uri="{9D8B030D-6E8A-4147-A177-3AD203B41FA5}">
                      <a16:colId xmlns:a16="http://schemas.microsoft.com/office/drawing/2014/main" val="3265691893"/>
                    </a:ext>
                  </a:extLst>
                </a:gridCol>
                <a:gridCol w="514715">
                  <a:extLst>
                    <a:ext uri="{9D8B030D-6E8A-4147-A177-3AD203B41FA5}">
                      <a16:colId xmlns:a16="http://schemas.microsoft.com/office/drawing/2014/main" val="381516329"/>
                    </a:ext>
                  </a:extLst>
                </a:gridCol>
                <a:gridCol w="737123">
                  <a:extLst>
                    <a:ext uri="{9D8B030D-6E8A-4147-A177-3AD203B41FA5}">
                      <a16:colId xmlns:a16="http://schemas.microsoft.com/office/drawing/2014/main" val="1496960354"/>
                    </a:ext>
                  </a:extLst>
                </a:gridCol>
                <a:gridCol w="597671">
                  <a:extLst>
                    <a:ext uri="{9D8B030D-6E8A-4147-A177-3AD203B41FA5}">
                      <a16:colId xmlns:a16="http://schemas.microsoft.com/office/drawing/2014/main" val="3746700485"/>
                    </a:ext>
                  </a:extLst>
                </a:gridCol>
                <a:gridCol w="597671">
                  <a:extLst>
                    <a:ext uri="{9D8B030D-6E8A-4147-A177-3AD203B41FA5}">
                      <a16:colId xmlns:a16="http://schemas.microsoft.com/office/drawing/2014/main" val="3890516532"/>
                    </a:ext>
                  </a:extLst>
                </a:gridCol>
                <a:gridCol w="597671">
                  <a:extLst>
                    <a:ext uri="{9D8B030D-6E8A-4147-A177-3AD203B41FA5}">
                      <a16:colId xmlns:a16="http://schemas.microsoft.com/office/drawing/2014/main" val="2153723724"/>
                    </a:ext>
                  </a:extLst>
                </a:gridCol>
                <a:gridCol w="721586">
                  <a:extLst>
                    <a:ext uri="{9D8B030D-6E8A-4147-A177-3AD203B41FA5}">
                      <a16:colId xmlns:a16="http://schemas.microsoft.com/office/drawing/2014/main" val="21018479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147386248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251977847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1461535445"/>
                    </a:ext>
                  </a:extLst>
                </a:gridCol>
                <a:gridCol w="662869">
                  <a:extLst>
                    <a:ext uri="{9D8B030D-6E8A-4147-A177-3AD203B41FA5}">
                      <a16:colId xmlns:a16="http://schemas.microsoft.com/office/drawing/2014/main" val="3352219949"/>
                    </a:ext>
                  </a:extLst>
                </a:gridCol>
                <a:gridCol w="565857">
                  <a:extLst>
                    <a:ext uri="{9D8B030D-6E8A-4147-A177-3AD203B41FA5}">
                      <a16:colId xmlns:a16="http://schemas.microsoft.com/office/drawing/2014/main" val="4057550127"/>
                    </a:ext>
                  </a:extLst>
                </a:gridCol>
              </a:tblGrid>
              <a:tr h="1031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here they live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138606"/>
                  </a:ext>
                </a:extLst>
              </a:tr>
              <a:tr h="139668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 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35-54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55+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Limerick City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Outside Limerick City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5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O’Connell Street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Thomas Street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95145"/>
                  </a:ext>
                </a:extLst>
              </a:tr>
              <a:tr h="54889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712066"/>
                  </a:ext>
                </a:extLst>
              </a:tr>
              <a:tr h="54889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5424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C4CEDB-5732-D260-F8EF-A007639F5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53226"/>
              </p:ext>
            </p:extLst>
          </p:nvPr>
        </p:nvGraphicFramePr>
        <p:xfrm>
          <a:off x="7741999" y="5504371"/>
          <a:ext cx="1195272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636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597636">
                  <a:extLst>
                    <a:ext uri="{9D8B030D-6E8A-4147-A177-3AD203B41FA5}">
                      <a16:colId xmlns:a16="http://schemas.microsoft.com/office/drawing/2014/main" val="905764081"/>
                    </a:ext>
                  </a:extLst>
                </a:gridCol>
              </a:tblGrid>
              <a:tr h="168887"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7.97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301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-562391" y="6169562"/>
            <a:ext cx="11299088" cy="53347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Q.8 Think again about the past four weeks, how many times have you visited the city </a:t>
            </a:r>
            <a:r>
              <a:rPr lang="en-US" sz="1000" dirty="0" err="1"/>
              <a:t>centre</a:t>
            </a:r>
            <a:r>
              <a:rPr lang="en-US" sz="1000" dirty="0"/>
              <a:t>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*Caution: small base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EC9C8C-506F-8128-414E-1E77867D6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572539"/>
              </p:ext>
            </p:extLst>
          </p:nvPr>
        </p:nvGraphicFramePr>
        <p:xfrm>
          <a:off x="2322534" y="2687210"/>
          <a:ext cx="9580029" cy="3130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4D3807-559B-2D75-9783-1FE5FA08C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952858"/>
              </p:ext>
            </p:extLst>
          </p:nvPr>
        </p:nvGraphicFramePr>
        <p:xfrm>
          <a:off x="449703" y="2741284"/>
          <a:ext cx="1976352" cy="30063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6352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259636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556893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722090"/>
                  </a:ext>
                </a:extLst>
              </a:tr>
              <a:tr h="609143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000078"/>
                  </a:ext>
                </a:extLst>
              </a:tr>
              <a:tr h="886691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099392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10+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390612"/>
                  </a:ext>
                </a:extLst>
              </a:tr>
              <a:tr h="211558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Don't Know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94998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E8F0117-EFD0-F5F9-63D1-184203DB5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892246"/>
              </p:ext>
            </p:extLst>
          </p:nvPr>
        </p:nvGraphicFramePr>
        <p:xfrm>
          <a:off x="172382" y="5831892"/>
          <a:ext cx="11597766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7754">
                  <a:extLst>
                    <a:ext uri="{9D8B030D-6E8A-4147-A177-3AD203B41FA5}">
                      <a16:colId xmlns:a16="http://schemas.microsoft.com/office/drawing/2014/main" val="2143264928"/>
                    </a:ext>
                  </a:extLst>
                </a:gridCol>
                <a:gridCol w="821787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1138596">
                  <a:extLst>
                    <a:ext uri="{9D8B030D-6E8A-4147-A177-3AD203B41FA5}">
                      <a16:colId xmlns:a16="http://schemas.microsoft.com/office/drawing/2014/main" val="3432352899"/>
                    </a:ext>
                  </a:extLst>
                </a:gridCol>
                <a:gridCol w="1039947">
                  <a:extLst>
                    <a:ext uri="{9D8B030D-6E8A-4147-A177-3AD203B41FA5}">
                      <a16:colId xmlns:a16="http://schemas.microsoft.com/office/drawing/2014/main" val="2028772477"/>
                    </a:ext>
                  </a:extLst>
                </a:gridCol>
                <a:gridCol w="1039947">
                  <a:extLst>
                    <a:ext uri="{9D8B030D-6E8A-4147-A177-3AD203B41FA5}">
                      <a16:colId xmlns:a16="http://schemas.microsoft.com/office/drawing/2014/main" val="4149347555"/>
                    </a:ext>
                  </a:extLst>
                </a:gridCol>
                <a:gridCol w="1039947">
                  <a:extLst>
                    <a:ext uri="{9D8B030D-6E8A-4147-A177-3AD203B41FA5}">
                      <a16:colId xmlns:a16="http://schemas.microsoft.com/office/drawing/2014/main" val="3658723672"/>
                    </a:ext>
                  </a:extLst>
                </a:gridCol>
                <a:gridCol w="1039947">
                  <a:extLst>
                    <a:ext uri="{9D8B030D-6E8A-4147-A177-3AD203B41FA5}">
                      <a16:colId xmlns:a16="http://schemas.microsoft.com/office/drawing/2014/main" val="211962401"/>
                    </a:ext>
                  </a:extLst>
                </a:gridCol>
                <a:gridCol w="1039947">
                  <a:extLst>
                    <a:ext uri="{9D8B030D-6E8A-4147-A177-3AD203B41FA5}">
                      <a16:colId xmlns:a16="http://schemas.microsoft.com/office/drawing/2014/main" val="3257841029"/>
                    </a:ext>
                  </a:extLst>
                </a:gridCol>
                <a:gridCol w="1039947">
                  <a:extLst>
                    <a:ext uri="{9D8B030D-6E8A-4147-A177-3AD203B41FA5}">
                      <a16:colId xmlns:a16="http://schemas.microsoft.com/office/drawing/2014/main" val="126831068"/>
                    </a:ext>
                  </a:extLst>
                </a:gridCol>
                <a:gridCol w="1039947">
                  <a:extLst>
                    <a:ext uri="{9D8B030D-6E8A-4147-A177-3AD203B41FA5}">
                      <a16:colId xmlns:a16="http://schemas.microsoft.com/office/drawing/2014/main" val="3311034120"/>
                    </a:ext>
                  </a:extLst>
                </a:gridCol>
              </a:tblGrid>
              <a:tr h="173101">
                <a:tc>
                  <a:txBody>
                    <a:bodyPr/>
                    <a:lstStyle/>
                    <a:p>
                      <a:pPr algn="r" fontAlgn="ctr"/>
                      <a:r>
                        <a:rPr lang="en-IE" sz="1600" b="1" i="0"/>
                        <a:t>Average no. of times: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dirty="0"/>
                        <a:t>10.11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/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7.51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18.82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22.59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9.13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9.18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9.93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10.44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F66013-8863-5D18-F3A9-3CA9693CA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59963"/>
              </p:ext>
            </p:extLst>
          </p:nvPr>
        </p:nvGraphicFramePr>
        <p:xfrm>
          <a:off x="2426055" y="1770823"/>
          <a:ext cx="9319489" cy="897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8650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  <a:gridCol w="910295">
                  <a:extLst>
                    <a:ext uri="{9D8B030D-6E8A-4147-A177-3AD203B41FA5}">
                      <a16:colId xmlns:a16="http://schemas.microsoft.com/office/drawing/2014/main" val="1577137622"/>
                    </a:ext>
                  </a:extLst>
                </a:gridCol>
                <a:gridCol w="1035792">
                  <a:extLst>
                    <a:ext uri="{9D8B030D-6E8A-4147-A177-3AD203B41FA5}">
                      <a16:colId xmlns:a16="http://schemas.microsoft.com/office/drawing/2014/main" val="192268474"/>
                    </a:ext>
                  </a:extLst>
                </a:gridCol>
                <a:gridCol w="1035792">
                  <a:extLst>
                    <a:ext uri="{9D8B030D-6E8A-4147-A177-3AD203B41FA5}">
                      <a16:colId xmlns:a16="http://schemas.microsoft.com/office/drawing/2014/main" val="2563538702"/>
                    </a:ext>
                  </a:extLst>
                </a:gridCol>
                <a:gridCol w="1035792">
                  <a:extLst>
                    <a:ext uri="{9D8B030D-6E8A-4147-A177-3AD203B41FA5}">
                      <a16:colId xmlns:a16="http://schemas.microsoft.com/office/drawing/2014/main" val="447657074"/>
                    </a:ext>
                  </a:extLst>
                </a:gridCol>
                <a:gridCol w="1035792">
                  <a:extLst>
                    <a:ext uri="{9D8B030D-6E8A-4147-A177-3AD203B41FA5}">
                      <a16:colId xmlns:a16="http://schemas.microsoft.com/office/drawing/2014/main" val="545870835"/>
                    </a:ext>
                  </a:extLst>
                </a:gridCol>
                <a:gridCol w="1035792">
                  <a:extLst>
                    <a:ext uri="{9D8B030D-6E8A-4147-A177-3AD203B41FA5}">
                      <a16:colId xmlns:a16="http://schemas.microsoft.com/office/drawing/2014/main" val="2275805761"/>
                    </a:ext>
                  </a:extLst>
                </a:gridCol>
                <a:gridCol w="1035792">
                  <a:extLst>
                    <a:ext uri="{9D8B030D-6E8A-4147-A177-3AD203B41FA5}">
                      <a16:colId xmlns:a16="http://schemas.microsoft.com/office/drawing/2014/main" val="1498984623"/>
                    </a:ext>
                  </a:extLst>
                </a:gridCol>
                <a:gridCol w="1035792">
                  <a:extLst>
                    <a:ext uri="{9D8B030D-6E8A-4147-A177-3AD203B41FA5}">
                      <a16:colId xmlns:a16="http://schemas.microsoft.com/office/drawing/2014/main" val="1182339893"/>
                    </a:ext>
                  </a:extLst>
                </a:gridCol>
              </a:tblGrid>
              <a:tr h="199807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/>
                        <a:t>TOTAL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400" b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Shopping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Working/going to work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Attending school/college/other education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 to a restaurant/ eating out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 to the pub/having a drink out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Attending an event/cinema/theatre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 please specify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135439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113984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  <p:sp>
        <p:nvSpPr>
          <p:cNvPr id="8" name="Title 16">
            <a:extLst>
              <a:ext uri="{FF2B5EF4-FFF2-40B4-BE49-F238E27FC236}">
                <a16:creationId xmlns:a16="http://schemas.microsoft.com/office/drawing/2014/main" id="{3AFBC014-75D6-4BCD-DBB0-109787A90929}"/>
              </a:ext>
            </a:extLst>
          </p:cNvPr>
          <p:cNvSpPr txBox="1">
            <a:spLocks/>
          </p:cNvSpPr>
          <p:nvPr/>
        </p:nvSpPr>
        <p:spPr>
          <a:xfrm>
            <a:off x="446456" y="127336"/>
            <a:ext cx="11299088" cy="4850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IE" dirty="0"/>
              <a:t>Number of visits to Limerick City Centre by main reason for visiting </a:t>
            </a:r>
            <a:r>
              <a:rPr lang="en-IE" b="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IE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000" b="0" dirty="0"/>
              <a:t>Those visiting for shopping visited Limerick City centre about 7 times past four weeks.</a:t>
            </a:r>
            <a:endParaRPr lang="en-IE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D415FDB-0256-AC98-DD77-476222515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0873"/>
              </p:ext>
            </p:extLst>
          </p:nvPr>
        </p:nvGraphicFramePr>
        <p:xfrm>
          <a:off x="6256969" y="1356189"/>
          <a:ext cx="3036813" cy="395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813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/>
                        <a:t>MAIN REASON FOR VISITING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44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-581845" y="6132067"/>
            <a:ext cx="11299088" cy="71814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Q.8 Think again about the past four weeks, how many times have you visited the city </a:t>
            </a:r>
            <a:r>
              <a:rPr lang="en-US" sz="1000" dirty="0" err="1"/>
              <a:t>centre</a:t>
            </a:r>
            <a:r>
              <a:rPr lang="en-US" sz="1000" dirty="0"/>
              <a:t>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*Caution: small base</a:t>
            </a:r>
          </a:p>
          <a:p>
            <a:pPr algn="r">
              <a:lnSpc>
                <a:spcPct val="120000"/>
              </a:lnSpc>
            </a:pPr>
            <a:endParaRPr lang="en-US" sz="10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EC9C8C-506F-8128-414E-1E77867D6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513639"/>
              </p:ext>
            </p:extLst>
          </p:nvPr>
        </p:nvGraphicFramePr>
        <p:xfrm>
          <a:off x="2579132" y="2640953"/>
          <a:ext cx="9168547" cy="314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4D3807-559B-2D75-9783-1FE5FA08C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0758"/>
              </p:ext>
            </p:extLst>
          </p:nvPr>
        </p:nvGraphicFramePr>
        <p:xfrm>
          <a:off x="804484" y="2695027"/>
          <a:ext cx="1976352" cy="2970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6352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259636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556893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722090"/>
                  </a:ext>
                </a:extLst>
              </a:tr>
              <a:tr h="69646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000078"/>
                  </a:ext>
                </a:extLst>
              </a:tr>
              <a:tr h="763479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099392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10+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390612"/>
                  </a:ext>
                </a:extLst>
              </a:tr>
              <a:tr h="211558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Don't Know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94998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E8F0117-EFD0-F5F9-63D1-184203DB5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322006"/>
              </p:ext>
            </p:extLst>
          </p:nvPr>
        </p:nvGraphicFramePr>
        <p:xfrm>
          <a:off x="287751" y="5785634"/>
          <a:ext cx="11299090" cy="268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6967">
                  <a:extLst>
                    <a:ext uri="{9D8B030D-6E8A-4147-A177-3AD203B41FA5}">
                      <a16:colId xmlns:a16="http://schemas.microsoft.com/office/drawing/2014/main" val="2143264928"/>
                    </a:ext>
                  </a:extLst>
                </a:gridCol>
                <a:gridCol w="688091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1140784">
                  <a:extLst>
                    <a:ext uri="{9D8B030D-6E8A-4147-A177-3AD203B41FA5}">
                      <a16:colId xmlns:a16="http://schemas.microsoft.com/office/drawing/2014/main" val="3432352899"/>
                    </a:ext>
                  </a:extLst>
                </a:gridCol>
                <a:gridCol w="770636">
                  <a:extLst>
                    <a:ext uri="{9D8B030D-6E8A-4147-A177-3AD203B41FA5}">
                      <a16:colId xmlns:a16="http://schemas.microsoft.com/office/drawing/2014/main" val="2028772477"/>
                    </a:ext>
                  </a:extLst>
                </a:gridCol>
                <a:gridCol w="967676">
                  <a:extLst>
                    <a:ext uri="{9D8B030D-6E8A-4147-A177-3AD203B41FA5}">
                      <a16:colId xmlns:a16="http://schemas.microsoft.com/office/drawing/2014/main" val="287573998"/>
                    </a:ext>
                  </a:extLst>
                </a:gridCol>
                <a:gridCol w="869156">
                  <a:extLst>
                    <a:ext uri="{9D8B030D-6E8A-4147-A177-3AD203B41FA5}">
                      <a16:colId xmlns:a16="http://schemas.microsoft.com/office/drawing/2014/main" val="3658723672"/>
                    </a:ext>
                  </a:extLst>
                </a:gridCol>
                <a:gridCol w="869156">
                  <a:extLst>
                    <a:ext uri="{9D8B030D-6E8A-4147-A177-3AD203B41FA5}">
                      <a16:colId xmlns:a16="http://schemas.microsoft.com/office/drawing/2014/main" val="211962401"/>
                    </a:ext>
                  </a:extLst>
                </a:gridCol>
                <a:gridCol w="869156">
                  <a:extLst>
                    <a:ext uri="{9D8B030D-6E8A-4147-A177-3AD203B41FA5}">
                      <a16:colId xmlns:a16="http://schemas.microsoft.com/office/drawing/2014/main" val="3257841029"/>
                    </a:ext>
                  </a:extLst>
                </a:gridCol>
                <a:gridCol w="869156">
                  <a:extLst>
                    <a:ext uri="{9D8B030D-6E8A-4147-A177-3AD203B41FA5}">
                      <a16:colId xmlns:a16="http://schemas.microsoft.com/office/drawing/2014/main" val="126831068"/>
                    </a:ext>
                  </a:extLst>
                </a:gridCol>
                <a:gridCol w="869156">
                  <a:extLst>
                    <a:ext uri="{9D8B030D-6E8A-4147-A177-3AD203B41FA5}">
                      <a16:colId xmlns:a16="http://schemas.microsoft.com/office/drawing/2014/main" val="3311034120"/>
                    </a:ext>
                  </a:extLst>
                </a:gridCol>
                <a:gridCol w="869156">
                  <a:extLst>
                    <a:ext uri="{9D8B030D-6E8A-4147-A177-3AD203B41FA5}">
                      <a16:colId xmlns:a16="http://schemas.microsoft.com/office/drawing/2014/main" val="421819888"/>
                    </a:ext>
                  </a:extLst>
                </a:gridCol>
              </a:tblGrid>
              <a:tr h="26809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600" b="1" i="0"/>
                        <a:t>Average no. of times: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dirty="0"/>
                        <a:t>10.11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/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10.38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15.89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6.47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4.75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7.90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16.30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E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15.40</a:t>
                      </a:r>
                      <a:endParaRPr lang="en-I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F66013-8863-5D18-F3A9-3CA9693CA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925416"/>
              </p:ext>
            </p:extLst>
          </p:nvPr>
        </p:nvGraphicFramePr>
        <p:xfrm>
          <a:off x="2780836" y="1877106"/>
          <a:ext cx="8733500" cy="851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901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  <a:gridCol w="1014799">
                  <a:extLst>
                    <a:ext uri="{9D8B030D-6E8A-4147-A177-3AD203B41FA5}">
                      <a16:colId xmlns:a16="http://schemas.microsoft.com/office/drawing/2014/main" val="1577137622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192268474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447657074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545870835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2275805761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1498984623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1182339893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2331868109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599010815"/>
                    </a:ext>
                  </a:extLst>
                </a:gridCol>
              </a:tblGrid>
              <a:tr h="219026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/>
                        <a:t>TOTAL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400" b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Bicycle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Rail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Taxi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Walking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E-scooter</a:t>
                      </a:r>
                      <a:endParaRPr lang="en-I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  <a:endParaRPr lang="en-I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84757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1*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5*</a:t>
                      </a:r>
                      <a:endParaRPr lang="en-IE" sz="12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7133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/>
                        <a:t>%</a:t>
                      </a:r>
                      <a:endParaRPr lang="en-IE" sz="100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/>
                        <a:t>%</a:t>
                      </a:r>
                      <a:endParaRPr lang="en-IE" sz="1000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/>
                        <a:t>%</a:t>
                      </a:r>
                      <a:endParaRPr lang="en-IE" sz="1000" dirty="0"/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  <p:pic>
        <p:nvPicPr>
          <p:cNvPr id="11" name="Picture 10" descr="A cartoon of a taxi&#10;&#10;Description automatically generated">
            <a:extLst>
              <a:ext uri="{FF2B5EF4-FFF2-40B4-BE49-F238E27FC236}">
                <a16:creationId xmlns:a16="http://schemas.microsoft.com/office/drawing/2014/main" id="{7760873C-722D-9008-77B9-E5DD7736E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118"/>
          <a:stretch/>
        </p:blipFill>
        <p:spPr>
          <a:xfrm>
            <a:off x="8247733" y="1642928"/>
            <a:ext cx="497403" cy="360801"/>
          </a:xfrm>
          <a:prstGeom prst="rect">
            <a:avLst/>
          </a:prstGeom>
        </p:spPr>
      </p:pic>
      <p:pic>
        <p:nvPicPr>
          <p:cNvPr id="12" name="Picture 11" descr="A group of trains on tracks&#10;&#10;Description automatically generated">
            <a:extLst>
              <a:ext uri="{FF2B5EF4-FFF2-40B4-BE49-F238E27FC236}">
                <a16:creationId xmlns:a16="http://schemas.microsoft.com/office/drawing/2014/main" id="{429EE89F-7013-DCC8-42B8-F552D9A70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403" b="64334"/>
          <a:stretch/>
        </p:blipFill>
        <p:spPr>
          <a:xfrm>
            <a:off x="7393837" y="1589369"/>
            <a:ext cx="469224" cy="414831"/>
          </a:xfrm>
          <a:prstGeom prst="rect">
            <a:avLst/>
          </a:prstGeom>
        </p:spPr>
      </p:pic>
      <p:pic>
        <p:nvPicPr>
          <p:cNvPr id="13" name="Picture 12" descr="A pink bicycle with blue wheels&#10;&#10;Description automatically generated">
            <a:extLst>
              <a:ext uri="{FF2B5EF4-FFF2-40B4-BE49-F238E27FC236}">
                <a16:creationId xmlns:a16="http://schemas.microsoft.com/office/drawing/2014/main" id="{283411DB-DC6D-6CBB-3660-71E88F60D5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6930" y="1531498"/>
            <a:ext cx="485021" cy="485021"/>
          </a:xfrm>
          <a:prstGeom prst="rect">
            <a:avLst/>
          </a:prstGeom>
        </p:spPr>
      </p:pic>
      <p:pic>
        <p:nvPicPr>
          <p:cNvPr id="14" name="Picture 13" descr="A group of cars in different colors&#10;&#10;Description automatically generated">
            <a:extLst>
              <a:ext uri="{FF2B5EF4-FFF2-40B4-BE49-F238E27FC236}">
                <a16:creationId xmlns:a16="http://schemas.microsoft.com/office/drawing/2014/main" id="{E2CE6F43-FF56-1373-A5E5-075F844843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</a:blip>
          <a:srcRect b="63297"/>
          <a:stretch/>
        </p:blipFill>
        <p:spPr>
          <a:xfrm>
            <a:off x="6445642" y="1692879"/>
            <a:ext cx="606794" cy="233779"/>
          </a:xfrm>
          <a:prstGeom prst="rect">
            <a:avLst/>
          </a:prstGeom>
        </p:spPr>
      </p:pic>
      <p:pic>
        <p:nvPicPr>
          <p:cNvPr id="15" name="Picture 14" descr="A green bus with many windows&#10;&#10;Description automatically generated">
            <a:extLst>
              <a:ext uri="{FF2B5EF4-FFF2-40B4-BE49-F238E27FC236}">
                <a16:creationId xmlns:a16="http://schemas.microsoft.com/office/drawing/2014/main" id="{AC236F39-0AA9-5AAE-F4F5-DEF1CA0A92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264" b="50446"/>
          <a:stretch/>
        </p:blipFill>
        <p:spPr>
          <a:xfrm>
            <a:off x="4771453" y="1448559"/>
            <a:ext cx="471433" cy="488641"/>
          </a:xfrm>
          <a:prstGeom prst="rect">
            <a:avLst/>
          </a:prstGeom>
        </p:spPr>
      </p:pic>
      <p:pic>
        <p:nvPicPr>
          <p:cNvPr id="16" name="Picture 15" descr="A group of people walking&#10;&#10;Description automatically generated">
            <a:extLst>
              <a:ext uri="{FF2B5EF4-FFF2-40B4-BE49-F238E27FC236}">
                <a16:creationId xmlns:a16="http://schemas.microsoft.com/office/drawing/2014/main" id="{052A0581-E7B1-1632-D2C6-185383E0D1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866" r="79832"/>
          <a:stretch/>
        </p:blipFill>
        <p:spPr>
          <a:xfrm>
            <a:off x="9249055" y="1610060"/>
            <a:ext cx="245153" cy="488641"/>
          </a:xfrm>
          <a:prstGeom prst="rect">
            <a:avLst/>
          </a:prstGeom>
        </p:spPr>
      </p:pic>
      <p:sp>
        <p:nvSpPr>
          <p:cNvPr id="18" name="Title 16">
            <a:extLst>
              <a:ext uri="{FF2B5EF4-FFF2-40B4-BE49-F238E27FC236}">
                <a16:creationId xmlns:a16="http://schemas.microsoft.com/office/drawing/2014/main" id="{F8896CE2-CE78-879D-DBE2-B5F0B6D7E21C}"/>
              </a:ext>
            </a:extLst>
          </p:cNvPr>
          <p:cNvSpPr txBox="1">
            <a:spLocks/>
          </p:cNvSpPr>
          <p:nvPr/>
        </p:nvSpPr>
        <p:spPr>
          <a:xfrm>
            <a:off x="446456" y="127336"/>
            <a:ext cx="11299088" cy="4850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IE" dirty="0"/>
              <a:t>Number of visits to Limerick City Centre by mode of transport used </a:t>
            </a:r>
            <a:r>
              <a:rPr lang="en-IE" b="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IE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000" b="0" dirty="0"/>
              <a:t>Those using the bus visited Limerick Centre 10 times in the past four weeks. </a:t>
            </a:r>
            <a:endParaRPr lang="en-IE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C0E3571-E85A-3CE2-929F-4D8F8B89E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781202"/>
              </p:ext>
            </p:extLst>
          </p:nvPr>
        </p:nvGraphicFramePr>
        <p:xfrm>
          <a:off x="5861232" y="1316110"/>
          <a:ext cx="3036813" cy="395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813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dirty="0"/>
                        <a:t>MODE OF TRANSPORT USED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</a:tbl>
          </a:graphicData>
        </a:graphic>
      </p:graphicFrame>
      <p:pic>
        <p:nvPicPr>
          <p:cNvPr id="5" name="Picture 4" descr="A group of people riding bicycles&#10;&#10;Description automatically generated">
            <a:extLst>
              <a:ext uri="{FF2B5EF4-FFF2-40B4-BE49-F238E27FC236}">
                <a16:creationId xmlns:a16="http://schemas.microsoft.com/office/drawing/2014/main" id="{71BCD3D8-E563-FD9E-8122-97757EE1F8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65" t="6597" r="62464" b="56238"/>
          <a:stretch/>
        </p:blipFill>
        <p:spPr>
          <a:xfrm>
            <a:off x="10076811" y="1461792"/>
            <a:ext cx="316871" cy="48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15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8548-D7E6-2B26-9DFE-EE079EB5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95350" indent="-895350"/>
            <a:r>
              <a:rPr lang="en-US"/>
              <a:t>5.	ANTICIPATED SPEND </a:t>
            </a:r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913FCA-7FBC-379F-6648-AD01AEE2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8103071" y="5570679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EF07BC-C3A2-A413-4FAB-38A53654F3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6056204" y="42003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Placeholder 5" descr="A person paying for a coffee&#10;&#10;Description automatically generated">
            <a:extLst>
              <a:ext uri="{FF2B5EF4-FFF2-40B4-BE49-F238E27FC236}">
                <a16:creationId xmlns:a16="http://schemas.microsoft.com/office/drawing/2014/main" id="{4D705344-22EA-5BE5-7595-6ADB94A6D3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21750" r="27289" b="5539"/>
          <a:stretch/>
        </p:blipFill>
        <p:spPr>
          <a:xfrm>
            <a:off x="1905000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1458517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181CC-485F-2FB7-FC5C-DA8D5120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77" y="673299"/>
            <a:ext cx="3368723" cy="715669"/>
          </a:xfrm>
        </p:spPr>
        <p:txBody>
          <a:bodyPr/>
          <a:lstStyle/>
          <a:p>
            <a:pPr lvl="0"/>
            <a:r>
              <a:rPr lang="en-US"/>
              <a:t>Anticipated spend </a:t>
            </a:r>
            <a:br>
              <a:rPr lang="en-US"/>
            </a:br>
            <a:r>
              <a:rPr lang="en-US" sz="2000" b="0"/>
              <a:t>(on the day of the interview)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CB7F-43C8-B7F8-6EE3-9B29F9511B3F}"/>
              </a:ext>
            </a:extLst>
          </p:cNvPr>
          <p:cNvSpPr txBox="1"/>
          <p:nvPr/>
        </p:nvSpPr>
        <p:spPr>
          <a:xfrm>
            <a:off x="631777" y="3323490"/>
            <a:ext cx="31709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chemeClr val="bg1"/>
                </a:solidFill>
              </a:rPr>
              <a:t>The average spend </a:t>
            </a:r>
            <a:r>
              <a:rPr lang="en-US" sz="2400" dirty="0">
                <a:solidFill>
                  <a:schemeClr val="bg1"/>
                </a:solidFill>
              </a:rPr>
              <a:t>was</a:t>
            </a:r>
            <a:r>
              <a:rPr lang="en-US" sz="2400">
                <a:solidFill>
                  <a:schemeClr val="bg1"/>
                </a:solidFill>
              </a:rPr>
              <a:t> €64.62 with about half expecting to spend more than €50.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CBAAF-E602-09BB-4E6D-DB706501430E}"/>
              </a:ext>
            </a:extLst>
          </p:cNvPr>
          <p:cNvSpPr txBox="1"/>
          <p:nvPr/>
        </p:nvSpPr>
        <p:spPr>
          <a:xfrm>
            <a:off x="450000" y="5615809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Q.6 How much do you personally intend to spend on this trip to the city </a:t>
            </a:r>
            <a:r>
              <a:rPr lang="en-US" sz="1000" dirty="0" err="1"/>
              <a:t>centre</a:t>
            </a:r>
            <a:r>
              <a:rPr lang="en-US" sz="1000" dirty="0"/>
              <a:t> today?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C8142DB3-3802-3F20-182C-025D16EAD3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435565"/>
              </p:ext>
            </p:extLst>
          </p:nvPr>
        </p:nvGraphicFramePr>
        <p:xfrm>
          <a:off x="7405991" y="1519630"/>
          <a:ext cx="1966536" cy="351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C40DDBF-2274-E610-F9AC-31442E5B8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728643"/>
              </p:ext>
            </p:extLst>
          </p:nvPr>
        </p:nvGraphicFramePr>
        <p:xfrm>
          <a:off x="7799463" y="630414"/>
          <a:ext cx="1179592" cy="889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9592">
                  <a:extLst>
                    <a:ext uri="{9D8B030D-6E8A-4147-A177-3AD203B41FA5}">
                      <a16:colId xmlns:a16="http://schemas.microsoft.com/office/drawing/2014/main" val="1982556581"/>
                    </a:ext>
                  </a:extLst>
                </a:gridCol>
              </a:tblGrid>
              <a:tr h="39550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/>
                        <a:t>TOTAL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949829"/>
                  </a:ext>
                </a:extLst>
              </a:tr>
              <a:tr h="26809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621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3577"/>
                  </a:ext>
                </a:extLst>
              </a:tr>
              <a:tr h="22562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/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215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A03124B-1EF8-ED1A-17F8-799DDCADC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067817"/>
              </p:ext>
            </p:extLst>
          </p:nvPr>
        </p:nvGraphicFramePr>
        <p:xfrm>
          <a:off x="6537046" y="5115498"/>
          <a:ext cx="247475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128">
                  <a:extLst>
                    <a:ext uri="{9D8B030D-6E8A-4147-A177-3AD203B41FA5}">
                      <a16:colId xmlns:a16="http://schemas.microsoft.com/office/drawing/2014/main" val="3520859229"/>
                    </a:ext>
                  </a:extLst>
                </a:gridCol>
                <a:gridCol w="1199626">
                  <a:extLst>
                    <a:ext uri="{9D8B030D-6E8A-4147-A177-3AD203B41FA5}">
                      <a16:colId xmlns:a16="http://schemas.microsoft.com/office/drawing/2014/main" val="118924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Mean</a:t>
                      </a:r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€64.62</a:t>
                      </a:r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3820685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CB771640-2D44-9F2C-46C9-5733F5A1E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514005"/>
              </p:ext>
            </p:extLst>
          </p:nvPr>
        </p:nvGraphicFramePr>
        <p:xfrm>
          <a:off x="6194781" y="1577992"/>
          <a:ext cx="1397000" cy="3357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360782737"/>
                    </a:ext>
                  </a:extLst>
                </a:gridCol>
              </a:tblGrid>
              <a:tr h="32772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19001"/>
                  </a:ext>
                </a:extLst>
              </a:tr>
              <a:tr h="777667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€1 to €20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639323"/>
                  </a:ext>
                </a:extLst>
              </a:tr>
              <a:tr h="846034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€20 to €50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543897"/>
                  </a:ext>
                </a:extLst>
              </a:tr>
              <a:tr h="64948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€50 to €90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275766"/>
                  </a:ext>
                </a:extLst>
              </a:tr>
              <a:tr h="290557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€90 to €150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689490"/>
                  </a:ext>
                </a:extLst>
              </a:tr>
              <a:tr h="243306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€150 or more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77447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Don't Know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554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52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8548-D7E6-2B26-9DFE-EE079EB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431"/>
            <a:ext cx="5823605" cy="2705675"/>
          </a:xfrm>
        </p:spPr>
        <p:txBody>
          <a:bodyPr/>
          <a:lstStyle/>
          <a:p>
            <a:pPr marL="895350" indent="-895350"/>
            <a:r>
              <a:rPr lang="en-US" dirty="0"/>
              <a:t>1. 	Research Objectives &amp; methodology</a:t>
            </a:r>
            <a:endParaRPr lang="en-IE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913FCA-7FBC-379F-6648-AD01AEE2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8103071" y="5570679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EF07BC-C3A2-A413-4FAB-38A53654F3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6056204" y="42003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Placeholder 5" descr="A bridge over water with buildings and trees&#10;&#10;Description automatically generated">
            <a:extLst>
              <a:ext uri="{FF2B5EF4-FFF2-40B4-BE49-F238E27FC236}">
                <a16:creationId xmlns:a16="http://schemas.microsoft.com/office/drawing/2014/main" id="{D40091C9-018E-7C00-3FB0-B97C439B34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794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450000" y="5793609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Q.6 How much do you personally intend to spend on this trip to the city </a:t>
            </a:r>
            <a:r>
              <a:rPr lang="en-US" sz="1000" err="1"/>
              <a:t>centre</a:t>
            </a:r>
            <a:r>
              <a:rPr lang="en-US" sz="1000"/>
              <a:t> today?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5" y="137805"/>
            <a:ext cx="11745545" cy="380104"/>
          </a:xfrm>
        </p:spPr>
        <p:txBody>
          <a:bodyPr/>
          <a:lstStyle/>
          <a:p>
            <a:r>
              <a:rPr lang="en-IE"/>
              <a:t>Anticipated spend by demos</a:t>
            </a:r>
            <a:r>
              <a:rPr lang="en-IE" sz="2800"/>
              <a:t/>
            </a:r>
            <a:br>
              <a:rPr lang="en-IE" sz="2800"/>
            </a:br>
            <a:r>
              <a:rPr lang="en-GB" sz="2000" b="0"/>
              <a:t>Anticipated spend is marginally higher among O’Connell Street visitors. </a:t>
            </a:r>
            <a:endParaRPr lang="en-IE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0984E9-2C54-F519-72F5-A73EC5EC9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864473"/>
              </p:ext>
            </p:extLst>
          </p:nvPr>
        </p:nvGraphicFramePr>
        <p:xfrm>
          <a:off x="5097121" y="5532587"/>
          <a:ext cx="2086842" cy="352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5614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695614">
                  <a:extLst>
                    <a:ext uri="{9D8B030D-6E8A-4147-A177-3AD203B41FA5}">
                      <a16:colId xmlns:a16="http://schemas.microsoft.com/office/drawing/2014/main" val="905764081"/>
                    </a:ext>
                  </a:extLst>
                </a:gridCol>
                <a:gridCol w="695614">
                  <a:extLst>
                    <a:ext uri="{9D8B030D-6E8A-4147-A177-3AD203B41FA5}">
                      <a16:colId xmlns:a16="http://schemas.microsoft.com/office/drawing/2014/main" val="2752953040"/>
                    </a:ext>
                  </a:extLst>
                </a:gridCol>
              </a:tblGrid>
              <a:tr h="352593"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€63.25</a:t>
                      </a:r>
                    </a:p>
                  </a:txBody>
                  <a:tcPr marL="8659" marR="8659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€69.38</a:t>
                      </a:r>
                    </a:p>
                  </a:txBody>
                  <a:tcPr marL="8659" marR="8659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€61.88</a:t>
                      </a:r>
                    </a:p>
                  </a:txBody>
                  <a:tcPr marL="8659" marR="8659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84AF1A8-AD2A-0E65-4C94-B82AFD3BA9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1361880"/>
              </p:ext>
            </p:extLst>
          </p:nvPr>
        </p:nvGraphicFramePr>
        <p:xfrm>
          <a:off x="1973871" y="2395757"/>
          <a:ext cx="8984610" cy="327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6AA3731-8538-618E-D9D1-5F2E912A5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93191"/>
              </p:ext>
            </p:extLst>
          </p:nvPr>
        </p:nvGraphicFramePr>
        <p:xfrm>
          <a:off x="372861" y="5532587"/>
          <a:ext cx="2425302" cy="268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736">
                  <a:extLst>
                    <a:ext uri="{9D8B030D-6E8A-4147-A177-3AD203B41FA5}">
                      <a16:colId xmlns:a16="http://schemas.microsoft.com/office/drawing/2014/main" val="2143264928"/>
                    </a:ext>
                  </a:extLst>
                </a:gridCol>
                <a:gridCol w="809566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</a:tblGrid>
              <a:tr h="26809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600" b="1" i="0"/>
                        <a:t>Average :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/>
                        <a:t>€64.62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4A58786-ED07-82D4-19E7-1B067E3F2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40742"/>
              </p:ext>
            </p:extLst>
          </p:nvPr>
        </p:nvGraphicFramePr>
        <p:xfrm>
          <a:off x="3256248" y="5532587"/>
          <a:ext cx="1415576" cy="268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7788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707788">
                  <a:extLst>
                    <a:ext uri="{9D8B030D-6E8A-4147-A177-3AD203B41FA5}">
                      <a16:colId xmlns:a16="http://schemas.microsoft.com/office/drawing/2014/main" val="905764081"/>
                    </a:ext>
                  </a:extLst>
                </a:gridCol>
              </a:tblGrid>
              <a:tr h="268092">
                <a:tc>
                  <a:txBody>
                    <a:bodyPr/>
                    <a:lstStyle/>
                    <a:p>
                      <a:pPr algn="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€67.25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€62.36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53C9D46-C8F2-2E35-6628-76CE25CB2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508413"/>
              </p:ext>
            </p:extLst>
          </p:nvPr>
        </p:nvGraphicFramePr>
        <p:xfrm>
          <a:off x="7683759" y="5532587"/>
          <a:ext cx="1314800" cy="290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7400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657400">
                  <a:extLst>
                    <a:ext uri="{9D8B030D-6E8A-4147-A177-3AD203B41FA5}">
                      <a16:colId xmlns:a16="http://schemas.microsoft.com/office/drawing/2014/main" val="905764081"/>
                    </a:ext>
                  </a:extLst>
                </a:gridCol>
              </a:tblGrid>
              <a:tr h="290546">
                <a:tc>
                  <a:txBody>
                    <a:bodyPr/>
                    <a:lstStyle/>
                    <a:p>
                      <a:pPr algn="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€56.23</a:t>
                      </a:r>
                    </a:p>
                  </a:txBody>
                  <a:tcPr marL="7872" marR="7872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€72.36</a:t>
                      </a:r>
                    </a:p>
                  </a:txBody>
                  <a:tcPr marL="7872" marR="7872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AD7AE57-51BE-6BA7-914B-319D0F058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85386"/>
              </p:ext>
            </p:extLst>
          </p:nvPr>
        </p:nvGraphicFramePr>
        <p:xfrm>
          <a:off x="719570" y="2450782"/>
          <a:ext cx="1447800" cy="2968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1512834784"/>
                    </a:ext>
                  </a:extLst>
                </a:gridCol>
              </a:tblGrid>
              <a:tr h="262891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034146"/>
                  </a:ext>
                </a:extLst>
              </a:tr>
              <a:tr h="734377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€1 to €20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466920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€20 to €50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818504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€50 to €90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88663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€90 to €150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7810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IE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€150 or more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29377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E27B96-FAC3-ABE4-BAA9-2ACAFC0F4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138"/>
              </p:ext>
            </p:extLst>
          </p:nvPr>
        </p:nvGraphicFramePr>
        <p:xfrm>
          <a:off x="2058505" y="1375704"/>
          <a:ext cx="8710109" cy="1097280"/>
        </p:xfrm>
        <a:graphic>
          <a:graphicData uri="http://schemas.openxmlformats.org/drawingml/2006/table">
            <a:tbl>
              <a:tblPr/>
              <a:tblGrid>
                <a:gridCol w="797900">
                  <a:extLst>
                    <a:ext uri="{9D8B030D-6E8A-4147-A177-3AD203B41FA5}">
                      <a16:colId xmlns:a16="http://schemas.microsoft.com/office/drawing/2014/main" val="3552704336"/>
                    </a:ext>
                  </a:extLst>
                </a:gridCol>
                <a:gridCol w="623490">
                  <a:extLst>
                    <a:ext uri="{9D8B030D-6E8A-4147-A177-3AD203B41FA5}">
                      <a16:colId xmlns:a16="http://schemas.microsoft.com/office/drawing/2014/main" val="1649801170"/>
                    </a:ext>
                  </a:extLst>
                </a:gridCol>
                <a:gridCol w="508571">
                  <a:extLst>
                    <a:ext uri="{9D8B030D-6E8A-4147-A177-3AD203B41FA5}">
                      <a16:colId xmlns:a16="http://schemas.microsoft.com/office/drawing/2014/main" val="3265691893"/>
                    </a:ext>
                  </a:extLst>
                </a:gridCol>
                <a:gridCol w="508571">
                  <a:extLst>
                    <a:ext uri="{9D8B030D-6E8A-4147-A177-3AD203B41FA5}">
                      <a16:colId xmlns:a16="http://schemas.microsoft.com/office/drawing/2014/main" val="381516329"/>
                    </a:ext>
                  </a:extLst>
                </a:gridCol>
                <a:gridCol w="728324">
                  <a:extLst>
                    <a:ext uri="{9D8B030D-6E8A-4147-A177-3AD203B41FA5}">
                      <a16:colId xmlns:a16="http://schemas.microsoft.com/office/drawing/2014/main" val="1496960354"/>
                    </a:ext>
                  </a:extLst>
                </a:gridCol>
                <a:gridCol w="590536">
                  <a:extLst>
                    <a:ext uri="{9D8B030D-6E8A-4147-A177-3AD203B41FA5}">
                      <a16:colId xmlns:a16="http://schemas.microsoft.com/office/drawing/2014/main" val="3746700485"/>
                    </a:ext>
                  </a:extLst>
                </a:gridCol>
                <a:gridCol w="590536">
                  <a:extLst>
                    <a:ext uri="{9D8B030D-6E8A-4147-A177-3AD203B41FA5}">
                      <a16:colId xmlns:a16="http://schemas.microsoft.com/office/drawing/2014/main" val="3890516532"/>
                    </a:ext>
                  </a:extLst>
                </a:gridCol>
                <a:gridCol w="590536">
                  <a:extLst>
                    <a:ext uri="{9D8B030D-6E8A-4147-A177-3AD203B41FA5}">
                      <a16:colId xmlns:a16="http://schemas.microsoft.com/office/drawing/2014/main" val="2153723724"/>
                    </a:ext>
                  </a:extLst>
                </a:gridCol>
                <a:gridCol w="712972">
                  <a:extLst>
                    <a:ext uri="{9D8B030D-6E8A-4147-A177-3AD203B41FA5}">
                      <a16:colId xmlns:a16="http://schemas.microsoft.com/office/drawing/2014/main" val="210184790"/>
                    </a:ext>
                  </a:extLst>
                </a:gridCol>
                <a:gridCol w="592912">
                  <a:extLst>
                    <a:ext uri="{9D8B030D-6E8A-4147-A177-3AD203B41FA5}">
                      <a16:colId xmlns:a16="http://schemas.microsoft.com/office/drawing/2014/main" val="2147386248"/>
                    </a:ext>
                  </a:extLst>
                </a:gridCol>
                <a:gridCol w="707982">
                  <a:extLst>
                    <a:ext uri="{9D8B030D-6E8A-4147-A177-3AD203B41FA5}">
                      <a16:colId xmlns:a16="http://schemas.microsoft.com/office/drawing/2014/main" val="1251977847"/>
                    </a:ext>
                  </a:extLst>
                </a:gridCol>
                <a:gridCol w="513483">
                  <a:extLst>
                    <a:ext uri="{9D8B030D-6E8A-4147-A177-3AD203B41FA5}">
                      <a16:colId xmlns:a16="http://schemas.microsoft.com/office/drawing/2014/main" val="1461535445"/>
                    </a:ext>
                  </a:extLst>
                </a:gridCol>
                <a:gridCol w="622148">
                  <a:extLst>
                    <a:ext uri="{9D8B030D-6E8A-4147-A177-3AD203B41FA5}">
                      <a16:colId xmlns:a16="http://schemas.microsoft.com/office/drawing/2014/main" val="3352219949"/>
                    </a:ext>
                  </a:extLst>
                </a:gridCol>
                <a:gridCol w="622148">
                  <a:extLst>
                    <a:ext uri="{9D8B030D-6E8A-4147-A177-3AD203B41FA5}">
                      <a16:colId xmlns:a16="http://schemas.microsoft.com/office/drawing/2014/main" val="4057550127"/>
                    </a:ext>
                  </a:extLst>
                </a:gridCol>
              </a:tblGrid>
              <a:tr h="1031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IE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here they live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4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138606"/>
                  </a:ext>
                </a:extLst>
              </a:tr>
              <a:tr h="139668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 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35-54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55+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Limerick City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Outside Limerick City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05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O’Connell Street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Thomas Street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95145"/>
                  </a:ext>
                </a:extLst>
              </a:tr>
              <a:tr h="54889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712066"/>
                  </a:ext>
                </a:extLst>
              </a:tr>
              <a:tr h="54889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IE" sz="120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5424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798C99-D36D-F0A4-D7EF-287DD548E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331495"/>
              </p:ext>
            </p:extLst>
          </p:nvPr>
        </p:nvGraphicFramePr>
        <p:xfrm>
          <a:off x="9535696" y="5532587"/>
          <a:ext cx="1314800" cy="352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7400">
                  <a:extLst>
                    <a:ext uri="{9D8B030D-6E8A-4147-A177-3AD203B41FA5}">
                      <a16:colId xmlns:a16="http://schemas.microsoft.com/office/drawing/2014/main" val="788523585"/>
                    </a:ext>
                  </a:extLst>
                </a:gridCol>
                <a:gridCol w="657400">
                  <a:extLst>
                    <a:ext uri="{9D8B030D-6E8A-4147-A177-3AD203B41FA5}">
                      <a16:colId xmlns:a16="http://schemas.microsoft.com/office/drawing/2014/main" val="905764081"/>
                    </a:ext>
                  </a:extLst>
                </a:gridCol>
              </a:tblGrid>
              <a:tr h="352593"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€68.06</a:t>
                      </a:r>
                    </a:p>
                  </a:txBody>
                  <a:tcPr marL="7872" marR="7872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IE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€60.75</a:t>
                      </a:r>
                    </a:p>
                  </a:txBody>
                  <a:tcPr marL="7872" marR="7872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94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538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450000" y="5608943"/>
            <a:ext cx="11299088" cy="53347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err="1"/>
              <a:t>Q.4</a:t>
            </a:r>
            <a:r>
              <a:rPr lang="en-US" sz="1000"/>
              <a:t> What was the main mode of transport you used to get into the city </a:t>
            </a:r>
            <a:r>
              <a:rPr lang="en-US" sz="1000" err="1"/>
              <a:t>centre</a:t>
            </a:r>
            <a:r>
              <a:rPr lang="en-US" sz="1000"/>
              <a:t> today?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Q.6 How much do you personally intend to spend on this trip to the city </a:t>
            </a:r>
            <a:r>
              <a:rPr lang="en-US" sz="1000" err="1"/>
              <a:t>centre</a:t>
            </a:r>
            <a:r>
              <a:rPr lang="en-US" sz="1000"/>
              <a:t> today?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5" y="91984"/>
            <a:ext cx="11745545" cy="715669"/>
          </a:xfrm>
        </p:spPr>
        <p:txBody>
          <a:bodyPr/>
          <a:lstStyle/>
          <a:p>
            <a:r>
              <a:rPr lang="en-IE"/>
              <a:t>Anticipated spend by mode of transport</a:t>
            </a:r>
            <a:br>
              <a:rPr lang="en-IE"/>
            </a:br>
            <a:r>
              <a:rPr lang="en-GB" sz="2000" b="0"/>
              <a:t>Average spend per person among bus users is €58.62 which is marginally lower than the average spend.</a:t>
            </a:r>
            <a:endParaRPr lang="en-IE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2300889-4902-9BAF-01AC-3C2F3FCB33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0367532"/>
              </p:ext>
            </p:extLst>
          </p:nvPr>
        </p:nvGraphicFramePr>
        <p:xfrm>
          <a:off x="1948114" y="1260817"/>
          <a:ext cx="9643811" cy="39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5805B5-6E23-C1F6-BE13-6263B9261725}"/>
              </a:ext>
            </a:extLst>
          </p:cNvPr>
          <p:cNvSpPr txBox="1"/>
          <p:nvPr/>
        </p:nvSpPr>
        <p:spPr>
          <a:xfrm>
            <a:off x="2430587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€78.62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561F9-944D-D2C8-B4D1-BAE237174E5F}"/>
              </a:ext>
            </a:extLst>
          </p:cNvPr>
          <p:cNvSpPr txBox="1"/>
          <p:nvPr/>
        </p:nvSpPr>
        <p:spPr>
          <a:xfrm>
            <a:off x="3704549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€58.62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4E204B-E97E-F0D1-E4B8-F07B29FE09BE}"/>
              </a:ext>
            </a:extLst>
          </p:cNvPr>
          <p:cNvSpPr txBox="1"/>
          <p:nvPr/>
        </p:nvSpPr>
        <p:spPr>
          <a:xfrm>
            <a:off x="4968986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€41.18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A5C82-0F23-8DA4-E6DC-70FAF2BC262C}"/>
              </a:ext>
            </a:extLst>
          </p:cNvPr>
          <p:cNvSpPr txBox="1"/>
          <p:nvPr/>
        </p:nvSpPr>
        <p:spPr>
          <a:xfrm>
            <a:off x="6281048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€90.62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6A040-9FB4-72C3-817E-96F7FEBB6EE0}"/>
              </a:ext>
            </a:extLst>
          </p:cNvPr>
          <p:cNvSpPr txBox="1"/>
          <p:nvPr/>
        </p:nvSpPr>
        <p:spPr>
          <a:xfrm>
            <a:off x="7593110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€177.80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AEDD4-9297-904D-741D-3D7C913DDAEE}"/>
              </a:ext>
            </a:extLst>
          </p:cNvPr>
          <p:cNvSpPr txBox="1"/>
          <p:nvPr/>
        </p:nvSpPr>
        <p:spPr>
          <a:xfrm>
            <a:off x="8905172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€25.56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D3215A-0908-161E-4046-2B5C55CDDB98}"/>
              </a:ext>
            </a:extLst>
          </p:cNvPr>
          <p:cNvSpPr txBox="1"/>
          <p:nvPr/>
        </p:nvSpPr>
        <p:spPr>
          <a:xfrm>
            <a:off x="10160084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€60.00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F8A328-5289-C433-15E7-88D6DCD3F539}"/>
              </a:ext>
            </a:extLst>
          </p:cNvPr>
          <p:cNvSpPr txBox="1"/>
          <p:nvPr/>
        </p:nvSpPr>
        <p:spPr>
          <a:xfrm>
            <a:off x="327750" y="3035554"/>
            <a:ext cx="222494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600" b="1">
                <a:latin typeface="Barlow" panose="00000500000000000000" pitchFamily="2" charset="0"/>
                <a:cs typeface="Calibri"/>
              </a:rPr>
              <a:t>% using transport mode  to Limerick city centre: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A1513C-8639-2058-B591-DFEB8B537F97}"/>
              </a:ext>
            </a:extLst>
          </p:cNvPr>
          <p:cNvSpPr txBox="1"/>
          <p:nvPr/>
        </p:nvSpPr>
        <p:spPr>
          <a:xfrm>
            <a:off x="327751" y="4907090"/>
            <a:ext cx="214108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600" b="1">
                <a:solidFill>
                  <a:schemeClr val="accent2"/>
                </a:solidFill>
                <a:latin typeface="Barlow" panose="00000500000000000000" pitchFamily="2" charset="0"/>
                <a:cs typeface="Calibri"/>
              </a:rPr>
              <a:t>€: average spend per person by mode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0E82D6-E5EB-0177-0E58-CC2ABFB87087}"/>
              </a:ext>
            </a:extLst>
          </p:cNvPr>
          <p:cNvSpPr txBox="1"/>
          <p:nvPr/>
        </p:nvSpPr>
        <p:spPr>
          <a:xfrm>
            <a:off x="327750" y="581192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*Caution low base size under n=50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6F3595-C310-06A3-64EF-B216B0C3BFD1}"/>
              </a:ext>
            </a:extLst>
          </p:cNvPr>
          <p:cNvSpPr txBox="1"/>
          <p:nvPr/>
        </p:nvSpPr>
        <p:spPr>
          <a:xfrm>
            <a:off x="9919425" y="4512074"/>
            <a:ext cx="1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39F1F5-8CC4-963D-B996-D0A2955B2EE9}"/>
              </a:ext>
            </a:extLst>
          </p:cNvPr>
          <p:cNvSpPr txBox="1"/>
          <p:nvPr/>
        </p:nvSpPr>
        <p:spPr>
          <a:xfrm>
            <a:off x="10929075" y="4505131"/>
            <a:ext cx="1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9CC170-6EFA-F110-C283-074FA64AAFE7}"/>
              </a:ext>
            </a:extLst>
          </p:cNvPr>
          <p:cNvSpPr txBox="1"/>
          <p:nvPr/>
        </p:nvSpPr>
        <p:spPr>
          <a:xfrm>
            <a:off x="6950935" y="4496950"/>
            <a:ext cx="1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97D85-535D-1B73-7B05-A04E646B8A1E}"/>
              </a:ext>
            </a:extLst>
          </p:cNvPr>
          <p:cNvSpPr txBox="1"/>
          <p:nvPr/>
        </p:nvSpPr>
        <p:spPr>
          <a:xfrm>
            <a:off x="8278201" y="4526720"/>
            <a:ext cx="1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4B5AB1-E7AC-6EDE-8B7C-5F9F1A8F4112}"/>
              </a:ext>
            </a:extLst>
          </p:cNvPr>
          <p:cNvSpPr/>
          <p:nvPr/>
        </p:nvSpPr>
        <p:spPr>
          <a:xfrm>
            <a:off x="9684658" y="1260817"/>
            <a:ext cx="1645316" cy="1322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>
                <a:solidFill>
                  <a:schemeClr val="accent2"/>
                </a:solidFill>
              </a:rPr>
              <a:t>Average spend: €64.64</a:t>
            </a:r>
            <a:endParaRPr lang="en-IE" sz="2400">
              <a:solidFill>
                <a:schemeClr val="accent2"/>
              </a:solidFill>
            </a:endParaRPr>
          </a:p>
        </p:txBody>
      </p:sp>
      <p:pic>
        <p:nvPicPr>
          <p:cNvPr id="3" name="Picture 2" descr="A cartoon of a taxi&#10;&#10;Description automatically generated">
            <a:extLst>
              <a:ext uri="{FF2B5EF4-FFF2-40B4-BE49-F238E27FC236}">
                <a16:creationId xmlns:a16="http://schemas.microsoft.com/office/drawing/2014/main" id="{EF089099-B821-CEAC-9B16-011084394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118"/>
          <a:stretch/>
        </p:blipFill>
        <p:spPr>
          <a:xfrm>
            <a:off x="7960798" y="4751352"/>
            <a:ext cx="497403" cy="360801"/>
          </a:xfrm>
          <a:prstGeom prst="rect">
            <a:avLst/>
          </a:prstGeom>
        </p:spPr>
      </p:pic>
      <p:pic>
        <p:nvPicPr>
          <p:cNvPr id="14" name="Picture 13" descr="A group of trains on tracks&#10;&#10;Description automatically generated">
            <a:extLst>
              <a:ext uri="{FF2B5EF4-FFF2-40B4-BE49-F238E27FC236}">
                <a16:creationId xmlns:a16="http://schemas.microsoft.com/office/drawing/2014/main" id="{C19334C0-539B-E0E7-A669-B06E5D133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403" b="64334"/>
          <a:stretch/>
        </p:blipFill>
        <p:spPr>
          <a:xfrm>
            <a:off x="6740957" y="4817258"/>
            <a:ext cx="346795" cy="306594"/>
          </a:xfrm>
          <a:prstGeom prst="rect">
            <a:avLst/>
          </a:prstGeom>
        </p:spPr>
      </p:pic>
      <p:pic>
        <p:nvPicPr>
          <p:cNvPr id="20" name="Picture 19" descr="A pink bicycle with blue wheels&#10;&#10;Description automatically generated">
            <a:extLst>
              <a:ext uri="{FF2B5EF4-FFF2-40B4-BE49-F238E27FC236}">
                <a16:creationId xmlns:a16="http://schemas.microsoft.com/office/drawing/2014/main" id="{38054610-7877-3923-0FED-3F74B49953B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2197" y="4781669"/>
            <a:ext cx="435100" cy="435100"/>
          </a:xfrm>
          <a:prstGeom prst="rect">
            <a:avLst/>
          </a:prstGeom>
        </p:spPr>
      </p:pic>
      <p:pic>
        <p:nvPicPr>
          <p:cNvPr id="23" name="Picture 22" descr="A group of cars in different colors&#10;&#10;Description automatically generated">
            <a:extLst>
              <a:ext uri="{FF2B5EF4-FFF2-40B4-BE49-F238E27FC236}">
                <a16:creationId xmlns:a16="http://schemas.microsoft.com/office/drawing/2014/main" id="{708E9D44-EF7F-FD6A-8F9A-395E1DD31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</a:blip>
          <a:srcRect b="63297"/>
          <a:stretch/>
        </p:blipFill>
        <p:spPr>
          <a:xfrm>
            <a:off x="2622340" y="4841575"/>
            <a:ext cx="606794" cy="233779"/>
          </a:xfrm>
          <a:prstGeom prst="rect">
            <a:avLst/>
          </a:prstGeom>
        </p:spPr>
      </p:pic>
      <p:pic>
        <p:nvPicPr>
          <p:cNvPr id="26" name="Picture 25" descr="A green bus with many windows&#10;&#10;Description automatically generated">
            <a:extLst>
              <a:ext uri="{FF2B5EF4-FFF2-40B4-BE49-F238E27FC236}">
                <a16:creationId xmlns:a16="http://schemas.microsoft.com/office/drawing/2014/main" id="{92D3C7E4-E904-D16A-9AE5-9B597D6AFD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264" b="50446"/>
          <a:stretch/>
        </p:blipFill>
        <p:spPr>
          <a:xfrm>
            <a:off x="4071043" y="4714143"/>
            <a:ext cx="471433" cy="488641"/>
          </a:xfrm>
          <a:prstGeom prst="rect">
            <a:avLst/>
          </a:prstGeom>
        </p:spPr>
      </p:pic>
      <p:pic>
        <p:nvPicPr>
          <p:cNvPr id="30" name="Picture 29" descr="A group of people walking&#10;&#10;Description automatically generated">
            <a:extLst>
              <a:ext uri="{FF2B5EF4-FFF2-40B4-BE49-F238E27FC236}">
                <a16:creationId xmlns:a16="http://schemas.microsoft.com/office/drawing/2014/main" id="{265781DF-9EBC-F6E2-FADB-C22AA4174C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866" r="79832"/>
          <a:stretch/>
        </p:blipFill>
        <p:spPr>
          <a:xfrm>
            <a:off x="5437030" y="4801383"/>
            <a:ext cx="222866" cy="4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79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450000" y="5793609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Q.6 How much do you personally intend to spend on this trip to the city </a:t>
            </a:r>
            <a:r>
              <a:rPr lang="en-US" sz="1000" err="1"/>
              <a:t>centre</a:t>
            </a:r>
            <a:r>
              <a:rPr lang="en-US" sz="1000"/>
              <a:t> today?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ECF53D-6535-2382-A0A2-BE485C67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5" y="91984"/>
            <a:ext cx="11745545" cy="715669"/>
          </a:xfrm>
        </p:spPr>
        <p:txBody>
          <a:bodyPr/>
          <a:lstStyle/>
          <a:p>
            <a:r>
              <a:rPr lang="en-IE" dirty="0"/>
              <a:t>Anticipated spend by main purpose of trip </a:t>
            </a:r>
            <a:r>
              <a:rPr lang="en-IE" sz="2800"/>
              <a:t/>
            </a:r>
            <a:br>
              <a:rPr lang="en-IE" sz="2800"/>
            </a:br>
            <a:r>
              <a:rPr lang="en-GB" sz="2000" b="0"/>
              <a:t>Average spend per person is higher among those visiting Limerick city centre for shopping.</a:t>
            </a:r>
            <a:endParaRPr lang="en-IE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2300889-4902-9BAF-01AC-3C2F3FCB33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216518"/>
              </p:ext>
            </p:extLst>
          </p:nvPr>
        </p:nvGraphicFramePr>
        <p:xfrm>
          <a:off x="1948114" y="1260817"/>
          <a:ext cx="9643811" cy="39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5805B5-6E23-C1F6-BE13-6263B9261725}"/>
              </a:ext>
            </a:extLst>
          </p:cNvPr>
          <p:cNvSpPr txBox="1"/>
          <p:nvPr/>
        </p:nvSpPr>
        <p:spPr>
          <a:xfrm>
            <a:off x="2430587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€80.01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561F9-944D-D2C8-B4D1-BAE237174E5F}"/>
              </a:ext>
            </a:extLst>
          </p:cNvPr>
          <p:cNvSpPr txBox="1"/>
          <p:nvPr/>
        </p:nvSpPr>
        <p:spPr>
          <a:xfrm>
            <a:off x="3704549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€16.83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4E204B-E97E-F0D1-E4B8-F07B29FE09BE}"/>
              </a:ext>
            </a:extLst>
          </p:cNvPr>
          <p:cNvSpPr txBox="1"/>
          <p:nvPr/>
        </p:nvSpPr>
        <p:spPr>
          <a:xfrm>
            <a:off x="4968986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€74.93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A5C82-0F23-8DA4-E6DC-70FAF2BC262C}"/>
              </a:ext>
            </a:extLst>
          </p:cNvPr>
          <p:cNvSpPr txBox="1"/>
          <p:nvPr/>
        </p:nvSpPr>
        <p:spPr>
          <a:xfrm>
            <a:off x="6281048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€74.13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6A040-9FB4-72C3-817E-96F7FEBB6EE0}"/>
              </a:ext>
            </a:extLst>
          </p:cNvPr>
          <p:cNvSpPr txBox="1"/>
          <p:nvPr/>
        </p:nvSpPr>
        <p:spPr>
          <a:xfrm>
            <a:off x="7593110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€32.00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AEDD4-9297-904D-741D-3D7C913DDAEE}"/>
              </a:ext>
            </a:extLst>
          </p:cNvPr>
          <p:cNvSpPr txBox="1"/>
          <p:nvPr/>
        </p:nvSpPr>
        <p:spPr>
          <a:xfrm>
            <a:off x="8905172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€45.69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D3215A-0908-161E-4046-2B5C55CDDB98}"/>
              </a:ext>
            </a:extLst>
          </p:cNvPr>
          <p:cNvSpPr txBox="1"/>
          <p:nvPr/>
        </p:nvSpPr>
        <p:spPr>
          <a:xfrm>
            <a:off x="10160084" y="5104026"/>
            <a:ext cx="116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>
                <a:solidFill>
                  <a:schemeClr val="accent2"/>
                </a:solidFill>
              </a:rPr>
              <a:t>€50.51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F8A328-5289-C433-15E7-88D6DCD3F539}"/>
              </a:ext>
            </a:extLst>
          </p:cNvPr>
          <p:cNvSpPr txBox="1"/>
          <p:nvPr/>
        </p:nvSpPr>
        <p:spPr>
          <a:xfrm>
            <a:off x="327750" y="3035554"/>
            <a:ext cx="222494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600" b="1">
                <a:latin typeface="Barlow" panose="00000500000000000000" pitchFamily="2" charset="0"/>
                <a:cs typeface="Calibri"/>
              </a:rPr>
              <a:t>Main purpose of trip to Limerick city centre %: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A1513C-8639-2058-B591-DFEB8B537F97}"/>
              </a:ext>
            </a:extLst>
          </p:cNvPr>
          <p:cNvSpPr txBox="1"/>
          <p:nvPr/>
        </p:nvSpPr>
        <p:spPr>
          <a:xfrm>
            <a:off x="327751" y="4907090"/>
            <a:ext cx="226178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600" b="1">
                <a:solidFill>
                  <a:schemeClr val="accent2"/>
                </a:solidFill>
                <a:latin typeface="Barlow" panose="00000500000000000000" pitchFamily="2" charset="0"/>
                <a:cs typeface="Calibri"/>
              </a:rPr>
              <a:t>€: average spend per person by trip purpose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A862F-C653-6F53-66C9-AA7D06B1AB16}"/>
              </a:ext>
            </a:extLst>
          </p:cNvPr>
          <p:cNvSpPr txBox="1"/>
          <p:nvPr/>
        </p:nvSpPr>
        <p:spPr>
          <a:xfrm>
            <a:off x="327750" y="581192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*Caution low base size under n=50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5B4B4-6216-9DAE-3513-A1A5527F256D}"/>
              </a:ext>
            </a:extLst>
          </p:cNvPr>
          <p:cNvSpPr txBox="1"/>
          <p:nvPr/>
        </p:nvSpPr>
        <p:spPr>
          <a:xfrm>
            <a:off x="8663475" y="4222732"/>
            <a:ext cx="1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29C93B-7BDF-F433-4522-6CE0E2A01D1E}"/>
              </a:ext>
            </a:extLst>
          </p:cNvPr>
          <p:cNvSpPr txBox="1"/>
          <p:nvPr/>
        </p:nvSpPr>
        <p:spPr>
          <a:xfrm>
            <a:off x="9909900" y="4231913"/>
            <a:ext cx="1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30A766-0216-1F7F-5BC1-EB0E7B7EF666}"/>
              </a:ext>
            </a:extLst>
          </p:cNvPr>
          <p:cNvSpPr txBox="1"/>
          <p:nvPr/>
        </p:nvSpPr>
        <p:spPr>
          <a:xfrm>
            <a:off x="7354275" y="4231912"/>
            <a:ext cx="1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</a:t>
            </a:r>
          </a:p>
        </p:txBody>
      </p:sp>
      <p:pic>
        <p:nvPicPr>
          <p:cNvPr id="16" name="Picture 15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C36A1866-D4B9-DBB6-A97E-BAC6B9F2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12" t="10260" r="7359" b="52736"/>
          <a:stretch/>
        </p:blipFill>
        <p:spPr>
          <a:xfrm>
            <a:off x="2820151" y="4712957"/>
            <a:ext cx="397524" cy="352092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4BA322-58E4-AE40-DB0F-0785A94D7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139" y="4714154"/>
            <a:ext cx="311955" cy="326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D4416A-1089-7095-F080-7D2AA156E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743" y="4689839"/>
            <a:ext cx="371474" cy="375210"/>
          </a:xfrm>
          <a:prstGeom prst="rect">
            <a:avLst/>
          </a:prstGeom>
        </p:spPr>
      </p:pic>
      <p:pic>
        <p:nvPicPr>
          <p:cNvPr id="21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927F12BE-AA0C-12E1-64F2-6D72473015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47" t="53829" r="30813"/>
          <a:stretch/>
        </p:blipFill>
        <p:spPr>
          <a:xfrm>
            <a:off x="5313710" y="4783347"/>
            <a:ext cx="480442" cy="362761"/>
          </a:xfrm>
          <a:prstGeom prst="rect">
            <a:avLst/>
          </a:prstGeom>
        </p:spPr>
      </p:pic>
      <p:pic>
        <p:nvPicPr>
          <p:cNvPr id="30" name="Picture 29" descr="A picture containing suit&#10;&#10;Description automatically generated">
            <a:extLst>
              <a:ext uri="{FF2B5EF4-FFF2-40B4-BE49-F238E27FC236}">
                <a16:creationId xmlns:a16="http://schemas.microsoft.com/office/drawing/2014/main" id="{5E1BA5F1-05EF-ADDF-2202-A0A678D48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8288" y="4682097"/>
            <a:ext cx="208968" cy="510517"/>
          </a:xfrm>
          <a:prstGeom prst="rect">
            <a:avLst/>
          </a:prstGeom>
        </p:spPr>
      </p:pic>
      <p:pic>
        <p:nvPicPr>
          <p:cNvPr id="31" name="Picture 30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FBF2A849-1918-6429-9902-7734A33273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559" t="17558" r="66278" b="16875"/>
          <a:stretch/>
        </p:blipFill>
        <p:spPr>
          <a:xfrm>
            <a:off x="8105971" y="4655436"/>
            <a:ext cx="209308" cy="4906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C7C0092-41FB-2C11-B6DE-D934605D8996}"/>
              </a:ext>
            </a:extLst>
          </p:cNvPr>
          <p:cNvSpPr/>
          <p:nvPr/>
        </p:nvSpPr>
        <p:spPr>
          <a:xfrm>
            <a:off x="9684658" y="1260817"/>
            <a:ext cx="1645316" cy="1322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>
                <a:solidFill>
                  <a:schemeClr val="accent2"/>
                </a:solidFill>
              </a:rPr>
              <a:t>Average spend: €64.64</a:t>
            </a:r>
            <a:endParaRPr lang="en-IE" sz="2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3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181CC-485F-2FB7-FC5C-DA8D5120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77" y="251932"/>
            <a:ext cx="3251201" cy="715669"/>
          </a:xfrm>
        </p:spPr>
        <p:txBody>
          <a:bodyPr/>
          <a:lstStyle/>
          <a:p>
            <a:pPr lvl="0"/>
            <a:r>
              <a:rPr lang="en-US"/>
              <a:t>Share of Spend by mode of transport used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CB7F-43C8-B7F8-6EE3-9B29F9511B3F}"/>
              </a:ext>
            </a:extLst>
          </p:cNvPr>
          <p:cNvSpPr txBox="1"/>
          <p:nvPr/>
        </p:nvSpPr>
        <p:spPr>
          <a:xfrm>
            <a:off x="671894" y="2724429"/>
            <a:ext cx="31709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chemeClr val="bg1"/>
                </a:solidFill>
              </a:rPr>
              <a:t>Bus users account for 32% of the total spend while car users for 46% of the total spend.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CBAAF-E602-09BB-4E6D-DB706501430E}"/>
              </a:ext>
            </a:extLst>
          </p:cNvPr>
          <p:cNvSpPr txBox="1"/>
          <p:nvPr/>
        </p:nvSpPr>
        <p:spPr>
          <a:xfrm>
            <a:off x="450000" y="5615809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/>
              <a:t> Base: </a:t>
            </a:r>
            <a:r>
              <a:rPr lang="en-US" sz="1000"/>
              <a:t>All +16 used a car to get into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/>
              <a:t>Q.9 And what is the main mode of transport you have used to get into the city </a:t>
            </a:r>
            <a:r>
              <a:rPr lang="en-US" sz="1000" err="1"/>
              <a:t>centre</a:t>
            </a:r>
            <a:r>
              <a:rPr lang="en-US" sz="1000"/>
              <a:t> over the past four weeks?</a:t>
            </a:r>
          </a:p>
        </p:txBody>
      </p:sp>
      <p:graphicFrame>
        <p:nvGraphicFramePr>
          <p:cNvPr id="3" name="Chart 12">
            <a:extLst>
              <a:ext uri="{FF2B5EF4-FFF2-40B4-BE49-F238E27FC236}">
                <a16:creationId xmlns:a16="http://schemas.microsoft.com/office/drawing/2014/main" id="{7A9C9F45-9775-9EB2-FAB6-65B7B517A6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3358897"/>
              </p:ext>
            </p:extLst>
          </p:nvPr>
        </p:nvGraphicFramePr>
        <p:xfrm>
          <a:off x="5842544" y="753545"/>
          <a:ext cx="5333456" cy="5323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87659E-2483-A201-E078-A2ADF56A0717}"/>
              </a:ext>
            </a:extLst>
          </p:cNvPr>
          <p:cNvSpPr txBox="1"/>
          <p:nvPr/>
        </p:nvSpPr>
        <p:spPr>
          <a:xfrm>
            <a:off x="8162544" y="3014795"/>
            <a:ext cx="424398" cy="290930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7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29BE8-4B66-E0FC-23DA-268BFAF206FE}"/>
              </a:ext>
            </a:extLst>
          </p:cNvPr>
          <p:cNvSpPr txBox="1"/>
          <p:nvPr/>
        </p:nvSpPr>
        <p:spPr>
          <a:xfrm>
            <a:off x="9872446" y="1785222"/>
            <a:ext cx="591061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21375-6BB9-DD60-C205-CC5B16B9C857}"/>
              </a:ext>
            </a:extLst>
          </p:cNvPr>
          <p:cNvSpPr txBox="1"/>
          <p:nvPr/>
        </p:nvSpPr>
        <p:spPr>
          <a:xfrm>
            <a:off x="6697322" y="4680426"/>
            <a:ext cx="613954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3397DC-2A52-D8AB-4C4C-17072E25927F}"/>
              </a:ext>
            </a:extLst>
          </p:cNvPr>
          <p:cNvSpPr txBox="1"/>
          <p:nvPr/>
        </p:nvSpPr>
        <p:spPr>
          <a:xfrm>
            <a:off x="6208641" y="1019388"/>
            <a:ext cx="1827859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Walking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E89BC4-AABC-2338-74CD-E21D2645BC65}"/>
              </a:ext>
            </a:extLst>
          </p:cNvPr>
          <p:cNvSpPr txBox="1"/>
          <p:nvPr/>
        </p:nvSpPr>
        <p:spPr>
          <a:xfrm>
            <a:off x="7854763" y="634410"/>
            <a:ext cx="822776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Other</a:t>
            </a:r>
            <a:endParaRPr kumimoji="0" lang="en-GB" sz="1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9AED59-06EC-6D80-B0E5-F5DDBD2EF70F}"/>
              </a:ext>
            </a:extLst>
          </p:cNvPr>
          <p:cNvGrpSpPr/>
          <p:nvPr/>
        </p:nvGrpSpPr>
        <p:grpSpPr>
          <a:xfrm rot="8188404">
            <a:off x="7229938" y="4639640"/>
            <a:ext cx="524193" cy="180272"/>
            <a:chOff x="5500945" y="2548033"/>
            <a:chExt cx="1181432" cy="18027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80D5C37-116C-1792-B194-AFD57BE14450}"/>
                </a:ext>
              </a:extLst>
            </p:cNvPr>
            <p:cNvCxnSpPr>
              <a:cxnSpLocks/>
            </p:cNvCxnSpPr>
            <p:nvPr/>
          </p:nvCxnSpPr>
          <p:spPr>
            <a:xfrm>
              <a:off x="5500945" y="2548033"/>
              <a:ext cx="846685" cy="0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7F1EDCC-1C89-9590-65B7-9556F862E64A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7" y="2556245"/>
              <a:ext cx="318150" cy="172060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6DAC3D-C82A-F047-3C1C-AEF4EB44E38F}"/>
              </a:ext>
            </a:extLst>
          </p:cNvPr>
          <p:cNvGrpSpPr/>
          <p:nvPr/>
        </p:nvGrpSpPr>
        <p:grpSpPr>
          <a:xfrm rot="693894" flipV="1">
            <a:off x="9786014" y="3550938"/>
            <a:ext cx="955910" cy="413520"/>
            <a:chOff x="5752924" y="2546340"/>
            <a:chExt cx="726996" cy="41352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8765AF-663D-B547-8785-7A2B20468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2924" y="2546340"/>
              <a:ext cx="602342" cy="0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53E2150-3D36-29AF-B909-9816621F6FEE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8" y="2556245"/>
              <a:ext cx="115692" cy="40361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E076FE-021A-02FE-7679-CF1704624B52}"/>
              </a:ext>
            </a:extLst>
          </p:cNvPr>
          <p:cNvGrpSpPr/>
          <p:nvPr/>
        </p:nvGrpSpPr>
        <p:grpSpPr>
          <a:xfrm flipH="1">
            <a:off x="9679997" y="2153530"/>
            <a:ext cx="739690" cy="236646"/>
            <a:chOff x="5516696" y="2537724"/>
            <a:chExt cx="963233" cy="332483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0B548C-2DA6-1BA3-534F-E7927E4E1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6696" y="2537725"/>
              <a:ext cx="562555" cy="0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65FDD4D-A89D-6EC5-D71C-E0C470199218}"/>
                </a:ext>
              </a:extLst>
            </p:cNvPr>
            <p:cNvCxnSpPr>
              <a:cxnSpLocks/>
            </p:cNvCxnSpPr>
            <p:nvPr/>
          </p:nvCxnSpPr>
          <p:spPr>
            <a:xfrm>
              <a:off x="6087694" y="2537724"/>
              <a:ext cx="392235" cy="332483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64EE33E-266B-2DEF-1143-E5C50FF7E641}"/>
              </a:ext>
            </a:extLst>
          </p:cNvPr>
          <p:cNvSpPr txBox="1"/>
          <p:nvPr/>
        </p:nvSpPr>
        <p:spPr>
          <a:xfrm>
            <a:off x="5673858" y="2281460"/>
            <a:ext cx="613954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Rail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2648E6-301A-4BC8-DC13-FFF9E37BD499}"/>
              </a:ext>
            </a:extLst>
          </p:cNvPr>
          <p:cNvGrpSpPr/>
          <p:nvPr/>
        </p:nvGrpSpPr>
        <p:grpSpPr>
          <a:xfrm rot="12104323">
            <a:off x="6391985" y="2127477"/>
            <a:ext cx="673107" cy="100271"/>
            <a:chOff x="5165321" y="2539323"/>
            <a:chExt cx="1517056" cy="18898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8791FD4-BB7F-CEC8-D887-D0A160312818}"/>
                </a:ext>
              </a:extLst>
            </p:cNvPr>
            <p:cNvCxnSpPr>
              <a:cxnSpLocks/>
            </p:cNvCxnSpPr>
            <p:nvPr/>
          </p:nvCxnSpPr>
          <p:spPr>
            <a:xfrm>
              <a:off x="5165321" y="2539323"/>
              <a:ext cx="1199482" cy="11755"/>
            </a:xfrm>
            <a:prstGeom prst="line">
              <a:avLst/>
            </a:prstGeom>
            <a:ln w="1905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2642C59-FE87-07BC-50EC-ED5527ADB29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7" y="2556245"/>
              <a:ext cx="318150" cy="172060"/>
            </a:xfrm>
            <a:prstGeom prst="line">
              <a:avLst/>
            </a:prstGeom>
            <a:ln w="1905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FFBBAFF-BE46-7F05-5E37-5FFF716ADCE6}"/>
              </a:ext>
            </a:extLst>
          </p:cNvPr>
          <p:cNvSpPr txBox="1"/>
          <p:nvPr/>
        </p:nvSpPr>
        <p:spPr>
          <a:xfrm>
            <a:off x="6056532" y="1694255"/>
            <a:ext cx="613954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Taxi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B11F9D-9511-8162-0A4F-0B42711A5C1A}"/>
              </a:ext>
            </a:extLst>
          </p:cNvPr>
          <p:cNvSpPr txBox="1"/>
          <p:nvPr/>
        </p:nvSpPr>
        <p:spPr>
          <a:xfrm>
            <a:off x="9897532" y="3312268"/>
            <a:ext cx="1522330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Bicycle/</a:t>
            </a:r>
            <a:r>
              <a:rPr kumimoji="0" lang="en-GB" sz="140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TFI</a:t>
            </a: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bike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39A14B-42DB-02AD-98CF-11557DBF8A20}"/>
              </a:ext>
            </a:extLst>
          </p:cNvPr>
          <p:cNvGrpSpPr/>
          <p:nvPr/>
        </p:nvGrpSpPr>
        <p:grpSpPr>
          <a:xfrm>
            <a:off x="6899462" y="1323948"/>
            <a:ext cx="735321" cy="439750"/>
            <a:chOff x="4087563" y="2142310"/>
            <a:chExt cx="3107759" cy="43975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EA14B22-F5F6-026F-47A9-9E1C62E13A3F}"/>
                </a:ext>
              </a:extLst>
            </p:cNvPr>
            <p:cNvCxnSpPr>
              <a:cxnSpLocks/>
            </p:cNvCxnSpPr>
            <p:nvPr/>
          </p:nvCxnSpPr>
          <p:spPr>
            <a:xfrm>
              <a:off x="4087563" y="2142310"/>
              <a:ext cx="2277241" cy="0"/>
            </a:xfrm>
            <a:prstGeom prst="line">
              <a:avLst/>
            </a:prstGeom>
            <a:ln w="1905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3C3CDA7-F742-6B26-53FB-2B3939E8C89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805" y="2154353"/>
              <a:ext cx="830517" cy="427707"/>
            </a:xfrm>
            <a:prstGeom prst="line">
              <a:avLst/>
            </a:prstGeom>
            <a:ln w="1905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A03154-A8E8-8162-ED90-7069A70A50F8}"/>
              </a:ext>
            </a:extLst>
          </p:cNvPr>
          <p:cNvCxnSpPr>
            <a:cxnSpLocks/>
          </p:cNvCxnSpPr>
          <p:nvPr/>
        </p:nvCxnSpPr>
        <p:spPr>
          <a:xfrm>
            <a:off x="8277779" y="1033928"/>
            <a:ext cx="21257" cy="573952"/>
          </a:xfrm>
          <a:prstGeom prst="line">
            <a:avLst/>
          </a:prstGeom>
          <a:ln w="19050" cap="rnd">
            <a:solidFill>
              <a:srgbClr val="52B1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artoon of a taxi&#10;&#10;Description automatically generated">
            <a:extLst>
              <a:ext uri="{FF2B5EF4-FFF2-40B4-BE49-F238E27FC236}">
                <a16:creationId xmlns:a16="http://schemas.microsoft.com/office/drawing/2014/main" id="{785D4798-41D6-6A58-AC4B-2F229CB5C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118"/>
          <a:stretch/>
        </p:blipFill>
        <p:spPr>
          <a:xfrm>
            <a:off x="6569525" y="1583298"/>
            <a:ext cx="497403" cy="360801"/>
          </a:xfrm>
          <a:prstGeom prst="rect">
            <a:avLst/>
          </a:prstGeom>
        </p:spPr>
      </p:pic>
      <p:pic>
        <p:nvPicPr>
          <p:cNvPr id="14" name="Picture 13" descr="A group of trains on tracks&#10;&#10;Description automatically generated">
            <a:extLst>
              <a:ext uri="{FF2B5EF4-FFF2-40B4-BE49-F238E27FC236}">
                <a16:creationId xmlns:a16="http://schemas.microsoft.com/office/drawing/2014/main" id="{43EFB1E4-B22C-242D-0EEA-3A37C7370C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403" b="64334"/>
          <a:stretch/>
        </p:blipFill>
        <p:spPr>
          <a:xfrm>
            <a:off x="5411406" y="2305505"/>
            <a:ext cx="346795" cy="306594"/>
          </a:xfrm>
          <a:prstGeom prst="rect">
            <a:avLst/>
          </a:prstGeom>
        </p:spPr>
      </p:pic>
      <p:pic>
        <p:nvPicPr>
          <p:cNvPr id="17" name="Picture 16" descr="A pink bicycle with blue wheels&#10;&#10;Description automatically generated">
            <a:extLst>
              <a:ext uri="{FF2B5EF4-FFF2-40B4-BE49-F238E27FC236}">
                <a16:creationId xmlns:a16="http://schemas.microsoft.com/office/drawing/2014/main" id="{7A316646-B0AD-471A-155A-97B646A0E2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354228" y="3252329"/>
            <a:ext cx="374793" cy="435100"/>
          </a:xfrm>
          <a:prstGeom prst="rect">
            <a:avLst/>
          </a:prstGeom>
        </p:spPr>
      </p:pic>
      <p:pic>
        <p:nvPicPr>
          <p:cNvPr id="18" name="Picture 17" descr="A group of cars in different colors&#10;&#10;Description automatically generated">
            <a:extLst>
              <a:ext uri="{FF2B5EF4-FFF2-40B4-BE49-F238E27FC236}">
                <a16:creationId xmlns:a16="http://schemas.microsoft.com/office/drawing/2014/main" id="{FAC95163-0CEA-CC44-2A0C-7C96222DDC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</a:blip>
          <a:srcRect b="63297"/>
          <a:stretch/>
        </p:blipFill>
        <p:spPr>
          <a:xfrm>
            <a:off x="6199936" y="4742032"/>
            <a:ext cx="606794" cy="233779"/>
          </a:xfrm>
          <a:prstGeom prst="rect">
            <a:avLst/>
          </a:prstGeom>
        </p:spPr>
      </p:pic>
      <p:pic>
        <p:nvPicPr>
          <p:cNvPr id="23" name="Picture 22" descr="A green bus with many windows&#10;&#10;Description automatically generated">
            <a:extLst>
              <a:ext uri="{FF2B5EF4-FFF2-40B4-BE49-F238E27FC236}">
                <a16:creationId xmlns:a16="http://schemas.microsoft.com/office/drawing/2014/main" id="{4ABBA229-9B22-F01B-AD4B-64D3F1F036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264" b="50446"/>
          <a:stretch/>
        </p:blipFill>
        <p:spPr>
          <a:xfrm>
            <a:off x="10463399" y="1742835"/>
            <a:ext cx="471433" cy="488641"/>
          </a:xfrm>
          <a:prstGeom prst="rect">
            <a:avLst/>
          </a:prstGeom>
        </p:spPr>
      </p:pic>
      <p:pic>
        <p:nvPicPr>
          <p:cNvPr id="28" name="Picture 27" descr="A group of people walking&#10;&#10;Description automatically generated">
            <a:extLst>
              <a:ext uri="{FF2B5EF4-FFF2-40B4-BE49-F238E27FC236}">
                <a16:creationId xmlns:a16="http://schemas.microsoft.com/office/drawing/2014/main" id="{81ED85C8-45C5-4CB7-DFAC-137981B19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866" r="79832"/>
          <a:stretch/>
        </p:blipFill>
        <p:spPr>
          <a:xfrm>
            <a:off x="7441019" y="895628"/>
            <a:ext cx="222866" cy="44421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2A2585-6CD0-59FC-7537-47D208272D88}"/>
              </a:ext>
            </a:extLst>
          </p:cNvPr>
          <p:cNvCxnSpPr>
            <a:cxnSpLocks/>
          </p:cNvCxnSpPr>
          <p:nvPr/>
        </p:nvCxnSpPr>
        <p:spPr>
          <a:xfrm>
            <a:off x="6215419" y="2458802"/>
            <a:ext cx="649512" cy="178571"/>
          </a:xfrm>
          <a:prstGeom prst="line">
            <a:avLst/>
          </a:prstGeom>
          <a:ln w="19050" cap="rnd">
            <a:solidFill>
              <a:srgbClr val="8E5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075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0CAA9C-AAEE-6463-7D7A-7EBCDBC5A517}"/>
              </a:ext>
            </a:extLst>
          </p:cNvPr>
          <p:cNvSpPr txBox="1"/>
          <p:nvPr/>
        </p:nvSpPr>
        <p:spPr>
          <a:xfrm>
            <a:off x="-543382" y="6087536"/>
            <a:ext cx="11299088" cy="53347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Q.6 How much do you personally intend to spend on this trip to the city </a:t>
            </a:r>
            <a:r>
              <a:rPr lang="en-US" sz="1000" dirty="0" err="1"/>
              <a:t>centre</a:t>
            </a:r>
            <a:r>
              <a:rPr lang="en-US" sz="1000" dirty="0"/>
              <a:t> today?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Net sustainable mode includes Bus, Walking, Rail and Bicycle.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7DA85E-3D4D-BEBD-2D18-8FEA3B187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47729"/>
              </p:ext>
            </p:extLst>
          </p:nvPr>
        </p:nvGraphicFramePr>
        <p:xfrm>
          <a:off x="655781" y="1898594"/>
          <a:ext cx="11089760" cy="3116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1704">
                  <a:extLst>
                    <a:ext uri="{9D8B030D-6E8A-4147-A177-3AD203B41FA5}">
                      <a16:colId xmlns:a16="http://schemas.microsoft.com/office/drawing/2014/main" val="3149968592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1786467595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2224549268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293682168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3006682601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1502175718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759934228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1658502934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3525707313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1768238213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115907642"/>
                    </a:ext>
                  </a:extLst>
                </a:gridCol>
                <a:gridCol w="817096">
                  <a:extLst>
                    <a:ext uri="{9D8B030D-6E8A-4147-A177-3AD203B41FA5}">
                      <a16:colId xmlns:a16="http://schemas.microsoft.com/office/drawing/2014/main" val="2619103478"/>
                    </a:ext>
                  </a:extLst>
                </a:gridCol>
              </a:tblGrid>
              <a:tr h="453781">
                <a:tc>
                  <a:txBody>
                    <a:bodyPr/>
                    <a:lstStyle/>
                    <a:p>
                      <a:pPr algn="l" fontAlgn="t"/>
                      <a:endParaRPr lang="en-IE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2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48822"/>
                  </a:ext>
                </a:extLst>
              </a:tr>
              <a:tr h="33903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 mode of transport today:</a:t>
                      </a:r>
                    </a:p>
                  </a:txBody>
                  <a:tcPr marL="857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Bus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*Bicycle/ TFI Bikes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*Rail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*Taxi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Walking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*E-scooter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1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*Other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i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 Public Transport</a:t>
                      </a:r>
                    </a:p>
                  </a:txBody>
                  <a:tcPr marL="9525" marR="9525" marT="9525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i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 Sustainable</a:t>
                      </a:r>
                    </a:p>
                  </a:txBody>
                  <a:tcPr marL="9525" marR="9525" marT="9525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22742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l" fontAlgn="ctr"/>
                      <a:r>
                        <a:rPr lang="en-IE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57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 dirty="0"/>
                        <a:t>621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221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233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13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10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129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i="1"/>
                        <a:t>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dirty="0"/>
                        <a:t>244</a:t>
                      </a:r>
                      <a:endParaRPr lang="en-IE" sz="1200" i="1" dirty="0"/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372</a:t>
                      </a:r>
                      <a:endParaRPr lang="en-IE" sz="1200" i="1" dirty="0"/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85805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spend per mode of transport </a:t>
                      </a:r>
                    </a:p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(on day of interview)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€64.62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€58.62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€25.56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€78.62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€90.62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€177.80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€41.18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€10.00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€60.00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€65.21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€52.95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2077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daily spend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(Calculation is sum of spend from all the survey respondents)</a:t>
                      </a:r>
                      <a:endParaRPr lang="en-IE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€40,081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€12,955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€230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€18,318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€1,178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€1,778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€5,312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€300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€15,911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€19,593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038688"/>
                  </a:ext>
                </a:extLst>
              </a:tr>
              <a:tr h="507901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Share of spend 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  <a:endParaRPr lang="en-IE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49%</a:t>
                      </a:r>
                      <a:endParaRPr lang="en-IE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461268"/>
                  </a:ext>
                </a:extLst>
              </a:tr>
            </a:tbl>
          </a:graphicData>
        </a:graphic>
      </p:graphicFrame>
      <p:pic>
        <p:nvPicPr>
          <p:cNvPr id="15" name="Graphic 14" descr="Bus with solid fill">
            <a:extLst>
              <a:ext uri="{FF2B5EF4-FFF2-40B4-BE49-F238E27FC236}">
                <a16:creationId xmlns:a16="http://schemas.microsoft.com/office/drawing/2014/main" id="{CE03675F-3462-7891-057F-6B7940623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13710" y="2012894"/>
            <a:ext cx="360000" cy="3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Graphic 15" descr="Taxi with solid fill">
            <a:extLst>
              <a:ext uri="{FF2B5EF4-FFF2-40B4-BE49-F238E27FC236}">
                <a16:creationId xmlns:a16="http://schemas.microsoft.com/office/drawing/2014/main" id="{F1790EA3-F1EC-6E04-80BB-EF18ED1FB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24666" y="2012894"/>
            <a:ext cx="360000" cy="3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Graphic 17" descr="Car with solid fill">
            <a:extLst>
              <a:ext uri="{FF2B5EF4-FFF2-40B4-BE49-F238E27FC236}">
                <a16:creationId xmlns:a16="http://schemas.microsoft.com/office/drawing/2014/main" id="{873835BB-2F85-B458-0180-E86119B96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56551" y="2012894"/>
            <a:ext cx="360000" cy="3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Walk with solid fill">
            <a:extLst>
              <a:ext uri="{FF2B5EF4-FFF2-40B4-BE49-F238E27FC236}">
                <a16:creationId xmlns:a16="http://schemas.microsoft.com/office/drawing/2014/main" id="{63A3DEAF-29D7-644B-7723-15489FB9E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893268" y="2012894"/>
            <a:ext cx="360000" cy="3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Streetcar with solid fill">
            <a:extLst>
              <a:ext uri="{FF2B5EF4-FFF2-40B4-BE49-F238E27FC236}">
                <a16:creationId xmlns:a16="http://schemas.microsoft.com/office/drawing/2014/main" id="{5A23E13E-7F69-7833-250E-B549E3A8C4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267484" y="2012894"/>
            <a:ext cx="360000" cy="3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Graphic 29" descr="Cycling with solid fill">
            <a:extLst>
              <a:ext uri="{FF2B5EF4-FFF2-40B4-BE49-F238E27FC236}">
                <a16:creationId xmlns:a16="http://schemas.microsoft.com/office/drawing/2014/main" id="{B42E97FD-775D-FB39-1F88-DAE938D829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0155" y="2012894"/>
            <a:ext cx="360000" cy="3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142A654-2930-2C58-2456-073928BA8332}"/>
              </a:ext>
            </a:extLst>
          </p:cNvPr>
          <p:cNvGrpSpPr/>
          <p:nvPr/>
        </p:nvGrpSpPr>
        <p:grpSpPr>
          <a:xfrm>
            <a:off x="8799451" y="2012894"/>
            <a:ext cx="187143" cy="348275"/>
            <a:chOff x="8670130" y="1024669"/>
            <a:chExt cx="187143" cy="348275"/>
          </a:xfr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68F0A92-7AA1-253A-B4C2-BCC959F27FF7}"/>
                </a:ext>
              </a:extLst>
            </p:cNvPr>
            <p:cNvCxnSpPr/>
            <p:nvPr/>
          </p:nvCxnSpPr>
          <p:spPr>
            <a:xfrm>
              <a:off x="8670130" y="1333439"/>
              <a:ext cx="180000" cy="0"/>
            </a:xfrm>
            <a:prstGeom prst="line">
              <a:avLst/>
            </a:prstGeom>
            <a:grpFill/>
            <a:ln w="127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888BA80-5A4A-ADA4-8235-BF2D2507406C}"/>
                </a:ext>
              </a:extLst>
            </p:cNvPr>
            <p:cNvGrpSpPr/>
            <p:nvPr/>
          </p:nvGrpSpPr>
          <p:grpSpPr>
            <a:xfrm>
              <a:off x="8680521" y="1024669"/>
              <a:ext cx="176752" cy="312332"/>
              <a:chOff x="8149044" y="311150"/>
              <a:chExt cx="971636" cy="1716952"/>
            </a:xfrm>
            <a:grpFill/>
          </p:grpSpPr>
          <p:sp>
            <p:nvSpPr>
              <p:cNvPr id="36" name="Freeform: Shape 41">
                <a:extLst>
                  <a:ext uri="{FF2B5EF4-FFF2-40B4-BE49-F238E27FC236}">
                    <a16:creationId xmlns:a16="http://schemas.microsoft.com/office/drawing/2014/main" id="{AF77B16F-ED1E-0029-B4D2-B1C1E98C425C}"/>
                  </a:ext>
                </a:extLst>
              </p:cNvPr>
              <p:cNvSpPr/>
              <p:nvPr/>
            </p:nvSpPr>
            <p:spPr>
              <a:xfrm>
                <a:off x="8149044" y="654540"/>
                <a:ext cx="971636" cy="1373562"/>
              </a:xfrm>
              <a:custGeom>
                <a:avLst/>
                <a:gdLst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53025 w 206275"/>
                  <a:gd name="connsiteY39" fmla="*/ 116250 h 255000"/>
                  <a:gd name="connsiteX40" fmla="*/ 162775 w 206275"/>
                  <a:gd name="connsiteY40" fmla="*/ 136500 h 255000"/>
                  <a:gd name="connsiteX41" fmla="*/ 163150 w 206275"/>
                  <a:gd name="connsiteY41" fmla="*/ 136875 h 255000"/>
                  <a:gd name="connsiteX42" fmla="*/ 168025 w 206275"/>
                  <a:gd name="connsiteY42" fmla="*/ 138750 h 255000"/>
                  <a:gd name="connsiteX43" fmla="*/ 175525 w 206275"/>
                  <a:gd name="connsiteY43" fmla="*/ 131250 h 255000"/>
                  <a:gd name="connsiteX44" fmla="*/ 172525 w 206275"/>
                  <a:gd name="connsiteY44" fmla="*/ 125250 h 255000"/>
                  <a:gd name="connsiteX45" fmla="*/ 168775 w 206275"/>
                  <a:gd name="connsiteY45" fmla="*/ 116250 h 255000"/>
                  <a:gd name="connsiteX46" fmla="*/ 180025 w 206275"/>
                  <a:gd name="connsiteY46" fmla="*/ 105000 h 255000"/>
                  <a:gd name="connsiteX47" fmla="*/ 191275 w 206275"/>
                  <a:gd name="connsiteY47" fmla="*/ 116250 h 255000"/>
                  <a:gd name="connsiteX48" fmla="*/ 191275 w 206275"/>
                  <a:gd name="connsiteY48" fmla="*/ 139875 h 255000"/>
                  <a:gd name="connsiteX49" fmla="*/ 191275 w 206275"/>
                  <a:gd name="connsiteY49" fmla="*/ 150000 h 255000"/>
                  <a:gd name="connsiteX50" fmla="*/ 191275 w 206275"/>
                  <a:gd name="connsiteY50" fmla="*/ 247500 h 255000"/>
                  <a:gd name="connsiteX51" fmla="*/ 198775 w 206275"/>
                  <a:gd name="connsiteY51" fmla="*/ 255000 h 255000"/>
                  <a:gd name="connsiteX52" fmla="*/ 206275 w 206275"/>
                  <a:gd name="connsiteY52" fmla="*/ 247500 h 255000"/>
                  <a:gd name="connsiteX53" fmla="*/ 206275 w 206275"/>
                  <a:gd name="connsiteY53" fmla="*/ 116250 h 255000"/>
                  <a:gd name="connsiteX54" fmla="*/ 180025 w 206275"/>
                  <a:gd name="connsiteY54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53025 w 206275"/>
                  <a:gd name="connsiteY39" fmla="*/ 116250 h 255000"/>
                  <a:gd name="connsiteX40" fmla="*/ 162775 w 206275"/>
                  <a:gd name="connsiteY40" fmla="*/ 136500 h 255000"/>
                  <a:gd name="connsiteX41" fmla="*/ 163150 w 206275"/>
                  <a:gd name="connsiteY41" fmla="*/ 136875 h 255000"/>
                  <a:gd name="connsiteX42" fmla="*/ 168025 w 206275"/>
                  <a:gd name="connsiteY42" fmla="*/ 138750 h 255000"/>
                  <a:gd name="connsiteX43" fmla="*/ 172525 w 206275"/>
                  <a:gd name="connsiteY43" fmla="*/ 125250 h 255000"/>
                  <a:gd name="connsiteX44" fmla="*/ 168775 w 206275"/>
                  <a:gd name="connsiteY44" fmla="*/ 116250 h 255000"/>
                  <a:gd name="connsiteX45" fmla="*/ 180025 w 206275"/>
                  <a:gd name="connsiteY45" fmla="*/ 105000 h 255000"/>
                  <a:gd name="connsiteX46" fmla="*/ 191275 w 206275"/>
                  <a:gd name="connsiteY46" fmla="*/ 116250 h 255000"/>
                  <a:gd name="connsiteX47" fmla="*/ 191275 w 206275"/>
                  <a:gd name="connsiteY47" fmla="*/ 139875 h 255000"/>
                  <a:gd name="connsiteX48" fmla="*/ 191275 w 206275"/>
                  <a:gd name="connsiteY48" fmla="*/ 150000 h 255000"/>
                  <a:gd name="connsiteX49" fmla="*/ 191275 w 206275"/>
                  <a:gd name="connsiteY49" fmla="*/ 247500 h 255000"/>
                  <a:gd name="connsiteX50" fmla="*/ 198775 w 206275"/>
                  <a:gd name="connsiteY50" fmla="*/ 255000 h 255000"/>
                  <a:gd name="connsiteX51" fmla="*/ 206275 w 206275"/>
                  <a:gd name="connsiteY51" fmla="*/ 247500 h 255000"/>
                  <a:gd name="connsiteX52" fmla="*/ 206275 w 206275"/>
                  <a:gd name="connsiteY52" fmla="*/ 116250 h 255000"/>
                  <a:gd name="connsiteX53" fmla="*/ 180025 w 206275"/>
                  <a:gd name="connsiteY53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2775 w 206275"/>
                  <a:gd name="connsiteY39" fmla="*/ 136500 h 255000"/>
                  <a:gd name="connsiteX40" fmla="*/ 163150 w 206275"/>
                  <a:gd name="connsiteY40" fmla="*/ 136875 h 255000"/>
                  <a:gd name="connsiteX41" fmla="*/ 168025 w 206275"/>
                  <a:gd name="connsiteY41" fmla="*/ 138750 h 255000"/>
                  <a:gd name="connsiteX42" fmla="*/ 172525 w 206275"/>
                  <a:gd name="connsiteY42" fmla="*/ 125250 h 255000"/>
                  <a:gd name="connsiteX43" fmla="*/ 168775 w 206275"/>
                  <a:gd name="connsiteY43" fmla="*/ 116250 h 255000"/>
                  <a:gd name="connsiteX44" fmla="*/ 180025 w 206275"/>
                  <a:gd name="connsiteY44" fmla="*/ 105000 h 255000"/>
                  <a:gd name="connsiteX45" fmla="*/ 191275 w 206275"/>
                  <a:gd name="connsiteY45" fmla="*/ 116250 h 255000"/>
                  <a:gd name="connsiteX46" fmla="*/ 191275 w 206275"/>
                  <a:gd name="connsiteY46" fmla="*/ 139875 h 255000"/>
                  <a:gd name="connsiteX47" fmla="*/ 191275 w 206275"/>
                  <a:gd name="connsiteY47" fmla="*/ 150000 h 255000"/>
                  <a:gd name="connsiteX48" fmla="*/ 191275 w 206275"/>
                  <a:gd name="connsiteY48" fmla="*/ 247500 h 255000"/>
                  <a:gd name="connsiteX49" fmla="*/ 198775 w 206275"/>
                  <a:gd name="connsiteY49" fmla="*/ 255000 h 255000"/>
                  <a:gd name="connsiteX50" fmla="*/ 206275 w 206275"/>
                  <a:gd name="connsiteY50" fmla="*/ 247500 h 255000"/>
                  <a:gd name="connsiteX51" fmla="*/ 206275 w 206275"/>
                  <a:gd name="connsiteY51" fmla="*/ 116250 h 255000"/>
                  <a:gd name="connsiteX52" fmla="*/ 180025 w 206275"/>
                  <a:gd name="connsiteY52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2775 w 206275"/>
                  <a:gd name="connsiteY39" fmla="*/ 136500 h 255000"/>
                  <a:gd name="connsiteX40" fmla="*/ 163150 w 206275"/>
                  <a:gd name="connsiteY40" fmla="*/ 136875 h 255000"/>
                  <a:gd name="connsiteX41" fmla="*/ 172525 w 206275"/>
                  <a:gd name="connsiteY41" fmla="*/ 125250 h 255000"/>
                  <a:gd name="connsiteX42" fmla="*/ 168775 w 206275"/>
                  <a:gd name="connsiteY42" fmla="*/ 116250 h 255000"/>
                  <a:gd name="connsiteX43" fmla="*/ 180025 w 206275"/>
                  <a:gd name="connsiteY43" fmla="*/ 105000 h 255000"/>
                  <a:gd name="connsiteX44" fmla="*/ 191275 w 206275"/>
                  <a:gd name="connsiteY44" fmla="*/ 116250 h 255000"/>
                  <a:gd name="connsiteX45" fmla="*/ 191275 w 206275"/>
                  <a:gd name="connsiteY45" fmla="*/ 139875 h 255000"/>
                  <a:gd name="connsiteX46" fmla="*/ 191275 w 206275"/>
                  <a:gd name="connsiteY46" fmla="*/ 150000 h 255000"/>
                  <a:gd name="connsiteX47" fmla="*/ 191275 w 206275"/>
                  <a:gd name="connsiteY47" fmla="*/ 247500 h 255000"/>
                  <a:gd name="connsiteX48" fmla="*/ 198775 w 206275"/>
                  <a:gd name="connsiteY48" fmla="*/ 255000 h 255000"/>
                  <a:gd name="connsiteX49" fmla="*/ 206275 w 206275"/>
                  <a:gd name="connsiteY49" fmla="*/ 247500 h 255000"/>
                  <a:gd name="connsiteX50" fmla="*/ 206275 w 206275"/>
                  <a:gd name="connsiteY50" fmla="*/ 116250 h 255000"/>
                  <a:gd name="connsiteX51" fmla="*/ 180025 w 206275"/>
                  <a:gd name="connsiteY51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2775 w 206275"/>
                  <a:gd name="connsiteY39" fmla="*/ 136500 h 255000"/>
                  <a:gd name="connsiteX40" fmla="*/ 172525 w 206275"/>
                  <a:gd name="connsiteY40" fmla="*/ 125250 h 255000"/>
                  <a:gd name="connsiteX41" fmla="*/ 168775 w 206275"/>
                  <a:gd name="connsiteY41" fmla="*/ 116250 h 255000"/>
                  <a:gd name="connsiteX42" fmla="*/ 180025 w 206275"/>
                  <a:gd name="connsiteY42" fmla="*/ 105000 h 255000"/>
                  <a:gd name="connsiteX43" fmla="*/ 191275 w 206275"/>
                  <a:gd name="connsiteY43" fmla="*/ 116250 h 255000"/>
                  <a:gd name="connsiteX44" fmla="*/ 191275 w 206275"/>
                  <a:gd name="connsiteY44" fmla="*/ 139875 h 255000"/>
                  <a:gd name="connsiteX45" fmla="*/ 191275 w 206275"/>
                  <a:gd name="connsiteY45" fmla="*/ 150000 h 255000"/>
                  <a:gd name="connsiteX46" fmla="*/ 191275 w 206275"/>
                  <a:gd name="connsiteY46" fmla="*/ 247500 h 255000"/>
                  <a:gd name="connsiteX47" fmla="*/ 198775 w 206275"/>
                  <a:gd name="connsiteY47" fmla="*/ 255000 h 255000"/>
                  <a:gd name="connsiteX48" fmla="*/ 206275 w 206275"/>
                  <a:gd name="connsiteY48" fmla="*/ 247500 h 255000"/>
                  <a:gd name="connsiteX49" fmla="*/ 206275 w 206275"/>
                  <a:gd name="connsiteY49" fmla="*/ 116250 h 255000"/>
                  <a:gd name="connsiteX50" fmla="*/ 180025 w 206275"/>
                  <a:gd name="connsiteY50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2775 w 206275"/>
                  <a:gd name="connsiteY39" fmla="*/ 136500 h 255000"/>
                  <a:gd name="connsiteX40" fmla="*/ 172525 w 206275"/>
                  <a:gd name="connsiteY40" fmla="*/ 125250 h 255000"/>
                  <a:gd name="connsiteX41" fmla="*/ 168775 w 206275"/>
                  <a:gd name="connsiteY41" fmla="*/ 116250 h 255000"/>
                  <a:gd name="connsiteX42" fmla="*/ 180025 w 206275"/>
                  <a:gd name="connsiteY42" fmla="*/ 105000 h 255000"/>
                  <a:gd name="connsiteX43" fmla="*/ 191275 w 206275"/>
                  <a:gd name="connsiteY43" fmla="*/ 116250 h 255000"/>
                  <a:gd name="connsiteX44" fmla="*/ 191275 w 206275"/>
                  <a:gd name="connsiteY44" fmla="*/ 139875 h 255000"/>
                  <a:gd name="connsiteX45" fmla="*/ 191275 w 206275"/>
                  <a:gd name="connsiteY45" fmla="*/ 150000 h 255000"/>
                  <a:gd name="connsiteX46" fmla="*/ 191275 w 206275"/>
                  <a:gd name="connsiteY46" fmla="*/ 247500 h 255000"/>
                  <a:gd name="connsiteX47" fmla="*/ 198775 w 206275"/>
                  <a:gd name="connsiteY47" fmla="*/ 255000 h 255000"/>
                  <a:gd name="connsiteX48" fmla="*/ 206275 w 206275"/>
                  <a:gd name="connsiteY48" fmla="*/ 247500 h 255000"/>
                  <a:gd name="connsiteX49" fmla="*/ 206275 w 206275"/>
                  <a:gd name="connsiteY49" fmla="*/ 99746 h 255000"/>
                  <a:gd name="connsiteX50" fmla="*/ 180025 w 206275"/>
                  <a:gd name="connsiteY50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2775 w 206275"/>
                  <a:gd name="connsiteY39" fmla="*/ 136500 h 255000"/>
                  <a:gd name="connsiteX40" fmla="*/ 172525 w 206275"/>
                  <a:gd name="connsiteY40" fmla="*/ 125250 h 255000"/>
                  <a:gd name="connsiteX41" fmla="*/ 168775 w 206275"/>
                  <a:gd name="connsiteY41" fmla="*/ 116250 h 255000"/>
                  <a:gd name="connsiteX42" fmla="*/ 180025 w 206275"/>
                  <a:gd name="connsiteY42" fmla="*/ 105000 h 255000"/>
                  <a:gd name="connsiteX43" fmla="*/ 190096 w 206275"/>
                  <a:gd name="connsiteY43" fmla="*/ 106819 h 255000"/>
                  <a:gd name="connsiteX44" fmla="*/ 191275 w 206275"/>
                  <a:gd name="connsiteY44" fmla="*/ 139875 h 255000"/>
                  <a:gd name="connsiteX45" fmla="*/ 191275 w 206275"/>
                  <a:gd name="connsiteY45" fmla="*/ 150000 h 255000"/>
                  <a:gd name="connsiteX46" fmla="*/ 191275 w 206275"/>
                  <a:gd name="connsiteY46" fmla="*/ 247500 h 255000"/>
                  <a:gd name="connsiteX47" fmla="*/ 198775 w 206275"/>
                  <a:gd name="connsiteY47" fmla="*/ 255000 h 255000"/>
                  <a:gd name="connsiteX48" fmla="*/ 206275 w 206275"/>
                  <a:gd name="connsiteY48" fmla="*/ 247500 h 255000"/>
                  <a:gd name="connsiteX49" fmla="*/ 206275 w 206275"/>
                  <a:gd name="connsiteY49" fmla="*/ 99746 h 255000"/>
                  <a:gd name="connsiteX50" fmla="*/ 180025 w 206275"/>
                  <a:gd name="connsiteY50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2775 w 206275"/>
                  <a:gd name="connsiteY39" fmla="*/ 136500 h 255000"/>
                  <a:gd name="connsiteX40" fmla="*/ 168775 w 206275"/>
                  <a:gd name="connsiteY40" fmla="*/ 116250 h 255000"/>
                  <a:gd name="connsiteX41" fmla="*/ 180025 w 206275"/>
                  <a:gd name="connsiteY41" fmla="*/ 105000 h 255000"/>
                  <a:gd name="connsiteX42" fmla="*/ 190096 w 206275"/>
                  <a:gd name="connsiteY42" fmla="*/ 106819 h 255000"/>
                  <a:gd name="connsiteX43" fmla="*/ 191275 w 206275"/>
                  <a:gd name="connsiteY43" fmla="*/ 139875 h 255000"/>
                  <a:gd name="connsiteX44" fmla="*/ 191275 w 206275"/>
                  <a:gd name="connsiteY44" fmla="*/ 150000 h 255000"/>
                  <a:gd name="connsiteX45" fmla="*/ 191275 w 206275"/>
                  <a:gd name="connsiteY45" fmla="*/ 247500 h 255000"/>
                  <a:gd name="connsiteX46" fmla="*/ 198775 w 206275"/>
                  <a:gd name="connsiteY46" fmla="*/ 255000 h 255000"/>
                  <a:gd name="connsiteX47" fmla="*/ 206275 w 206275"/>
                  <a:gd name="connsiteY47" fmla="*/ 247500 h 255000"/>
                  <a:gd name="connsiteX48" fmla="*/ 206275 w 206275"/>
                  <a:gd name="connsiteY48" fmla="*/ 99746 h 255000"/>
                  <a:gd name="connsiteX49" fmla="*/ 180025 w 206275"/>
                  <a:gd name="connsiteY49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29650 w 206275"/>
                  <a:gd name="connsiteY14" fmla="*/ 104250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8775 w 206275"/>
                  <a:gd name="connsiteY39" fmla="*/ 116250 h 255000"/>
                  <a:gd name="connsiteX40" fmla="*/ 180025 w 206275"/>
                  <a:gd name="connsiteY40" fmla="*/ 105000 h 255000"/>
                  <a:gd name="connsiteX41" fmla="*/ 190096 w 206275"/>
                  <a:gd name="connsiteY41" fmla="*/ 106819 h 255000"/>
                  <a:gd name="connsiteX42" fmla="*/ 191275 w 206275"/>
                  <a:gd name="connsiteY42" fmla="*/ 139875 h 255000"/>
                  <a:gd name="connsiteX43" fmla="*/ 191275 w 206275"/>
                  <a:gd name="connsiteY43" fmla="*/ 150000 h 255000"/>
                  <a:gd name="connsiteX44" fmla="*/ 191275 w 206275"/>
                  <a:gd name="connsiteY44" fmla="*/ 247500 h 255000"/>
                  <a:gd name="connsiteX45" fmla="*/ 198775 w 206275"/>
                  <a:gd name="connsiteY45" fmla="*/ 255000 h 255000"/>
                  <a:gd name="connsiteX46" fmla="*/ 206275 w 206275"/>
                  <a:gd name="connsiteY46" fmla="*/ 247500 h 255000"/>
                  <a:gd name="connsiteX47" fmla="*/ 206275 w 206275"/>
                  <a:gd name="connsiteY47" fmla="*/ 99746 h 255000"/>
                  <a:gd name="connsiteX48" fmla="*/ 180025 w 206275"/>
                  <a:gd name="connsiteY48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15025 w 206275"/>
                  <a:gd name="connsiteY13" fmla="*/ 115875 h 255000"/>
                  <a:gd name="connsiteX14" fmla="*/ 68552 w 206275"/>
                  <a:gd name="connsiteY14" fmla="*/ 97177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8775 w 206275"/>
                  <a:gd name="connsiteY39" fmla="*/ 116250 h 255000"/>
                  <a:gd name="connsiteX40" fmla="*/ 180025 w 206275"/>
                  <a:gd name="connsiteY40" fmla="*/ 105000 h 255000"/>
                  <a:gd name="connsiteX41" fmla="*/ 190096 w 206275"/>
                  <a:gd name="connsiteY41" fmla="*/ 106819 h 255000"/>
                  <a:gd name="connsiteX42" fmla="*/ 191275 w 206275"/>
                  <a:gd name="connsiteY42" fmla="*/ 139875 h 255000"/>
                  <a:gd name="connsiteX43" fmla="*/ 191275 w 206275"/>
                  <a:gd name="connsiteY43" fmla="*/ 150000 h 255000"/>
                  <a:gd name="connsiteX44" fmla="*/ 191275 w 206275"/>
                  <a:gd name="connsiteY44" fmla="*/ 247500 h 255000"/>
                  <a:gd name="connsiteX45" fmla="*/ 198775 w 206275"/>
                  <a:gd name="connsiteY45" fmla="*/ 255000 h 255000"/>
                  <a:gd name="connsiteX46" fmla="*/ 206275 w 206275"/>
                  <a:gd name="connsiteY46" fmla="*/ 247500 h 255000"/>
                  <a:gd name="connsiteX47" fmla="*/ 206275 w 206275"/>
                  <a:gd name="connsiteY47" fmla="*/ 99746 h 255000"/>
                  <a:gd name="connsiteX48" fmla="*/ 180025 w 206275"/>
                  <a:gd name="connsiteY48" fmla="*/ 90000 h 255000"/>
                  <a:gd name="connsiteX0" fmla="*/ 180025 w 206275"/>
                  <a:gd name="connsiteY0" fmla="*/ 90000 h 255000"/>
                  <a:gd name="connsiteX1" fmla="*/ 175900 w 206275"/>
                  <a:gd name="connsiteY1" fmla="*/ 90375 h 255000"/>
                  <a:gd name="connsiteX2" fmla="*/ 166900 w 206275"/>
                  <a:gd name="connsiteY2" fmla="*/ 79875 h 255000"/>
                  <a:gd name="connsiteX3" fmla="*/ 135025 w 206275"/>
                  <a:gd name="connsiteY3" fmla="*/ 67125 h 255000"/>
                  <a:gd name="connsiteX4" fmla="*/ 114400 w 206275"/>
                  <a:gd name="connsiteY4" fmla="*/ 19500 h 255000"/>
                  <a:gd name="connsiteX5" fmla="*/ 114400 w 206275"/>
                  <a:gd name="connsiteY5" fmla="*/ 19500 h 255000"/>
                  <a:gd name="connsiteX6" fmla="*/ 86275 w 206275"/>
                  <a:gd name="connsiteY6" fmla="*/ 0 h 255000"/>
                  <a:gd name="connsiteX7" fmla="*/ 68650 w 206275"/>
                  <a:gd name="connsiteY7" fmla="*/ 5625 h 255000"/>
                  <a:gd name="connsiteX8" fmla="*/ 68650 w 206275"/>
                  <a:gd name="connsiteY8" fmla="*/ 5625 h 255000"/>
                  <a:gd name="connsiteX9" fmla="*/ 18025 w 206275"/>
                  <a:gd name="connsiteY9" fmla="*/ 39750 h 255000"/>
                  <a:gd name="connsiteX10" fmla="*/ 11650 w 206275"/>
                  <a:gd name="connsiteY10" fmla="*/ 48750 h 255000"/>
                  <a:gd name="connsiteX11" fmla="*/ 400 w 206275"/>
                  <a:gd name="connsiteY11" fmla="*/ 97500 h 255000"/>
                  <a:gd name="connsiteX12" fmla="*/ 11650 w 206275"/>
                  <a:gd name="connsiteY12" fmla="*/ 115500 h 255000"/>
                  <a:gd name="connsiteX13" fmla="*/ 64537 w 206275"/>
                  <a:gd name="connsiteY13" fmla="*/ 112338 h 255000"/>
                  <a:gd name="connsiteX14" fmla="*/ 68552 w 206275"/>
                  <a:gd name="connsiteY14" fmla="*/ 97177 h 255000"/>
                  <a:gd name="connsiteX15" fmla="*/ 39400 w 206275"/>
                  <a:gd name="connsiteY15" fmla="*/ 61500 h 255000"/>
                  <a:gd name="connsiteX16" fmla="*/ 48775 w 206275"/>
                  <a:gd name="connsiteY16" fmla="*/ 55125 h 255000"/>
                  <a:gd name="connsiteX17" fmla="*/ 44650 w 206275"/>
                  <a:gd name="connsiteY17" fmla="*/ 104250 h 255000"/>
                  <a:gd name="connsiteX18" fmla="*/ 40900 w 206275"/>
                  <a:gd name="connsiteY18" fmla="*/ 169875 h 255000"/>
                  <a:gd name="connsiteX19" fmla="*/ 26275 w 206275"/>
                  <a:gd name="connsiteY19" fmla="*/ 236250 h 255000"/>
                  <a:gd name="connsiteX20" fmla="*/ 37525 w 206275"/>
                  <a:gd name="connsiteY20" fmla="*/ 254250 h 255000"/>
                  <a:gd name="connsiteX21" fmla="*/ 40900 w 206275"/>
                  <a:gd name="connsiteY21" fmla="*/ 254625 h 255000"/>
                  <a:gd name="connsiteX22" fmla="*/ 55525 w 206275"/>
                  <a:gd name="connsiteY22" fmla="*/ 243000 h 255000"/>
                  <a:gd name="connsiteX23" fmla="*/ 70525 w 206275"/>
                  <a:gd name="connsiteY23" fmla="*/ 175500 h 255000"/>
                  <a:gd name="connsiteX24" fmla="*/ 70900 w 206275"/>
                  <a:gd name="connsiteY24" fmla="*/ 173250 h 255000"/>
                  <a:gd name="connsiteX25" fmla="*/ 72775 w 206275"/>
                  <a:gd name="connsiteY25" fmla="*/ 136500 h 255000"/>
                  <a:gd name="connsiteX26" fmla="*/ 97150 w 206275"/>
                  <a:gd name="connsiteY26" fmla="*/ 163500 h 255000"/>
                  <a:gd name="connsiteX27" fmla="*/ 100525 w 206275"/>
                  <a:gd name="connsiteY27" fmla="*/ 233250 h 255000"/>
                  <a:gd name="connsiteX28" fmla="*/ 115525 w 206275"/>
                  <a:gd name="connsiteY28" fmla="*/ 247500 h 255000"/>
                  <a:gd name="connsiteX29" fmla="*/ 116275 w 206275"/>
                  <a:gd name="connsiteY29" fmla="*/ 247500 h 255000"/>
                  <a:gd name="connsiteX30" fmla="*/ 130525 w 206275"/>
                  <a:gd name="connsiteY30" fmla="*/ 231750 h 255000"/>
                  <a:gd name="connsiteX31" fmla="*/ 126775 w 206275"/>
                  <a:gd name="connsiteY31" fmla="*/ 156750 h 255000"/>
                  <a:gd name="connsiteX32" fmla="*/ 123025 w 206275"/>
                  <a:gd name="connsiteY32" fmla="*/ 147375 h 255000"/>
                  <a:gd name="connsiteX33" fmla="*/ 96775 w 206275"/>
                  <a:gd name="connsiteY33" fmla="*/ 118500 h 255000"/>
                  <a:gd name="connsiteX34" fmla="*/ 96775 w 206275"/>
                  <a:gd name="connsiteY34" fmla="*/ 57750 h 255000"/>
                  <a:gd name="connsiteX35" fmla="*/ 97150 w 206275"/>
                  <a:gd name="connsiteY35" fmla="*/ 57375 h 255000"/>
                  <a:gd name="connsiteX36" fmla="*/ 109150 w 206275"/>
                  <a:gd name="connsiteY36" fmla="*/ 84750 h 255000"/>
                  <a:gd name="connsiteX37" fmla="*/ 117400 w 206275"/>
                  <a:gd name="connsiteY37" fmla="*/ 92625 h 255000"/>
                  <a:gd name="connsiteX38" fmla="*/ 154525 w 206275"/>
                  <a:gd name="connsiteY38" fmla="*/ 107625 h 255000"/>
                  <a:gd name="connsiteX39" fmla="*/ 168775 w 206275"/>
                  <a:gd name="connsiteY39" fmla="*/ 116250 h 255000"/>
                  <a:gd name="connsiteX40" fmla="*/ 180025 w 206275"/>
                  <a:gd name="connsiteY40" fmla="*/ 105000 h 255000"/>
                  <a:gd name="connsiteX41" fmla="*/ 190096 w 206275"/>
                  <a:gd name="connsiteY41" fmla="*/ 106819 h 255000"/>
                  <a:gd name="connsiteX42" fmla="*/ 191275 w 206275"/>
                  <a:gd name="connsiteY42" fmla="*/ 139875 h 255000"/>
                  <a:gd name="connsiteX43" fmla="*/ 191275 w 206275"/>
                  <a:gd name="connsiteY43" fmla="*/ 150000 h 255000"/>
                  <a:gd name="connsiteX44" fmla="*/ 191275 w 206275"/>
                  <a:gd name="connsiteY44" fmla="*/ 247500 h 255000"/>
                  <a:gd name="connsiteX45" fmla="*/ 198775 w 206275"/>
                  <a:gd name="connsiteY45" fmla="*/ 255000 h 255000"/>
                  <a:gd name="connsiteX46" fmla="*/ 206275 w 206275"/>
                  <a:gd name="connsiteY46" fmla="*/ 247500 h 255000"/>
                  <a:gd name="connsiteX47" fmla="*/ 206275 w 206275"/>
                  <a:gd name="connsiteY47" fmla="*/ 99746 h 255000"/>
                  <a:gd name="connsiteX48" fmla="*/ 180025 w 206275"/>
                  <a:gd name="connsiteY48" fmla="*/ 90000 h 255000"/>
                  <a:gd name="connsiteX0" fmla="*/ 179673 w 205923"/>
                  <a:gd name="connsiteY0" fmla="*/ 90000 h 255000"/>
                  <a:gd name="connsiteX1" fmla="*/ 175548 w 205923"/>
                  <a:gd name="connsiteY1" fmla="*/ 90375 h 255000"/>
                  <a:gd name="connsiteX2" fmla="*/ 166548 w 205923"/>
                  <a:gd name="connsiteY2" fmla="*/ 79875 h 255000"/>
                  <a:gd name="connsiteX3" fmla="*/ 134673 w 205923"/>
                  <a:gd name="connsiteY3" fmla="*/ 67125 h 255000"/>
                  <a:gd name="connsiteX4" fmla="*/ 114048 w 205923"/>
                  <a:gd name="connsiteY4" fmla="*/ 19500 h 255000"/>
                  <a:gd name="connsiteX5" fmla="*/ 114048 w 205923"/>
                  <a:gd name="connsiteY5" fmla="*/ 19500 h 255000"/>
                  <a:gd name="connsiteX6" fmla="*/ 85923 w 205923"/>
                  <a:gd name="connsiteY6" fmla="*/ 0 h 255000"/>
                  <a:gd name="connsiteX7" fmla="*/ 68298 w 205923"/>
                  <a:gd name="connsiteY7" fmla="*/ 5625 h 255000"/>
                  <a:gd name="connsiteX8" fmla="*/ 68298 w 205923"/>
                  <a:gd name="connsiteY8" fmla="*/ 5625 h 255000"/>
                  <a:gd name="connsiteX9" fmla="*/ 17673 w 205923"/>
                  <a:gd name="connsiteY9" fmla="*/ 39750 h 255000"/>
                  <a:gd name="connsiteX10" fmla="*/ 11298 w 205923"/>
                  <a:gd name="connsiteY10" fmla="*/ 48750 h 255000"/>
                  <a:gd name="connsiteX11" fmla="*/ 48 w 205923"/>
                  <a:gd name="connsiteY11" fmla="*/ 97500 h 255000"/>
                  <a:gd name="connsiteX12" fmla="*/ 60810 w 205923"/>
                  <a:gd name="connsiteY12" fmla="*/ 121394 h 255000"/>
                  <a:gd name="connsiteX13" fmla="*/ 64185 w 205923"/>
                  <a:gd name="connsiteY13" fmla="*/ 112338 h 255000"/>
                  <a:gd name="connsiteX14" fmla="*/ 68200 w 205923"/>
                  <a:gd name="connsiteY14" fmla="*/ 97177 h 255000"/>
                  <a:gd name="connsiteX15" fmla="*/ 39048 w 205923"/>
                  <a:gd name="connsiteY15" fmla="*/ 61500 h 255000"/>
                  <a:gd name="connsiteX16" fmla="*/ 48423 w 205923"/>
                  <a:gd name="connsiteY16" fmla="*/ 55125 h 255000"/>
                  <a:gd name="connsiteX17" fmla="*/ 44298 w 205923"/>
                  <a:gd name="connsiteY17" fmla="*/ 104250 h 255000"/>
                  <a:gd name="connsiteX18" fmla="*/ 40548 w 205923"/>
                  <a:gd name="connsiteY18" fmla="*/ 169875 h 255000"/>
                  <a:gd name="connsiteX19" fmla="*/ 25923 w 205923"/>
                  <a:gd name="connsiteY19" fmla="*/ 236250 h 255000"/>
                  <a:gd name="connsiteX20" fmla="*/ 37173 w 205923"/>
                  <a:gd name="connsiteY20" fmla="*/ 254250 h 255000"/>
                  <a:gd name="connsiteX21" fmla="*/ 40548 w 205923"/>
                  <a:gd name="connsiteY21" fmla="*/ 254625 h 255000"/>
                  <a:gd name="connsiteX22" fmla="*/ 55173 w 205923"/>
                  <a:gd name="connsiteY22" fmla="*/ 243000 h 255000"/>
                  <a:gd name="connsiteX23" fmla="*/ 70173 w 205923"/>
                  <a:gd name="connsiteY23" fmla="*/ 175500 h 255000"/>
                  <a:gd name="connsiteX24" fmla="*/ 70548 w 205923"/>
                  <a:gd name="connsiteY24" fmla="*/ 173250 h 255000"/>
                  <a:gd name="connsiteX25" fmla="*/ 72423 w 205923"/>
                  <a:gd name="connsiteY25" fmla="*/ 136500 h 255000"/>
                  <a:gd name="connsiteX26" fmla="*/ 96798 w 205923"/>
                  <a:gd name="connsiteY26" fmla="*/ 163500 h 255000"/>
                  <a:gd name="connsiteX27" fmla="*/ 100173 w 205923"/>
                  <a:gd name="connsiteY27" fmla="*/ 233250 h 255000"/>
                  <a:gd name="connsiteX28" fmla="*/ 115173 w 205923"/>
                  <a:gd name="connsiteY28" fmla="*/ 247500 h 255000"/>
                  <a:gd name="connsiteX29" fmla="*/ 115923 w 205923"/>
                  <a:gd name="connsiteY29" fmla="*/ 247500 h 255000"/>
                  <a:gd name="connsiteX30" fmla="*/ 130173 w 205923"/>
                  <a:gd name="connsiteY30" fmla="*/ 231750 h 255000"/>
                  <a:gd name="connsiteX31" fmla="*/ 126423 w 205923"/>
                  <a:gd name="connsiteY31" fmla="*/ 156750 h 255000"/>
                  <a:gd name="connsiteX32" fmla="*/ 122673 w 205923"/>
                  <a:gd name="connsiteY32" fmla="*/ 147375 h 255000"/>
                  <a:gd name="connsiteX33" fmla="*/ 96423 w 205923"/>
                  <a:gd name="connsiteY33" fmla="*/ 118500 h 255000"/>
                  <a:gd name="connsiteX34" fmla="*/ 96423 w 205923"/>
                  <a:gd name="connsiteY34" fmla="*/ 57750 h 255000"/>
                  <a:gd name="connsiteX35" fmla="*/ 96798 w 205923"/>
                  <a:gd name="connsiteY35" fmla="*/ 57375 h 255000"/>
                  <a:gd name="connsiteX36" fmla="*/ 108798 w 205923"/>
                  <a:gd name="connsiteY36" fmla="*/ 84750 h 255000"/>
                  <a:gd name="connsiteX37" fmla="*/ 117048 w 205923"/>
                  <a:gd name="connsiteY37" fmla="*/ 92625 h 255000"/>
                  <a:gd name="connsiteX38" fmla="*/ 154173 w 205923"/>
                  <a:gd name="connsiteY38" fmla="*/ 107625 h 255000"/>
                  <a:gd name="connsiteX39" fmla="*/ 168423 w 205923"/>
                  <a:gd name="connsiteY39" fmla="*/ 116250 h 255000"/>
                  <a:gd name="connsiteX40" fmla="*/ 179673 w 205923"/>
                  <a:gd name="connsiteY40" fmla="*/ 105000 h 255000"/>
                  <a:gd name="connsiteX41" fmla="*/ 189744 w 205923"/>
                  <a:gd name="connsiteY41" fmla="*/ 106819 h 255000"/>
                  <a:gd name="connsiteX42" fmla="*/ 190923 w 205923"/>
                  <a:gd name="connsiteY42" fmla="*/ 139875 h 255000"/>
                  <a:gd name="connsiteX43" fmla="*/ 190923 w 205923"/>
                  <a:gd name="connsiteY43" fmla="*/ 150000 h 255000"/>
                  <a:gd name="connsiteX44" fmla="*/ 190923 w 205923"/>
                  <a:gd name="connsiteY44" fmla="*/ 247500 h 255000"/>
                  <a:gd name="connsiteX45" fmla="*/ 198423 w 205923"/>
                  <a:gd name="connsiteY45" fmla="*/ 255000 h 255000"/>
                  <a:gd name="connsiteX46" fmla="*/ 205923 w 205923"/>
                  <a:gd name="connsiteY46" fmla="*/ 247500 h 255000"/>
                  <a:gd name="connsiteX47" fmla="*/ 205923 w 205923"/>
                  <a:gd name="connsiteY47" fmla="*/ 99746 h 255000"/>
                  <a:gd name="connsiteX48" fmla="*/ 179673 w 205923"/>
                  <a:gd name="connsiteY48" fmla="*/ 90000 h 255000"/>
                  <a:gd name="connsiteX0" fmla="*/ 168375 w 194625"/>
                  <a:gd name="connsiteY0" fmla="*/ 90000 h 255000"/>
                  <a:gd name="connsiteX1" fmla="*/ 164250 w 194625"/>
                  <a:gd name="connsiteY1" fmla="*/ 90375 h 255000"/>
                  <a:gd name="connsiteX2" fmla="*/ 155250 w 194625"/>
                  <a:gd name="connsiteY2" fmla="*/ 79875 h 255000"/>
                  <a:gd name="connsiteX3" fmla="*/ 123375 w 194625"/>
                  <a:gd name="connsiteY3" fmla="*/ 67125 h 255000"/>
                  <a:gd name="connsiteX4" fmla="*/ 102750 w 194625"/>
                  <a:gd name="connsiteY4" fmla="*/ 19500 h 255000"/>
                  <a:gd name="connsiteX5" fmla="*/ 102750 w 194625"/>
                  <a:gd name="connsiteY5" fmla="*/ 19500 h 255000"/>
                  <a:gd name="connsiteX6" fmla="*/ 74625 w 194625"/>
                  <a:gd name="connsiteY6" fmla="*/ 0 h 255000"/>
                  <a:gd name="connsiteX7" fmla="*/ 57000 w 194625"/>
                  <a:gd name="connsiteY7" fmla="*/ 5625 h 255000"/>
                  <a:gd name="connsiteX8" fmla="*/ 57000 w 194625"/>
                  <a:gd name="connsiteY8" fmla="*/ 5625 h 255000"/>
                  <a:gd name="connsiteX9" fmla="*/ 6375 w 194625"/>
                  <a:gd name="connsiteY9" fmla="*/ 39750 h 255000"/>
                  <a:gd name="connsiteX10" fmla="*/ 0 w 194625"/>
                  <a:gd name="connsiteY10" fmla="*/ 48750 h 255000"/>
                  <a:gd name="connsiteX11" fmla="*/ 18222 w 194625"/>
                  <a:gd name="connsiteY11" fmla="*/ 86890 h 255000"/>
                  <a:gd name="connsiteX12" fmla="*/ 49512 w 194625"/>
                  <a:gd name="connsiteY12" fmla="*/ 121394 h 255000"/>
                  <a:gd name="connsiteX13" fmla="*/ 52887 w 194625"/>
                  <a:gd name="connsiteY13" fmla="*/ 112338 h 255000"/>
                  <a:gd name="connsiteX14" fmla="*/ 56902 w 194625"/>
                  <a:gd name="connsiteY14" fmla="*/ 97177 h 255000"/>
                  <a:gd name="connsiteX15" fmla="*/ 27750 w 194625"/>
                  <a:gd name="connsiteY15" fmla="*/ 61500 h 255000"/>
                  <a:gd name="connsiteX16" fmla="*/ 37125 w 194625"/>
                  <a:gd name="connsiteY16" fmla="*/ 55125 h 255000"/>
                  <a:gd name="connsiteX17" fmla="*/ 33000 w 194625"/>
                  <a:gd name="connsiteY17" fmla="*/ 104250 h 255000"/>
                  <a:gd name="connsiteX18" fmla="*/ 29250 w 194625"/>
                  <a:gd name="connsiteY18" fmla="*/ 169875 h 255000"/>
                  <a:gd name="connsiteX19" fmla="*/ 14625 w 194625"/>
                  <a:gd name="connsiteY19" fmla="*/ 236250 h 255000"/>
                  <a:gd name="connsiteX20" fmla="*/ 25875 w 194625"/>
                  <a:gd name="connsiteY20" fmla="*/ 254250 h 255000"/>
                  <a:gd name="connsiteX21" fmla="*/ 29250 w 194625"/>
                  <a:gd name="connsiteY21" fmla="*/ 254625 h 255000"/>
                  <a:gd name="connsiteX22" fmla="*/ 43875 w 194625"/>
                  <a:gd name="connsiteY22" fmla="*/ 243000 h 255000"/>
                  <a:gd name="connsiteX23" fmla="*/ 58875 w 194625"/>
                  <a:gd name="connsiteY23" fmla="*/ 175500 h 255000"/>
                  <a:gd name="connsiteX24" fmla="*/ 59250 w 194625"/>
                  <a:gd name="connsiteY24" fmla="*/ 173250 h 255000"/>
                  <a:gd name="connsiteX25" fmla="*/ 61125 w 194625"/>
                  <a:gd name="connsiteY25" fmla="*/ 136500 h 255000"/>
                  <a:gd name="connsiteX26" fmla="*/ 85500 w 194625"/>
                  <a:gd name="connsiteY26" fmla="*/ 163500 h 255000"/>
                  <a:gd name="connsiteX27" fmla="*/ 88875 w 194625"/>
                  <a:gd name="connsiteY27" fmla="*/ 233250 h 255000"/>
                  <a:gd name="connsiteX28" fmla="*/ 103875 w 194625"/>
                  <a:gd name="connsiteY28" fmla="*/ 247500 h 255000"/>
                  <a:gd name="connsiteX29" fmla="*/ 104625 w 194625"/>
                  <a:gd name="connsiteY29" fmla="*/ 247500 h 255000"/>
                  <a:gd name="connsiteX30" fmla="*/ 118875 w 194625"/>
                  <a:gd name="connsiteY30" fmla="*/ 231750 h 255000"/>
                  <a:gd name="connsiteX31" fmla="*/ 115125 w 194625"/>
                  <a:gd name="connsiteY31" fmla="*/ 156750 h 255000"/>
                  <a:gd name="connsiteX32" fmla="*/ 111375 w 194625"/>
                  <a:gd name="connsiteY32" fmla="*/ 147375 h 255000"/>
                  <a:gd name="connsiteX33" fmla="*/ 85125 w 194625"/>
                  <a:gd name="connsiteY33" fmla="*/ 118500 h 255000"/>
                  <a:gd name="connsiteX34" fmla="*/ 85125 w 194625"/>
                  <a:gd name="connsiteY34" fmla="*/ 57750 h 255000"/>
                  <a:gd name="connsiteX35" fmla="*/ 85500 w 194625"/>
                  <a:gd name="connsiteY35" fmla="*/ 57375 h 255000"/>
                  <a:gd name="connsiteX36" fmla="*/ 97500 w 194625"/>
                  <a:gd name="connsiteY36" fmla="*/ 84750 h 255000"/>
                  <a:gd name="connsiteX37" fmla="*/ 105750 w 194625"/>
                  <a:gd name="connsiteY37" fmla="*/ 92625 h 255000"/>
                  <a:gd name="connsiteX38" fmla="*/ 142875 w 194625"/>
                  <a:gd name="connsiteY38" fmla="*/ 107625 h 255000"/>
                  <a:gd name="connsiteX39" fmla="*/ 157125 w 194625"/>
                  <a:gd name="connsiteY39" fmla="*/ 116250 h 255000"/>
                  <a:gd name="connsiteX40" fmla="*/ 168375 w 194625"/>
                  <a:gd name="connsiteY40" fmla="*/ 105000 h 255000"/>
                  <a:gd name="connsiteX41" fmla="*/ 178446 w 194625"/>
                  <a:gd name="connsiteY41" fmla="*/ 106819 h 255000"/>
                  <a:gd name="connsiteX42" fmla="*/ 179625 w 194625"/>
                  <a:gd name="connsiteY42" fmla="*/ 139875 h 255000"/>
                  <a:gd name="connsiteX43" fmla="*/ 179625 w 194625"/>
                  <a:gd name="connsiteY43" fmla="*/ 150000 h 255000"/>
                  <a:gd name="connsiteX44" fmla="*/ 179625 w 194625"/>
                  <a:gd name="connsiteY44" fmla="*/ 247500 h 255000"/>
                  <a:gd name="connsiteX45" fmla="*/ 187125 w 194625"/>
                  <a:gd name="connsiteY45" fmla="*/ 255000 h 255000"/>
                  <a:gd name="connsiteX46" fmla="*/ 194625 w 194625"/>
                  <a:gd name="connsiteY46" fmla="*/ 247500 h 255000"/>
                  <a:gd name="connsiteX47" fmla="*/ 194625 w 194625"/>
                  <a:gd name="connsiteY47" fmla="*/ 99746 h 255000"/>
                  <a:gd name="connsiteX48" fmla="*/ 168375 w 194625"/>
                  <a:gd name="connsiteY48" fmla="*/ 90000 h 255000"/>
                  <a:gd name="connsiteX0" fmla="*/ 168375 w 194625"/>
                  <a:gd name="connsiteY0" fmla="*/ 90000 h 255000"/>
                  <a:gd name="connsiteX1" fmla="*/ 164250 w 194625"/>
                  <a:gd name="connsiteY1" fmla="*/ 90375 h 255000"/>
                  <a:gd name="connsiteX2" fmla="*/ 155250 w 194625"/>
                  <a:gd name="connsiteY2" fmla="*/ 79875 h 255000"/>
                  <a:gd name="connsiteX3" fmla="*/ 123375 w 194625"/>
                  <a:gd name="connsiteY3" fmla="*/ 67125 h 255000"/>
                  <a:gd name="connsiteX4" fmla="*/ 102750 w 194625"/>
                  <a:gd name="connsiteY4" fmla="*/ 19500 h 255000"/>
                  <a:gd name="connsiteX5" fmla="*/ 102750 w 194625"/>
                  <a:gd name="connsiteY5" fmla="*/ 19500 h 255000"/>
                  <a:gd name="connsiteX6" fmla="*/ 74625 w 194625"/>
                  <a:gd name="connsiteY6" fmla="*/ 0 h 255000"/>
                  <a:gd name="connsiteX7" fmla="*/ 57000 w 194625"/>
                  <a:gd name="connsiteY7" fmla="*/ 5625 h 255000"/>
                  <a:gd name="connsiteX8" fmla="*/ 57000 w 194625"/>
                  <a:gd name="connsiteY8" fmla="*/ 5625 h 255000"/>
                  <a:gd name="connsiteX9" fmla="*/ 6375 w 194625"/>
                  <a:gd name="connsiteY9" fmla="*/ 39750 h 255000"/>
                  <a:gd name="connsiteX10" fmla="*/ 0 w 194625"/>
                  <a:gd name="connsiteY10" fmla="*/ 48750 h 255000"/>
                  <a:gd name="connsiteX11" fmla="*/ 18222 w 194625"/>
                  <a:gd name="connsiteY11" fmla="*/ 86890 h 255000"/>
                  <a:gd name="connsiteX12" fmla="*/ 49512 w 194625"/>
                  <a:gd name="connsiteY12" fmla="*/ 121394 h 255000"/>
                  <a:gd name="connsiteX13" fmla="*/ 52887 w 194625"/>
                  <a:gd name="connsiteY13" fmla="*/ 112338 h 255000"/>
                  <a:gd name="connsiteX14" fmla="*/ 120561 w 194625"/>
                  <a:gd name="connsiteY14" fmla="*/ 116039 h 255000"/>
                  <a:gd name="connsiteX15" fmla="*/ 27750 w 194625"/>
                  <a:gd name="connsiteY15" fmla="*/ 61500 h 255000"/>
                  <a:gd name="connsiteX16" fmla="*/ 37125 w 194625"/>
                  <a:gd name="connsiteY16" fmla="*/ 55125 h 255000"/>
                  <a:gd name="connsiteX17" fmla="*/ 33000 w 194625"/>
                  <a:gd name="connsiteY17" fmla="*/ 104250 h 255000"/>
                  <a:gd name="connsiteX18" fmla="*/ 29250 w 194625"/>
                  <a:gd name="connsiteY18" fmla="*/ 169875 h 255000"/>
                  <a:gd name="connsiteX19" fmla="*/ 14625 w 194625"/>
                  <a:gd name="connsiteY19" fmla="*/ 236250 h 255000"/>
                  <a:gd name="connsiteX20" fmla="*/ 25875 w 194625"/>
                  <a:gd name="connsiteY20" fmla="*/ 254250 h 255000"/>
                  <a:gd name="connsiteX21" fmla="*/ 29250 w 194625"/>
                  <a:gd name="connsiteY21" fmla="*/ 254625 h 255000"/>
                  <a:gd name="connsiteX22" fmla="*/ 43875 w 194625"/>
                  <a:gd name="connsiteY22" fmla="*/ 243000 h 255000"/>
                  <a:gd name="connsiteX23" fmla="*/ 58875 w 194625"/>
                  <a:gd name="connsiteY23" fmla="*/ 175500 h 255000"/>
                  <a:gd name="connsiteX24" fmla="*/ 59250 w 194625"/>
                  <a:gd name="connsiteY24" fmla="*/ 173250 h 255000"/>
                  <a:gd name="connsiteX25" fmla="*/ 61125 w 194625"/>
                  <a:gd name="connsiteY25" fmla="*/ 136500 h 255000"/>
                  <a:gd name="connsiteX26" fmla="*/ 85500 w 194625"/>
                  <a:gd name="connsiteY26" fmla="*/ 163500 h 255000"/>
                  <a:gd name="connsiteX27" fmla="*/ 88875 w 194625"/>
                  <a:gd name="connsiteY27" fmla="*/ 233250 h 255000"/>
                  <a:gd name="connsiteX28" fmla="*/ 103875 w 194625"/>
                  <a:gd name="connsiteY28" fmla="*/ 247500 h 255000"/>
                  <a:gd name="connsiteX29" fmla="*/ 104625 w 194625"/>
                  <a:gd name="connsiteY29" fmla="*/ 247500 h 255000"/>
                  <a:gd name="connsiteX30" fmla="*/ 118875 w 194625"/>
                  <a:gd name="connsiteY30" fmla="*/ 231750 h 255000"/>
                  <a:gd name="connsiteX31" fmla="*/ 115125 w 194625"/>
                  <a:gd name="connsiteY31" fmla="*/ 156750 h 255000"/>
                  <a:gd name="connsiteX32" fmla="*/ 111375 w 194625"/>
                  <a:gd name="connsiteY32" fmla="*/ 147375 h 255000"/>
                  <a:gd name="connsiteX33" fmla="*/ 85125 w 194625"/>
                  <a:gd name="connsiteY33" fmla="*/ 118500 h 255000"/>
                  <a:gd name="connsiteX34" fmla="*/ 85125 w 194625"/>
                  <a:gd name="connsiteY34" fmla="*/ 57750 h 255000"/>
                  <a:gd name="connsiteX35" fmla="*/ 85500 w 194625"/>
                  <a:gd name="connsiteY35" fmla="*/ 57375 h 255000"/>
                  <a:gd name="connsiteX36" fmla="*/ 97500 w 194625"/>
                  <a:gd name="connsiteY36" fmla="*/ 84750 h 255000"/>
                  <a:gd name="connsiteX37" fmla="*/ 105750 w 194625"/>
                  <a:gd name="connsiteY37" fmla="*/ 92625 h 255000"/>
                  <a:gd name="connsiteX38" fmla="*/ 142875 w 194625"/>
                  <a:gd name="connsiteY38" fmla="*/ 107625 h 255000"/>
                  <a:gd name="connsiteX39" fmla="*/ 157125 w 194625"/>
                  <a:gd name="connsiteY39" fmla="*/ 116250 h 255000"/>
                  <a:gd name="connsiteX40" fmla="*/ 168375 w 194625"/>
                  <a:gd name="connsiteY40" fmla="*/ 105000 h 255000"/>
                  <a:gd name="connsiteX41" fmla="*/ 178446 w 194625"/>
                  <a:gd name="connsiteY41" fmla="*/ 106819 h 255000"/>
                  <a:gd name="connsiteX42" fmla="*/ 179625 w 194625"/>
                  <a:gd name="connsiteY42" fmla="*/ 139875 h 255000"/>
                  <a:gd name="connsiteX43" fmla="*/ 179625 w 194625"/>
                  <a:gd name="connsiteY43" fmla="*/ 150000 h 255000"/>
                  <a:gd name="connsiteX44" fmla="*/ 179625 w 194625"/>
                  <a:gd name="connsiteY44" fmla="*/ 247500 h 255000"/>
                  <a:gd name="connsiteX45" fmla="*/ 187125 w 194625"/>
                  <a:gd name="connsiteY45" fmla="*/ 255000 h 255000"/>
                  <a:gd name="connsiteX46" fmla="*/ 194625 w 194625"/>
                  <a:gd name="connsiteY46" fmla="*/ 247500 h 255000"/>
                  <a:gd name="connsiteX47" fmla="*/ 194625 w 194625"/>
                  <a:gd name="connsiteY47" fmla="*/ 99746 h 255000"/>
                  <a:gd name="connsiteX48" fmla="*/ 168375 w 194625"/>
                  <a:gd name="connsiteY48" fmla="*/ 90000 h 255000"/>
                  <a:gd name="connsiteX0" fmla="*/ 168375 w 194625"/>
                  <a:gd name="connsiteY0" fmla="*/ 90000 h 255000"/>
                  <a:gd name="connsiteX1" fmla="*/ 164250 w 194625"/>
                  <a:gd name="connsiteY1" fmla="*/ 90375 h 255000"/>
                  <a:gd name="connsiteX2" fmla="*/ 155250 w 194625"/>
                  <a:gd name="connsiteY2" fmla="*/ 79875 h 255000"/>
                  <a:gd name="connsiteX3" fmla="*/ 123375 w 194625"/>
                  <a:gd name="connsiteY3" fmla="*/ 67125 h 255000"/>
                  <a:gd name="connsiteX4" fmla="*/ 102750 w 194625"/>
                  <a:gd name="connsiteY4" fmla="*/ 19500 h 255000"/>
                  <a:gd name="connsiteX5" fmla="*/ 102750 w 194625"/>
                  <a:gd name="connsiteY5" fmla="*/ 19500 h 255000"/>
                  <a:gd name="connsiteX6" fmla="*/ 74625 w 194625"/>
                  <a:gd name="connsiteY6" fmla="*/ 0 h 255000"/>
                  <a:gd name="connsiteX7" fmla="*/ 57000 w 194625"/>
                  <a:gd name="connsiteY7" fmla="*/ 5625 h 255000"/>
                  <a:gd name="connsiteX8" fmla="*/ 57000 w 194625"/>
                  <a:gd name="connsiteY8" fmla="*/ 5625 h 255000"/>
                  <a:gd name="connsiteX9" fmla="*/ 34668 w 194625"/>
                  <a:gd name="connsiteY9" fmla="*/ 56254 h 255000"/>
                  <a:gd name="connsiteX10" fmla="*/ 0 w 194625"/>
                  <a:gd name="connsiteY10" fmla="*/ 48750 h 255000"/>
                  <a:gd name="connsiteX11" fmla="*/ 18222 w 194625"/>
                  <a:gd name="connsiteY11" fmla="*/ 86890 h 255000"/>
                  <a:gd name="connsiteX12" fmla="*/ 49512 w 194625"/>
                  <a:gd name="connsiteY12" fmla="*/ 121394 h 255000"/>
                  <a:gd name="connsiteX13" fmla="*/ 52887 w 194625"/>
                  <a:gd name="connsiteY13" fmla="*/ 112338 h 255000"/>
                  <a:gd name="connsiteX14" fmla="*/ 120561 w 194625"/>
                  <a:gd name="connsiteY14" fmla="*/ 116039 h 255000"/>
                  <a:gd name="connsiteX15" fmla="*/ 27750 w 194625"/>
                  <a:gd name="connsiteY15" fmla="*/ 61500 h 255000"/>
                  <a:gd name="connsiteX16" fmla="*/ 37125 w 194625"/>
                  <a:gd name="connsiteY16" fmla="*/ 55125 h 255000"/>
                  <a:gd name="connsiteX17" fmla="*/ 33000 w 194625"/>
                  <a:gd name="connsiteY17" fmla="*/ 104250 h 255000"/>
                  <a:gd name="connsiteX18" fmla="*/ 29250 w 194625"/>
                  <a:gd name="connsiteY18" fmla="*/ 169875 h 255000"/>
                  <a:gd name="connsiteX19" fmla="*/ 14625 w 194625"/>
                  <a:gd name="connsiteY19" fmla="*/ 236250 h 255000"/>
                  <a:gd name="connsiteX20" fmla="*/ 25875 w 194625"/>
                  <a:gd name="connsiteY20" fmla="*/ 254250 h 255000"/>
                  <a:gd name="connsiteX21" fmla="*/ 29250 w 194625"/>
                  <a:gd name="connsiteY21" fmla="*/ 254625 h 255000"/>
                  <a:gd name="connsiteX22" fmla="*/ 43875 w 194625"/>
                  <a:gd name="connsiteY22" fmla="*/ 243000 h 255000"/>
                  <a:gd name="connsiteX23" fmla="*/ 58875 w 194625"/>
                  <a:gd name="connsiteY23" fmla="*/ 175500 h 255000"/>
                  <a:gd name="connsiteX24" fmla="*/ 59250 w 194625"/>
                  <a:gd name="connsiteY24" fmla="*/ 173250 h 255000"/>
                  <a:gd name="connsiteX25" fmla="*/ 61125 w 194625"/>
                  <a:gd name="connsiteY25" fmla="*/ 136500 h 255000"/>
                  <a:gd name="connsiteX26" fmla="*/ 85500 w 194625"/>
                  <a:gd name="connsiteY26" fmla="*/ 163500 h 255000"/>
                  <a:gd name="connsiteX27" fmla="*/ 88875 w 194625"/>
                  <a:gd name="connsiteY27" fmla="*/ 233250 h 255000"/>
                  <a:gd name="connsiteX28" fmla="*/ 103875 w 194625"/>
                  <a:gd name="connsiteY28" fmla="*/ 247500 h 255000"/>
                  <a:gd name="connsiteX29" fmla="*/ 104625 w 194625"/>
                  <a:gd name="connsiteY29" fmla="*/ 247500 h 255000"/>
                  <a:gd name="connsiteX30" fmla="*/ 118875 w 194625"/>
                  <a:gd name="connsiteY30" fmla="*/ 231750 h 255000"/>
                  <a:gd name="connsiteX31" fmla="*/ 115125 w 194625"/>
                  <a:gd name="connsiteY31" fmla="*/ 156750 h 255000"/>
                  <a:gd name="connsiteX32" fmla="*/ 111375 w 194625"/>
                  <a:gd name="connsiteY32" fmla="*/ 147375 h 255000"/>
                  <a:gd name="connsiteX33" fmla="*/ 85125 w 194625"/>
                  <a:gd name="connsiteY33" fmla="*/ 118500 h 255000"/>
                  <a:gd name="connsiteX34" fmla="*/ 85125 w 194625"/>
                  <a:gd name="connsiteY34" fmla="*/ 57750 h 255000"/>
                  <a:gd name="connsiteX35" fmla="*/ 85500 w 194625"/>
                  <a:gd name="connsiteY35" fmla="*/ 57375 h 255000"/>
                  <a:gd name="connsiteX36" fmla="*/ 97500 w 194625"/>
                  <a:gd name="connsiteY36" fmla="*/ 84750 h 255000"/>
                  <a:gd name="connsiteX37" fmla="*/ 105750 w 194625"/>
                  <a:gd name="connsiteY37" fmla="*/ 92625 h 255000"/>
                  <a:gd name="connsiteX38" fmla="*/ 142875 w 194625"/>
                  <a:gd name="connsiteY38" fmla="*/ 107625 h 255000"/>
                  <a:gd name="connsiteX39" fmla="*/ 157125 w 194625"/>
                  <a:gd name="connsiteY39" fmla="*/ 116250 h 255000"/>
                  <a:gd name="connsiteX40" fmla="*/ 168375 w 194625"/>
                  <a:gd name="connsiteY40" fmla="*/ 105000 h 255000"/>
                  <a:gd name="connsiteX41" fmla="*/ 178446 w 194625"/>
                  <a:gd name="connsiteY41" fmla="*/ 106819 h 255000"/>
                  <a:gd name="connsiteX42" fmla="*/ 179625 w 194625"/>
                  <a:gd name="connsiteY42" fmla="*/ 139875 h 255000"/>
                  <a:gd name="connsiteX43" fmla="*/ 179625 w 194625"/>
                  <a:gd name="connsiteY43" fmla="*/ 150000 h 255000"/>
                  <a:gd name="connsiteX44" fmla="*/ 179625 w 194625"/>
                  <a:gd name="connsiteY44" fmla="*/ 247500 h 255000"/>
                  <a:gd name="connsiteX45" fmla="*/ 187125 w 194625"/>
                  <a:gd name="connsiteY45" fmla="*/ 255000 h 255000"/>
                  <a:gd name="connsiteX46" fmla="*/ 194625 w 194625"/>
                  <a:gd name="connsiteY46" fmla="*/ 247500 h 255000"/>
                  <a:gd name="connsiteX47" fmla="*/ 194625 w 194625"/>
                  <a:gd name="connsiteY47" fmla="*/ 99746 h 255000"/>
                  <a:gd name="connsiteX48" fmla="*/ 168375 w 194625"/>
                  <a:gd name="connsiteY48" fmla="*/ 90000 h 255000"/>
                  <a:gd name="connsiteX0" fmla="*/ 154132 w 180382"/>
                  <a:gd name="connsiteY0" fmla="*/ 90000 h 255000"/>
                  <a:gd name="connsiteX1" fmla="*/ 150007 w 180382"/>
                  <a:gd name="connsiteY1" fmla="*/ 90375 h 255000"/>
                  <a:gd name="connsiteX2" fmla="*/ 141007 w 180382"/>
                  <a:gd name="connsiteY2" fmla="*/ 79875 h 255000"/>
                  <a:gd name="connsiteX3" fmla="*/ 109132 w 180382"/>
                  <a:gd name="connsiteY3" fmla="*/ 67125 h 255000"/>
                  <a:gd name="connsiteX4" fmla="*/ 88507 w 180382"/>
                  <a:gd name="connsiteY4" fmla="*/ 19500 h 255000"/>
                  <a:gd name="connsiteX5" fmla="*/ 88507 w 180382"/>
                  <a:gd name="connsiteY5" fmla="*/ 19500 h 255000"/>
                  <a:gd name="connsiteX6" fmla="*/ 60382 w 180382"/>
                  <a:gd name="connsiteY6" fmla="*/ 0 h 255000"/>
                  <a:gd name="connsiteX7" fmla="*/ 42757 w 180382"/>
                  <a:gd name="connsiteY7" fmla="*/ 5625 h 255000"/>
                  <a:gd name="connsiteX8" fmla="*/ 42757 w 180382"/>
                  <a:gd name="connsiteY8" fmla="*/ 5625 h 255000"/>
                  <a:gd name="connsiteX9" fmla="*/ 20425 w 180382"/>
                  <a:gd name="connsiteY9" fmla="*/ 56254 h 255000"/>
                  <a:gd name="connsiteX10" fmla="*/ 3979 w 180382"/>
                  <a:gd name="connsiteY10" fmla="*/ 86890 h 255000"/>
                  <a:gd name="connsiteX11" fmla="*/ 35269 w 180382"/>
                  <a:gd name="connsiteY11" fmla="*/ 121394 h 255000"/>
                  <a:gd name="connsiteX12" fmla="*/ 38644 w 180382"/>
                  <a:gd name="connsiteY12" fmla="*/ 112338 h 255000"/>
                  <a:gd name="connsiteX13" fmla="*/ 106318 w 180382"/>
                  <a:gd name="connsiteY13" fmla="*/ 116039 h 255000"/>
                  <a:gd name="connsiteX14" fmla="*/ 13507 w 180382"/>
                  <a:gd name="connsiteY14" fmla="*/ 61500 h 255000"/>
                  <a:gd name="connsiteX15" fmla="*/ 22882 w 180382"/>
                  <a:gd name="connsiteY15" fmla="*/ 55125 h 255000"/>
                  <a:gd name="connsiteX16" fmla="*/ 18757 w 180382"/>
                  <a:gd name="connsiteY16" fmla="*/ 104250 h 255000"/>
                  <a:gd name="connsiteX17" fmla="*/ 15007 w 180382"/>
                  <a:gd name="connsiteY17" fmla="*/ 169875 h 255000"/>
                  <a:gd name="connsiteX18" fmla="*/ 382 w 180382"/>
                  <a:gd name="connsiteY18" fmla="*/ 236250 h 255000"/>
                  <a:gd name="connsiteX19" fmla="*/ 11632 w 180382"/>
                  <a:gd name="connsiteY19" fmla="*/ 254250 h 255000"/>
                  <a:gd name="connsiteX20" fmla="*/ 15007 w 180382"/>
                  <a:gd name="connsiteY20" fmla="*/ 254625 h 255000"/>
                  <a:gd name="connsiteX21" fmla="*/ 29632 w 180382"/>
                  <a:gd name="connsiteY21" fmla="*/ 243000 h 255000"/>
                  <a:gd name="connsiteX22" fmla="*/ 44632 w 180382"/>
                  <a:gd name="connsiteY22" fmla="*/ 175500 h 255000"/>
                  <a:gd name="connsiteX23" fmla="*/ 45007 w 180382"/>
                  <a:gd name="connsiteY23" fmla="*/ 173250 h 255000"/>
                  <a:gd name="connsiteX24" fmla="*/ 46882 w 180382"/>
                  <a:gd name="connsiteY24" fmla="*/ 136500 h 255000"/>
                  <a:gd name="connsiteX25" fmla="*/ 71257 w 180382"/>
                  <a:gd name="connsiteY25" fmla="*/ 163500 h 255000"/>
                  <a:gd name="connsiteX26" fmla="*/ 74632 w 180382"/>
                  <a:gd name="connsiteY26" fmla="*/ 233250 h 255000"/>
                  <a:gd name="connsiteX27" fmla="*/ 89632 w 180382"/>
                  <a:gd name="connsiteY27" fmla="*/ 247500 h 255000"/>
                  <a:gd name="connsiteX28" fmla="*/ 90382 w 180382"/>
                  <a:gd name="connsiteY28" fmla="*/ 247500 h 255000"/>
                  <a:gd name="connsiteX29" fmla="*/ 104632 w 180382"/>
                  <a:gd name="connsiteY29" fmla="*/ 231750 h 255000"/>
                  <a:gd name="connsiteX30" fmla="*/ 100882 w 180382"/>
                  <a:gd name="connsiteY30" fmla="*/ 156750 h 255000"/>
                  <a:gd name="connsiteX31" fmla="*/ 97132 w 180382"/>
                  <a:gd name="connsiteY31" fmla="*/ 147375 h 255000"/>
                  <a:gd name="connsiteX32" fmla="*/ 70882 w 180382"/>
                  <a:gd name="connsiteY32" fmla="*/ 118500 h 255000"/>
                  <a:gd name="connsiteX33" fmla="*/ 70882 w 180382"/>
                  <a:gd name="connsiteY33" fmla="*/ 57750 h 255000"/>
                  <a:gd name="connsiteX34" fmla="*/ 71257 w 180382"/>
                  <a:gd name="connsiteY34" fmla="*/ 57375 h 255000"/>
                  <a:gd name="connsiteX35" fmla="*/ 83257 w 180382"/>
                  <a:gd name="connsiteY35" fmla="*/ 84750 h 255000"/>
                  <a:gd name="connsiteX36" fmla="*/ 91507 w 180382"/>
                  <a:gd name="connsiteY36" fmla="*/ 92625 h 255000"/>
                  <a:gd name="connsiteX37" fmla="*/ 128632 w 180382"/>
                  <a:gd name="connsiteY37" fmla="*/ 107625 h 255000"/>
                  <a:gd name="connsiteX38" fmla="*/ 142882 w 180382"/>
                  <a:gd name="connsiteY38" fmla="*/ 116250 h 255000"/>
                  <a:gd name="connsiteX39" fmla="*/ 154132 w 180382"/>
                  <a:gd name="connsiteY39" fmla="*/ 105000 h 255000"/>
                  <a:gd name="connsiteX40" fmla="*/ 164203 w 180382"/>
                  <a:gd name="connsiteY40" fmla="*/ 106819 h 255000"/>
                  <a:gd name="connsiteX41" fmla="*/ 165382 w 180382"/>
                  <a:gd name="connsiteY41" fmla="*/ 139875 h 255000"/>
                  <a:gd name="connsiteX42" fmla="*/ 165382 w 180382"/>
                  <a:gd name="connsiteY42" fmla="*/ 150000 h 255000"/>
                  <a:gd name="connsiteX43" fmla="*/ 165382 w 180382"/>
                  <a:gd name="connsiteY43" fmla="*/ 247500 h 255000"/>
                  <a:gd name="connsiteX44" fmla="*/ 172882 w 180382"/>
                  <a:gd name="connsiteY44" fmla="*/ 255000 h 255000"/>
                  <a:gd name="connsiteX45" fmla="*/ 180382 w 180382"/>
                  <a:gd name="connsiteY45" fmla="*/ 247500 h 255000"/>
                  <a:gd name="connsiteX46" fmla="*/ 180382 w 180382"/>
                  <a:gd name="connsiteY46" fmla="*/ 99746 h 255000"/>
                  <a:gd name="connsiteX47" fmla="*/ 154132 w 180382"/>
                  <a:gd name="connsiteY47" fmla="*/ 90000 h 255000"/>
                  <a:gd name="connsiteX0" fmla="*/ 154132 w 180382"/>
                  <a:gd name="connsiteY0" fmla="*/ 90000 h 255000"/>
                  <a:gd name="connsiteX1" fmla="*/ 150007 w 180382"/>
                  <a:gd name="connsiteY1" fmla="*/ 90375 h 255000"/>
                  <a:gd name="connsiteX2" fmla="*/ 141007 w 180382"/>
                  <a:gd name="connsiteY2" fmla="*/ 79875 h 255000"/>
                  <a:gd name="connsiteX3" fmla="*/ 109132 w 180382"/>
                  <a:gd name="connsiteY3" fmla="*/ 67125 h 255000"/>
                  <a:gd name="connsiteX4" fmla="*/ 88507 w 180382"/>
                  <a:gd name="connsiteY4" fmla="*/ 19500 h 255000"/>
                  <a:gd name="connsiteX5" fmla="*/ 88507 w 180382"/>
                  <a:gd name="connsiteY5" fmla="*/ 19500 h 255000"/>
                  <a:gd name="connsiteX6" fmla="*/ 60382 w 180382"/>
                  <a:gd name="connsiteY6" fmla="*/ 0 h 255000"/>
                  <a:gd name="connsiteX7" fmla="*/ 42757 w 180382"/>
                  <a:gd name="connsiteY7" fmla="*/ 5625 h 255000"/>
                  <a:gd name="connsiteX8" fmla="*/ 42757 w 180382"/>
                  <a:gd name="connsiteY8" fmla="*/ 5625 h 255000"/>
                  <a:gd name="connsiteX9" fmla="*/ 20425 w 180382"/>
                  <a:gd name="connsiteY9" fmla="*/ 56254 h 255000"/>
                  <a:gd name="connsiteX10" fmla="*/ 35269 w 180382"/>
                  <a:gd name="connsiteY10" fmla="*/ 121394 h 255000"/>
                  <a:gd name="connsiteX11" fmla="*/ 38644 w 180382"/>
                  <a:gd name="connsiteY11" fmla="*/ 112338 h 255000"/>
                  <a:gd name="connsiteX12" fmla="*/ 106318 w 180382"/>
                  <a:gd name="connsiteY12" fmla="*/ 116039 h 255000"/>
                  <a:gd name="connsiteX13" fmla="*/ 13507 w 180382"/>
                  <a:gd name="connsiteY13" fmla="*/ 61500 h 255000"/>
                  <a:gd name="connsiteX14" fmla="*/ 22882 w 180382"/>
                  <a:gd name="connsiteY14" fmla="*/ 55125 h 255000"/>
                  <a:gd name="connsiteX15" fmla="*/ 18757 w 180382"/>
                  <a:gd name="connsiteY15" fmla="*/ 104250 h 255000"/>
                  <a:gd name="connsiteX16" fmla="*/ 15007 w 180382"/>
                  <a:gd name="connsiteY16" fmla="*/ 169875 h 255000"/>
                  <a:gd name="connsiteX17" fmla="*/ 382 w 180382"/>
                  <a:gd name="connsiteY17" fmla="*/ 236250 h 255000"/>
                  <a:gd name="connsiteX18" fmla="*/ 11632 w 180382"/>
                  <a:gd name="connsiteY18" fmla="*/ 254250 h 255000"/>
                  <a:gd name="connsiteX19" fmla="*/ 15007 w 180382"/>
                  <a:gd name="connsiteY19" fmla="*/ 254625 h 255000"/>
                  <a:gd name="connsiteX20" fmla="*/ 29632 w 180382"/>
                  <a:gd name="connsiteY20" fmla="*/ 243000 h 255000"/>
                  <a:gd name="connsiteX21" fmla="*/ 44632 w 180382"/>
                  <a:gd name="connsiteY21" fmla="*/ 175500 h 255000"/>
                  <a:gd name="connsiteX22" fmla="*/ 45007 w 180382"/>
                  <a:gd name="connsiteY22" fmla="*/ 173250 h 255000"/>
                  <a:gd name="connsiteX23" fmla="*/ 46882 w 180382"/>
                  <a:gd name="connsiteY23" fmla="*/ 136500 h 255000"/>
                  <a:gd name="connsiteX24" fmla="*/ 71257 w 180382"/>
                  <a:gd name="connsiteY24" fmla="*/ 163500 h 255000"/>
                  <a:gd name="connsiteX25" fmla="*/ 74632 w 180382"/>
                  <a:gd name="connsiteY25" fmla="*/ 233250 h 255000"/>
                  <a:gd name="connsiteX26" fmla="*/ 89632 w 180382"/>
                  <a:gd name="connsiteY26" fmla="*/ 247500 h 255000"/>
                  <a:gd name="connsiteX27" fmla="*/ 90382 w 180382"/>
                  <a:gd name="connsiteY27" fmla="*/ 247500 h 255000"/>
                  <a:gd name="connsiteX28" fmla="*/ 104632 w 180382"/>
                  <a:gd name="connsiteY28" fmla="*/ 231750 h 255000"/>
                  <a:gd name="connsiteX29" fmla="*/ 100882 w 180382"/>
                  <a:gd name="connsiteY29" fmla="*/ 156750 h 255000"/>
                  <a:gd name="connsiteX30" fmla="*/ 97132 w 180382"/>
                  <a:gd name="connsiteY30" fmla="*/ 147375 h 255000"/>
                  <a:gd name="connsiteX31" fmla="*/ 70882 w 180382"/>
                  <a:gd name="connsiteY31" fmla="*/ 118500 h 255000"/>
                  <a:gd name="connsiteX32" fmla="*/ 70882 w 180382"/>
                  <a:gd name="connsiteY32" fmla="*/ 57750 h 255000"/>
                  <a:gd name="connsiteX33" fmla="*/ 71257 w 180382"/>
                  <a:gd name="connsiteY33" fmla="*/ 57375 h 255000"/>
                  <a:gd name="connsiteX34" fmla="*/ 83257 w 180382"/>
                  <a:gd name="connsiteY34" fmla="*/ 84750 h 255000"/>
                  <a:gd name="connsiteX35" fmla="*/ 91507 w 180382"/>
                  <a:gd name="connsiteY35" fmla="*/ 92625 h 255000"/>
                  <a:gd name="connsiteX36" fmla="*/ 128632 w 180382"/>
                  <a:gd name="connsiteY36" fmla="*/ 107625 h 255000"/>
                  <a:gd name="connsiteX37" fmla="*/ 142882 w 180382"/>
                  <a:gd name="connsiteY37" fmla="*/ 116250 h 255000"/>
                  <a:gd name="connsiteX38" fmla="*/ 154132 w 180382"/>
                  <a:gd name="connsiteY38" fmla="*/ 105000 h 255000"/>
                  <a:gd name="connsiteX39" fmla="*/ 164203 w 180382"/>
                  <a:gd name="connsiteY39" fmla="*/ 106819 h 255000"/>
                  <a:gd name="connsiteX40" fmla="*/ 165382 w 180382"/>
                  <a:gd name="connsiteY40" fmla="*/ 139875 h 255000"/>
                  <a:gd name="connsiteX41" fmla="*/ 165382 w 180382"/>
                  <a:gd name="connsiteY41" fmla="*/ 150000 h 255000"/>
                  <a:gd name="connsiteX42" fmla="*/ 165382 w 180382"/>
                  <a:gd name="connsiteY42" fmla="*/ 247500 h 255000"/>
                  <a:gd name="connsiteX43" fmla="*/ 172882 w 180382"/>
                  <a:gd name="connsiteY43" fmla="*/ 255000 h 255000"/>
                  <a:gd name="connsiteX44" fmla="*/ 180382 w 180382"/>
                  <a:gd name="connsiteY44" fmla="*/ 247500 h 255000"/>
                  <a:gd name="connsiteX45" fmla="*/ 180382 w 180382"/>
                  <a:gd name="connsiteY45" fmla="*/ 99746 h 255000"/>
                  <a:gd name="connsiteX46" fmla="*/ 154132 w 180382"/>
                  <a:gd name="connsiteY46" fmla="*/ 90000 h 255000"/>
                  <a:gd name="connsiteX0" fmla="*/ 154132 w 180382"/>
                  <a:gd name="connsiteY0" fmla="*/ 90000 h 255000"/>
                  <a:gd name="connsiteX1" fmla="*/ 150007 w 180382"/>
                  <a:gd name="connsiteY1" fmla="*/ 90375 h 255000"/>
                  <a:gd name="connsiteX2" fmla="*/ 141007 w 180382"/>
                  <a:gd name="connsiteY2" fmla="*/ 79875 h 255000"/>
                  <a:gd name="connsiteX3" fmla="*/ 109132 w 180382"/>
                  <a:gd name="connsiteY3" fmla="*/ 67125 h 255000"/>
                  <a:gd name="connsiteX4" fmla="*/ 88507 w 180382"/>
                  <a:gd name="connsiteY4" fmla="*/ 19500 h 255000"/>
                  <a:gd name="connsiteX5" fmla="*/ 88507 w 180382"/>
                  <a:gd name="connsiteY5" fmla="*/ 19500 h 255000"/>
                  <a:gd name="connsiteX6" fmla="*/ 60382 w 180382"/>
                  <a:gd name="connsiteY6" fmla="*/ 0 h 255000"/>
                  <a:gd name="connsiteX7" fmla="*/ 42757 w 180382"/>
                  <a:gd name="connsiteY7" fmla="*/ 5625 h 255000"/>
                  <a:gd name="connsiteX8" fmla="*/ 42757 w 180382"/>
                  <a:gd name="connsiteY8" fmla="*/ 5625 h 255000"/>
                  <a:gd name="connsiteX9" fmla="*/ 20425 w 180382"/>
                  <a:gd name="connsiteY9" fmla="*/ 56254 h 255000"/>
                  <a:gd name="connsiteX10" fmla="*/ 35269 w 180382"/>
                  <a:gd name="connsiteY10" fmla="*/ 121394 h 255000"/>
                  <a:gd name="connsiteX11" fmla="*/ 38644 w 180382"/>
                  <a:gd name="connsiteY11" fmla="*/ 112338 h 255000"/>
                  <a:gd name="connsiteX12" fmla="*/ 13507 w 180382"/>
                  <a:gd name="connsiteY12" fmla="*/ 61500 h 255000"/>
                  <a:gd name="connsiteX13" fmla="*/ 22882 w 180382"/>
                  <a:gd name="connsiteY13" fmla="*/ 55125 h 255000"/>
                  <a:gd name="connsiteX14" fmla="*/ 18757 w 180382"/>
                  <a:gd name="connsiteY14" fmla="*/ 104250 h 255000"/>
                  <a:gd name="connsiteX15" fmla="*/ 15007 w 180382"/>
                  <a:gd name="connsiteY15" fmla="*/ 169875 h 255000"/>
                  <a:gd name="connsiteX16" fmla="*/ 382 w 180382"/>
                  <a:gd name="connsiteY16" fmla="*/ 236250 h 255000"/>
                  <a:gd name="connsiteX17" fmla="*/ 11632 w 180382"/>
                  <a:gd name="connsiteY17" fmla="*/ 254250 h 255000"/>
                  <a:gd name="connsiteX18" fmla="*/ 15007 w 180382"/>
                  <a:gd name="connsiteY18" fmla="*/ 254625 h 255000"/>
                  <a:gd name="connsiteX19" fmla="*/ 29632 w 180382"/>
                  <a:gd name="connsiteY19" fmla="*/ 243000 h 255000"/>
                  <a:gd name="connsiteX20" fmla="*/ 44632 w 180382"/>
                  <a:gd name="connsiteY20" fmla="*/ 175500 h 255000"/>
                  <a:gd name="connsiteX21" fmla="*/ 45007 w 180382"/>
                  <a:gd name="connsiteY21" fmla="*/ 173250 h 255000"/>
                  <a:gd name="connsiteX22" fmla="*/ 46882 w 180382"/>
                  <a:gd name="connsiteY22" fmla="*/ 136500 h 255000"/>
                  <a:gd name="connsiteX23" fmla="*/ 71257 w 180382"/>
                  <a:gd name="connsiteY23" fmla="*/ 163500 h 255000"/>
                  <a:gd name="connsiteX24" fmla="*/ 74632 w 180382"/>
                  <a:gd name="connsiteY24" fmla="*/ 233250 h 255000"/>
                  <a:gd name="connsiteX25" fmla="*/ 89632 w 180382"/>
                  <a:gd name="connsiteY25" fmla="*/ 247500 h 255000"/>
                  <a:gd name="connsiteX26" fmla="*/ 90382 w 180382"/>
                  <a:gd name="connsiteY26" fmla="*/ 247500 h 255000"/>
                  <a:gd name="connsiteX27" fmla="*/ 104632 w 180382"/>
                  <a:gd name="connsiteY27" fmla="*/ 231750 h 255000"/>
                  <a:gd name="connsiteX28" fmla="*/ 100882 w 180382"/>
                  <a:gd name="connsiteY28" fmla="*/ 156750 h 255000"/>
                  <a:gd name="connsiteX29" fmla="*/ 97132 w 180382"/>
                  <a:gd name="connsiteY29" fmla="*/ 147375 h 255000"/>
                  <a:gd name="connsiteX30" fmla="*/ 70882 w 180382"/>
                  <a:gd name="connsiteY30" fmla="*/ 118500 h 255000"/>
                  <a:gd name="connsiteX31" fmla="*/ 70882 w 180382"/>
                  <a:gd name="connsiteY31" fmla="*/ 57750 h 255000"/>
                  <a:gd name="connsiteX32" fmla="*/ 71257 w 180382"/>
                  <a:gd name="connsiteY32" fmla="*/ 57375 h 255000"/>
                  <a:gd name="connsiteX33" fmla="*/ 83257 w 180382"/>
                  <a:gd name="connsiteY33" fmla="*/ 84750 h 255000"/>
                  <a:gd name="connsiteX34" fmla="*/ 91507 w 180382"/>
                  <a:gd name="connsiteY34" fmla="*/ 92625 h 255000"/>
                  <a:gd name="connsiteX35" fmla="*/ 128632 w 180382"/>
                  <a:gd name="connsiteY35" fmla="*/ 107625 h 255000"/>
                  <a:gd name="connsiteX36" fmla="*/ 142882 w 180382"/>
                  <a:gd name="connsiteY36" fmla="*/ 116250 h 255000"/>
                  <a:gd name="connsiteX37" fmla="*/ 154132 w 180382"/>
                  <a:gd name="connsiteY37" fmla="*/ 105000 h 255000"/>
                  <a:gd name="connsiteX38" fmla="*/ 164203 w 180382"/>
                  <a:gd name="connsiteY38" fmla="*/ 106819 h 255000"/>
                  <a:gd name="connsiteX39" fmla="*/ 165382 w 180382"/>
                  <a:gd name="connsiteY39" fmla="*/ 139875 h 255000"/>
                  <a:gd name="connsiteX40" fmla="*/ 165382 w 180382"/>
                  <a:gd name="connsiteY40" fmla="*/ 150000 h 255000"/>
                  <a:gd name="connsiteX41" fmla="*/ 165382 w 180382"/>
                  <a:gd name="connsiteY41" fmla="*/ 247500 h 255000"/>
                  <a:gd name="connsiteX42" fmla="*/ 172882 w 180382"/>
                  <a:gd name="connsiteY42" fmla="*/ 255000 h 255000"/>
                  <a:gd name="connsiteX43" fmla="*/ 180382 w 180382"/>
                  <a:gd name="connsiteY43" fmla="*/ 247500 h 255000"/>
                  <a:gd name="connsiteX44" fmla="*/ 180382 w 180382"/>
                  <a:gd name="connsiteY44" fmla="*/ 99746 h 255000"/>
                  <a:gd name="connsiteX45" fmla="*/ 154132 w 180382"/>
                  <a:gd name="connsiteY45" fmla="*/ 90000 h 255000"/>
                  <a:gd name="connsiteX0" fmla="*/ 154132 w 180382"/>
                  <a:gd name="connsiteY0" fmla="*/ 90000 h 255000"/>
                  <a:gd name="connsiteX1" fmla="*/ 150007 w 180382"/>
                  <a:gd name="connsiteY1" fmla="*/ 90375 h 255000"/>
                  <a:gd name="connsiteX2" fmla="*/ 141007 w 180382"/>
                  <a:gd name="connsiteY2" fmla="*/ 79875 h 255000"/>
                  <a:gd name="connsiteX3" fmla="*/ 109132 w 180382"/>
                  <a:gd name="connsiteY3" fmla="*/ 67125 h 255000"/>
                  <a:gd name="connsiteX4" fmla="*/ 88507 w 180382"/>
                  <a:gd name="connsiteY4" fmla="*/ 19500 h 255000"/>
                  <a:gd name="connsiteX5" fmla="*/ 88507 w 180382"/>
                  <a:gd name="connsiteY5" fmla="*/ 19500 h 255000"/>
                  <a:gd name="connsiteX6" fmla="*/ 60382 w 180382"/>
                  <a:gd name="connsiteY6" fmla="*/ 0 h 255000"/>
                  <a:gd name="connsiteX7" fmla="*/ 42757 w 180382"/>
                  <a:gd name="connsiteY7" fmla="*/ 5625 h 255000"/>
                  <a:gd name="connsiteX8" fmla="*/ 42757 w 180382"/>
                  <a:gd name="connsiteY8" fmla="*/ 5625 h 255000"/>
                  <a:gd name="connsiteX9" fmla="*/ 20425 w 180382"/>
                  <a:gd name="connsiteY9" fmla="*/ 56254 h 255000"/>
                  <a:gd name="connsiteX10" fmla="*/ 35269 w 180382"/>
                  <a:gd name="connsiteY10" fmla="*/ 121394 h 255000"/>
                  <a:gd name="connsiteX11" fmla="*/ 38644 w 180382"/>
                  <a:gd name="connsiteY11" fmla="*/ 112338 h 255000"/>
                  <a:gd name="connsiteX12" fmla="*/ 20580 w 180382"/>
                  <a:gd name="connsiteY12" fmla="*/ 63858 h 255000"/>
                  <a:gd name="connsiteX13" fmla="*/ 22882 w 180382"/>
                  <a:gd name="connsiteY13" fmla="*/ 55125 h 255000"/>
                  <a:gd name="connsiteX14" fmla="*/ 18757 w 180382"/>
                  <a:gd name="connsiteY14" fmla="*/ 104250 h 255000"/>
                  <a:gd name="connsiteX15" fmla="*/ 15007 w 180382"/>
                  <a:gd name="connsiteY15" fmla="*/ 169875 h 255000"/>
                  <a:gd name="connsiteX16" fmla="*/ 382 w 180382"/>
                  <a:gd name="connsiteY16" fmla="*/ 236250 h 255000"/>
                  <a:gd name="connsiteX17" fmla="*/ 11632 w 180382"/>
                  <a:gd name="connsiteY17" fmla="*/ 254250 h 255000"/>
                  <a:gd name="connsiteX18" fmla="*/ 15007 w 180382"/>
                  <a:gd name="connsiteY18" fmla="*/ 254625 h 255000"/>
                  <a:gd name="connsiteX19" fmla="*/ 29632 w 180382"/>
                  <a:gd name="connsiteY19" fmla="*/ 243000 h 255000"/>
                  <a:gd name="connsiteX20" fmla="*/ 44632 w 180382"/>
                  <a:gd name="connsiteY20" fmla="*/ 175500 h 255000"/>
                  <a:gd name="connsiteX21" fmla="*/ 45007 w 180382"/>
                  <a:gd name="connsiteY21" fmla="*/ 173250 h 255000"/>
                  <a:gd name="connsiteX22" fmla="*/ 46882 w 180382"/>
                  <a:gd name="connsiteY22" fmla="*/ 136500 h 255000"/>
                  <a:gd name="connsiteX23" fmla="*/ 71257 w 180382"/>
                  <a:gd name="connsiteY23" fmla="*/ 163500 h 255000"/>
                  <a:gd name="connsiteX24" fmla="*/ 74632 w 180382"/>
                  <a:gd name="connsiteY24" fmla="*/ 233250 h 255000"/>
                  <a:gd name="connsiteX25" fmla="*/ 89632 w 180382"/>
                  <a:gd name="connsiteY25" fmla="*/ 247500 h 255000"/>
                  <a:gd name="connsiteX26" fmla="*/ 90382 w 180382"/>
                  <a:gd name="connsiteY26" fmla="*/ 247500 h 255000"/>
                  <a:gd name="connsiteX27" fmla="*/ 104632 w 180382"/>
                  <a:gd name="connsiteY27" fmla="*/ 231750 h 255000"/>
                  <a:gd name="connsiteX28" fmla="*/ 100882 w 180382"/>
                  <a:gd name="connsiteY28" fmla="*/ 156750 h 255000"/>
                  <a:gd name="connsiteX29" fmla="*/ 97132 w 180382"/>
                  <a:gd name="connsiteY29" fmla="*/ 147375 h 255000"/>
                  <a:gd name="connsiteX30" fmla="*/ 70882 w 180382"/>
                  <a:gd name="connsiteY30" fmla="*/ 118500 h 255000"/>
                  <a:gd name="connsiteX31" fmla="*/ 70882 w 180382"/>
                  <a:gd name="connsiteY31" fmla="*/ 57750 h 255000"/>
                  <a:gd name="connsiteX32" fmla="*/ 71257 w 180382"/>
                  <a:gd name="connsiteY32" fmla="*/ 57375 h 255000"/>
                  <a:gd name="connsiteX33" fmla="*/ 83257 w 180382"/>
                  <a:gd name="connsiteY33" fmla="*/ 84750 h 255000"/>
                  <a:gd name="connsiteX34" fmla="*/ 91507 w 180382"/>
                  <a:gd name="connsiteY34" fmla="*/ 92625 h 255000"/>
                  <a:gd name="connsiteX35" fmla="*/ 128632 w 180382"/>
                  <a:gd name="connsiteY35" fmla="*/ 107625 h 255000"/>
                  <a:gd name="connsiteX36" fmla="*/ 142882 w 180382"/>
                  <a:gd name="connsiteY36" fmla="*/ 116250 h 255000"/>
                  <a:gd name="connsiteX37" fmla="*/ 154132 w 180382"/>
                  <a:gd name="connsiteY37" fmla="*/ 105000 h 255000"/>
                  <a:gd name="connsiteX38" fmla="*/ 164203 w 180382"/>
                  <a:gd name="connsiteY38" fmla="*/ 106819 h 255000"/>
                  <a:gd name="connsiteX39" fmla="*/ 165382 w 180382"/>
                  <a:gd name="connsiteY39" fmla="*/ 139875 h 255000"/>
                  <a:gd name="connsiteX40" fmla="*/ 165382 w 180382"/>
                  <a:gd name="connsiteY40" fmla="*/ 150000 h 255000"/>
                  <a:gd name="connsiteX41" fmla="*/ 165382 w 180382"/>
                  <a:gd name="connsiteY41" fmla="*/ 247500 h 255000"/>
                  <a:gd name="connsiteX42" fmla="*/ 172882 w 180382"/>
                  <a:gd name="connsiteY42" fmla="*/ 255000 h 255000"/>
                  <a:gd name="connsiteX43" fmla="*/ 180382 w 180382"/>
                  <a:gd name="connsiteY43" fmla="*/ 247500 h 255000"/>
                  <a:gd name="connsiteX44" fmla="*/ 180382 w 180382"/>
                  <a:gd name="connsiteY44" fmla="*/ 99746 h 255000"/>
                  <a:gd name="connsiteX45" fmla="*/ 154132 w 180382"/>
                  <a:gd name="connsiteY45" fmla="*/ 90000 h 255000"/>
                  <a:gd name="connsiteX0" fmla="*/ 154132 w 180382"/>
                  <a:gd name="connsiteY0" fmla="*/ 90000 h 255000"/>
                  <a:gd name="connsiteX1" fmla="*/ 150007 w 180382"/>
                  <a:gd name="connsiteY1" fmla="*/ 90375 h 255000"/>
                  <a:gd name="connsiteX2" fmla="*/ 141007 w 180382"/>
                  <a:gd name="connsiteY2" fmla="*/ 79875 h 255000"/>
                  <a:gd name="connsiteX3" fmla="*/ 109132 w 180382"/>
                  <a:gd name="connsiteY3" fmla="*/ 67125 h 255000"/>
                  <a:gd name="connsiteX4" fmla="*/ 88507 w 180382"/>
                  <a:gd name="connsiteY4" fmla="*/ 19500 h 255000"/>
                  <a:gd name="connsiteX5" fmla="*/ 88507 w 180382"/>
                  <a:gd name="connsiteY5" fmla="*/ 19500 h 255000"/>
                  <a:gd name="connsiteX6" fmla="*/ 60382 w 180382"/>
                  <a:gd name="connsiteY6" fmla="*/ 0 h 255000"/>
                  <a:gd name="connsiteX7" fmla="*/ 42757 w 180382"/>
                  <a:gd name="connsiteY7" fmla="*/ 5625 h 255000"/>
                  <a:gd name="connsiteX8" fmla="*/ 42757 w 180382"/>
                  <a:gd name="connsiteY8" fmla="*/ 5625 h 255000"/>
                  <a:gd name="connsiteX9" fmla="*/ 20425 w 180382"/>
                  <a:gd name="connsiteY9" fmla="*/ 56254 h 255000"/>
                  <a:gd name="connsiteX10" fmla="*/ 35269 w 180382"/>
                  <a:gd name="connsiteY10" fmla="*/ 121394 h 255000"/>
                  <a:gd name="connsiteX11" fmla="*/ 20580 w 180382"/>
                  <a:gd name="connsiteY11" fmla="*/ 63858 h 255000"/>
                  <a:gd name="connsiteX12" fmla="*/ 22882 w 180382"/>
                  <a:gd name="connsiteY12" fmla="*/ 55125 h 255000"/>
                  <a:gd name="connsiteX13" fmla="*/ 18757 w 180382"/>
                  <a:gd name="connsiteY13" fmla="*/ 104250 h 255000"/>
                  <a:gd name="connsiteX14" fmla="*/ 15007 w 180382"/>
                  <a:gd name="connsiteY14" fmla="*/ 169875 h 255000"/>
                  <a:gd name="connsiteX15" fmla="*/ 382 w 180382"/>
                  <a:gd name="connsiteY15" fmla="*/ 236250 h 255000"/>
                  <a:gd name="connsiteX16" fmla="*/ 11632 w 180382"/>
                  <a:gd name="connsiteY16" fmla="*/ 254250 h 255000"/>
                  <a:gd name="connsiteX17" fmla="*/ 15007 w 180382"/>
                  <a:gd name="connsiteY17" fmla="*/ 254625 h 255000"/>
                  <a:gd name="connsiteX18" fmla="*/ 29632 w 180382"/>
                  <a:gd name="connsiteY18" fmla="*/ 243000 h 255000"/>
                  <a:gd name="connsiteX19" fmla="*/ 44632 w 180382"/>
                  <a:gd name="connsiteY19" fmla="*/ 175500 h 255000"/>
                  <a:gd name="connsiteX20" fmla="*/ 45007 w 180382"/>
                  <a:gd name="connsiteY20" fmla="*/ 173250 h 255000"/>
                  <a:gd name="connsiteX21" fmla="*/ 46882 w 180382"/>
                  <a:gd name="connsiteY21" fmla="*/ 136500 h 255000"/>
                  <a:gd name="connsiteX22" fmla="*/ 71257 w 180382"/>
                  <a:gd name="connsiteY22" fmla="*/ 163500 h 255000"/>
                  <a:gd name="connsiteX23" fmla="*/ 74632 w 180382"/>
                  <a:gd name="connsiteY23" fmla="*/ 233250 h 255000"/>
                  <a:gd name="connsiteX24" fmla="*/ 89632 w 180382"/>
                  <a:gd name="connsiteY24" fmla="*/ 247500 h 255000"/>
                  <a:gd name="connsiteX25" fmla="*/ 90382 w 180382"/>
                  <a:gd name="connsiteY25" fmla="*/ 247500 h 255000"/>
                  <a:gd name="connsiteX26" fmla="*/ 104632 w 180382"/>
                  <a:gd name="connsiteY26" fmla="*/ 231750 h 255000"/>
                  <a:gd name="connsiteX27" fmla="*/ 100882 w 180382"/>
                  <a:gd name="connsiteY27" fmla="*/ 156750 h 255000"/>
                  <a:gd name="connsiteX28" fmla="*/ 97132 w 180382"/>
                  <a:gd name="connsiteY28" fmla="*/ 147375 h 255000"/>
                  <a:gd name="connsiteX29" fmla="*/ 70882 w 180382"/>
                  <a:gd name="connsiteY29" fmla="*/ 118500 h 255000"/>
                  <a:gd name="connsiteX30" fmla="*/ 70882 w 180382"/>
                  <a:gd name="connsiteY30" fmla="*/ 57750 h 255000"/>
                  <a:gd name="connsiteX31" fmla="*/ 71257 w 180382"/>
                  <a:gd name="connsiteY31" fmla="*/ 57375 h 255000"/>
                  <a:gd name="connsiteX32" fmla="*/ 83257 w 180382"/>
                  <a:gd name="connsiteY32" fmla="*/ 84750 h 255000"/>
                  <a:gd name="connsiteX33" fmla="*/ 91507 w 180382"/>
                  <a:gd name="connsiteY33" fmla="*/ 92625 h 255000"/>
                  <a:gd name="connsiteX34" fmla="*/ 128632 w 180382"/>
                  <a:gd name="connsiteY34" fmla="*/ 107625 h 255000"/>
                  <a:gd name="connsiteX35" fmla="*/ 142882 w 180382"/>
                  <a:gd name="connsiteY35" fmla="*/ 116250 h 255000"/>
                  <a:gd name="connsiteX36" fmla="*/ 154132 w 180382"/>
                  <a:gd name="connsiteY36" fmla="*/ 105000 h 255000"/>
                  <a:gd name="connsiteX37" fmla="*/ 164203 w 180382"/>
                  <a:gd name="connsiteY37" fmla="*/ 106819 h 255000"/>
                  <a:gd name="connsiteX38" fmla="*/ 165382 w 180382"/>
                  <a:gd name="connsiteY38" fmla="*/ 139875 h 255000"/>
                  <a:gd name="connsiteX39" fmla="*/ 165382 w 180382"/>
                  <a:gd name="connsiteY39" fmla="*/ 150000 h 255000"/>
                  <a:gd name="connsiteX40" fmla="*/ 165382 w 180382"/>
                  <a:gd name="connsiteY40" fmla="*/ 247500 h 255000"/>
                  <a:gd name="connsiteX41" fmla="*/ 172882 w 180382"/>
                  <a:gd name="connsiteY41" fmla="*/ 255000 h 255000"/>
                  <a:gd name="connsiteX42" fmla="*/ 180382 w 180382"/>
                  <a:gd name="connsiteY42" fmla="*/ 247500 h 255000"/>
                  <a:gd name="connsiteX43" fmla="*/ 180382 w 180382"/>
                  <a:gd name="connsiteY43" fmla="*/ 99746 h 255000"/>
                  <a:gd name="connsiteX44" fmla="*/ 154132 w 180382"/>
                  <a:gd name="connsiteY44" fmla="*/ 90000 h 255000"/>
                  <a:gd name="connsiteX0" fmla="*/ 154132 w 180382"/>
                  <a:gd name="connsiteY0" fmla="*/ 90000 h 255000"/>
                  <a:gd name="connsiteX1" fmla="*/ 150007 w 180382"/>
                  <a:gd name="connsiteY1" fmla="*/ 90375 h 255000"/>
                  <a:gd name="connsiteX2" fmla="*/ 141007 w 180382"/>
                  <a:gd name="connsiteY2" fmla="*/ 79875 h 255000"/>
                  <a:gd name="connsiteX3" fmla="*/ 109132 w 180382"/>
                  <a:gd name="connsiteY3" fmla="*/ 67125 h 255000"/>
                  <a:gd name="connsiteX4" fmla="*/ 88507 w 180382"/>
                  <a:gd name="connsiteY4" fmla="*/ 19500 h 255000"/>
                  <a:gd name="connsiteX5" fmla="*/ 88507 w 180382"/>
                  <a:gd name="connsiteY5" fmla="*/ 19500 h 255000"/>
                  <a:gd name="connsiteX6" fmla="*/ 60382 w 180382"/>
                  <a:gd name="connsiteY6" fmla="*/ 0 h 255000"/>
                  <a:gd name="connsiteX7" fmla="*/ 42757 w 180382"/>
                  <a:gd name="connsiteY7" fmla="*/ 5625 h 255000"/>
                  <a:gd name="connsiteX8" fmla="*/ 42757 w 180382"/>
                  <a:gd name="connsiteY8" fmla="*/ 5625 h 255000"/>
                  <a:gd name="connsiteX9" fmla="*/ 20425 w 180382"/>
                  <a:gd name="connsiteY9" fmla="*/ 56254 h 255000"/>
                  <a:gd name="connsiteX10" fmla="*/ 20580 w 180382"/>
                  <a:gd name="connsiteY10" fmla="*/ 63858 h 255000"/>
                  <a:gd name="connsiteX11" fmla="*/ 22882 w 180382"/>
                  <a:gd name="connsiteY11" fmla="*/ 55125 h 255000"/>
                  <a:gd name="connsiteX12" fmla="*/ 18757 w 180382"/>
                  <a:gd name="connsiteY12" fmla="*/ 104250 h 255000"/>
                  <a:gd name="connsiteX13" fmla="*/ 15007 w 180382"/>
                  <a:gd name="connsiteY13" fmla="*/ 169875 h 255000"/>
                  <a:gd name="connsiteX14" fmla="*/ 382 w 180382"/>
                  <a:gd name="connsiteY14" fmla="*/ 236250 h 255000"/>
                  <a:gd name="connsiteX15" fmla="*/ 11632 w 180382"/>
                  <a:gd name="connsiteY15" fmla="*/ 254250 h 255000"/>
                  <a:gd name="connsiteX16" fmla="*/ 15007 w 180382"/>
                  <a:gd name="connsiteY16" fmla="*/ 254625 h 255000"/>
                  <a:gd name="connsiteX17" fmla="*/ 29632 w 180382"/>
                  <a:gd name="connsiteY17" fmla="*/ 243000 h 255000"/>
                  <a:gd name="connsiteX18" fmla="*/ 44632 w 180382"/>
                  <a:gd name="connsiteY18" fmla="*/ 175500 h 255000"/>
                  <a:gd name="connsiteX19" fmla="*/ 45007 w 180382"/>
                  <a:gd name="connsiteY19" fmla="*/ 173250 h 255000"/>
                  <a:gd name="connsiteX20" fmla="*/ 46882 w 180382"/>
                  <a:gd name="connsiteY20" fmla="*/ 136500 h 255000"/>
                  <a:gd name="connsiteX21" fmla="*/ 71257 w 180382"/>
                  <a:gd name="connsiteY21" fmla="*/ 163500 h 255000"/>
                  <a:gd name="connsiteX22" fmla="*/ 74632 w 180382"/>
                  <a:gd name="connsiteY22" fmla="*/ 233250 h 255000"/>
                  <a:gd name="connsiteX23" fmla="*/ 89632 w 180382"/>
                  <a:gd name="connsiteY23" fmla="*/ 247500 h 255000"/>
                  <a:gd name="connsiteX24" fmla="*/ 90382 w 180382"/>
                  <a:gd name="connsiteY24" fmla="*/ 247500 h 255000"/>
                  <a:gd name="connsiteX25" fmla="*/ 104632 w 180382"/>
                  <a:gd name="connsiteY25" fmla="*/ 231750 h 255000"/>
                  <a:gd name="connsiteX26" fmla="*/ 100882 w 180382"/>
                  <a:gd name="connsiteY26" fmla="*/ 156750 h 255000"/>
                  <a:gd name="connsiteX27" fmla="*/ 97132 w 180382"/>
                  <a:gd name="connsiteY27" fmla="*/ 147375 h 255000"/>
                  <a:gd name="connsiteX28" fmla="*/ 70882 w 180382"/>
                  <a:gd name="connsiteY28" fmla="*/ 118500 h 255000"/>
                  <a:gd name="connsiteX29" fmla="*/ 70882 w 180382"/>
                  <a:gd name="connsiteY29" fmla="*/ 57750 h 255000"/>
                  <a:gd name="connsiteX30" fmla="*/ 71257 w 180382"/>
                  <a:gd name="connsiteY30" fmla="*/ 57375 h 255000"/>
                  <a:gd name="connsiteX31" fmla="*/ 83257 w 180382"/>
                  <a:gd name="connsiteY31" fmla="*/ 84750 h 255000"/>
                  <a:gd name="connsiteX32" fmla="*/ 91507 w 180382"/>
                  <a:gd name="connsiteY32" fmla="*/ 92625 h 255000"/>
                  <a:gd name="connsiteX33" fmla="*/ 128632 w 180382"/>
                  <a:gd name="connsiteY33" fmla="*/ 107625 h 255000"/>
                  <a:gd name="connsiteX34" fmla="*/ 142882 w 180382"/>
                  <a:gd name="connsiteY34" fmla="*/ 116250 h 255000"/>
                  <a:gd name="connsiteX35" fmla="*/ 154132 w 180382"/>
                  <a:gd name="connsiteY35" fmla="*/ 105000 h 255000"/>
                  <a:gd name="connsiteX36" fmla="*/ 164203 w 180382"/>
                  <a:gd name="connsiteY36" fmla="*/ 106819 h 255000"/>
                  <a:gd name="connsiteX37" fmla="*/ 165382 w 180382"/>
                  <a:gd name="connsiteY37" fmla="*/ 139875 h 255000"/>
                  <a:gd name="connsiteX38" fmla="*/ 165382 w 180382"/>
                  <a:gd name="connsiteY38" fmla="*/ 150000 h 255000"/>
                  <a:gd name="connsiteX39" fmla="*/ 165382 w 180382"/>
                  <a:gd name="connsiteY39" fmla="*/ 247500 h 255000"/>
                  <a:gd name="connsiteX40" fmla="*/ 172882 w 180382"/>
                  <a:gd name="connsiteY40" fmla="*/ 255000 h 255000"/>
                  <a:gd name="connsiteX41" fmla="*/ 180382 w 180382"/>
                  <a:gd name="connsiteY41" fmla="*/ 247500 h 255000"/>
                  <a:gd name="connsiteX42" fmla="*/ 180382 w 180382"/>
                  <a:gd name="connsiteY42" fmla="*/ 99746 h 255000"/>
                  <a:gd name="connsiteX43" fmla="*/ 154132 w 180382"/>
                  <a:gd name="connsiteY43" fmla="*/ 90000 h 25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0382" h="255000">
                    <a:moveTo>
                      <a:pt x="154132" y="90000"/>
                    </a:moveTo>
                    <a:cubicBezTo>
                      <a:pt x="152632" y="90000"/>
                      <a:pt x="151507" y="90000"/>
                      <a:pt x="150007" y="90375"/>
                    </a:cubicBezTo>
                    <a:cubicBezTo>
                      <a:pt x="148882" y="85875"/>
                      <a:pt x="145882" y="81750"/>
                      <a:pt x="141007" y="79875"/>
                    </a:cubicBezTo>
                    <a:lnTo>
                      <a:pt x="109132" y="67125"/>
                    </a:lnTo>
                    <a:lnTo>
                      <a:pt x="88507" y="19500"/>
                    </a:lnTo>
                    <a:lnTo>
                      <a:pt x="88507" y="19500"/>
                    </a:lnTo>
                    <a:cubicBezTo>
                      <a:pt x="84382" y="8250"/>
                      <a:pt x="73507" y="0"/>
                      <a:pt x="60382" y="0"/>
                    </a:cubicBezTo>
                    <a:cubicBezTo>
                      <a:pt x="53632" y="0"/>
                      <a:pt x="47632" y="2250"/>
                      <a:pt x="42757" y="5625"/>
                    </a:cubicBezTo>
                    <a:lnTo>
                      <a:pt x="42757" y="5625"/>
                    </a:lnTo>
                    <a:lnTo>
                      <a:pt x="20425" y="56254"/>
                    </a:lnTo>
                    <a:cubicBezTo>
                      <a:pt x="16729" y="65959"/>
                      <a:pt x="20171" y="64046"/>
                      <a:pt x="20580" y="63858"/>
                    </a:cubicBezTo>
                    <a:lnTo>
                      <a:pt x="22882" y="55125"/>
                    </a:lnTo>
                    <a:cubicBezTo>
                      <a:pt x="19132" y="80625"/>
                      <a:pt x="18757" y="100875"/>
                      <a:pt x="18757" y="104250"/>
                    </a:cubicBezTo>
                    <a:lnTo>
                      <a:pt x="15007" y="169875"/>
                    </a:lnTo>
                    <a:lnTo>
                      <a:pt x="382" y="236250"/>
                    </a:lnTo>
                    <a:cubicBezTo>
                      <a:pt x="-1493" y="244500"/>
                      <a:pt x="3757" y="252375"/>
                      <a:pt x="11632" y="254250"/>
                    </a:cubicBezTo>
                    <a:cubicBezTo>
                      <a:pt x="12757" y="254625"/>
                      <a:pt x="13882" y="254625"/>
                      <a:pt x="15007" y="254625"/>
                    </a:cubicBezTo>
                    <a:cubicBezTo>
                      <a:pt x="21757" y="254625"/>
                      <a:pt x="28132" y="249750"/>
                      <a:pt x="29632" y="243000"/>
                    </a:cubicBezTo>
                    <a:lnTo>
                      <a:pt x="44632" y="175500"/>
                    </a:lnTo>
                    <a:cubicBezTo>
                      <a:pt x="44632" y="174750"/>
                      <a:pt x="45007" y="174000"/>
                      <a:pt x="45007" y="173250"/>
                    </a:cubicBezTo>
                    <a:lnTo>
                      <a:pt x="46882" y="136500"/>
                    </a:lnTo>
                    <a:lnTo>
                      <a:pt x="71257" y="163500"/>
                    </a:lnTo>
                    <a:lnTo>
                      <a:pt x="74632" y="233250"/>
                    </a:lnTo>
                    <a:cubicBezTo>
                      <a:pt x="75007" y="241125"/>
                      <a:pt x="81757" y="247500"/>
                      <a:pt x="89632" y="247500"/>
                    </a:cubicBezTo>
                    <a:lnTo>
                      <a:pt x="90382" y="247500"/>
                    </a:lnTo>
                    <a:cubicBezTo>
                      <a:pt x="98632" y="247125"/>
                      <a:pt x="105007" y="240000"/>
                      <a:pt x="104632" y="231750"/>
                    </a:cubicBezTo>
                    <a:lnTo>
                      <a:pt x="100882" y="156750"/>
                    </a:lnTo>
                    <a:cubicBezTo>
                      <a:pt x="100882" y="153375"/>
                      <a:pt x="99382" y="150000"/>
                      <a:pt x="97132" y="147375"/>
                    </a:cubicBezTo>
                    <a:lnTo>
                      <a:pt x="70882" y="118500"/>
                    </a:lnTo>
                    <a:lnTo>
                      <a:pt x="70882" y="57750"/>
                    </a:lnTo>
                    <a:cubicBezTo>
                      <a:pt x="70882" y="57750"/>
                      <a:pt x="71257" y="57750"/>
                      <a:pt x="71257" y="57375"/>
                    </a:cubicBezTo>
                    <a:lnTo>
                      <a:pt x="83257" y="84750"/>
                    </a:lnTo>
                    <a:cubicBezTo>
                      <a:pt x="84757" y="88500"/>
                      <a:pt x="87757" y="91125"/>
                      <a:pt x="91507" y="92625"/>
                    </a:cubicBezTo>
                    <a:lnTo>
                      <a:pt x="128632" y="107625"/>
                    </a:lnTo>
                    <a:cubicBezTo>
                      <a:pt x="137194" y="111562"/>
                      <a:pt x="138632" y="116687"/>
                      <a:pt x="142882" y="116250"/>
                    </a:cubicBezTo>
                    <a:cubicBezTo>
                      <a:pt x="147132" y="115813"/>
                      <a:pt x="150578" y="106572"/>
                      <a:pt x="154132" y="105000"/>
                    </a:cubicBezTo>
                    <a:cubicBezTo>
                      <a:pt x="157686" y="103428"/>
                      <a:pt x="164203" y="100444"/>
                      <a:pt x="164203" y="106819"/>
                    </a:cubicBezTo>
                    <a:lnTo>
                      <a:pt x="165382" y="139875"/>
                    </a:lnTo>
                    <a:lnTo>
                      <a:pt x="165382" y="150000"/>
                    </a:lnTo>
                    <a:lnTo>
                      <a:pt x="165382" y="247500"/>
                    </a:lnTo>
                    <a:cubicBezTo>
                      <a:pt x="165382" y="251625"/>
                      <a:pt x="168757" y="255000"/>
                      <a:pt x="172882" y="255000"/>
                    </a:cubicBezTo>
                    <a:cubicBezTo>
                      <a:pt x="177007" y="255000"/>
                      <a:pt x="180382" y="251625"/>
                      <a:pt x="180382" y="247500"/>
                    </a:cubicBezTo>
                    <a:lnTo>
                      <a:pt x="180382" y="99746"/>
                    </a:lnTo>
                    <a:cubicBezTo>
                      <a:pt x="180382" y="85121"/>
                      <a:pt x="168757" y="90000"/>
                      <a:pt x="154132" y="90000"/>
                    </a:cubicBezTo>
                    <a:close/>
                  </a:path>
                </a:pathLst>
              </a:custGeom>
              <a:grpFill/>
              <a:ln w="36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E"/>
              </a:p>
            </p:txBody>
          </p:sp>
          <p:sp>
            <p:nvSpPr>
              <p:cNvPr id="37" name="Freeform: Shape 42">
                <a:extLst>
                  <a:ext uri="{FF2B5EF4-FFF2-40B4-BE49-F238E27FC236}">
                    <a16:creationId xmlns:a16="http://schemas.microsoft.com/office/drawing/2014/main" id="{0800658A-DE87-5BAC-CBFB-D6350F2CCAAD}"/>
                  </a:ext>
                </a:extLst>
              </p:cNvPr>
              <p:cNvSpPr/>
              <p:nvPr/>
            </p:nvSpPr>
            <p:spPr>
              <a:xfrm>
                <a:off x="8423800" y="311150"/>
                <a:ext cx="323193" cy="323191"/>
              </a:xfrm>
              <a:custGeom>
                <a:avLst/>
                <a:gdLst>
                  <a:gd name="connsiteX0" fmla="*/ 60000 w 60000"/>
                  <a:gd name="connsiteY0" fmla="*/ 30000 h 60000"/>
                  <a:gd name="connsiteX1" fmla="*/ 30000 w 60000"/>
                  <a:gd name="connsiteY1" fmla="*/ 60000 h 60000"/>
                  <a:gd name="connsiteX2" fmla="*/ 0 w 60000"/>
                  <a:gd name="connsiteY2" fmla="*/ 30000 h 60000"/>
                  <a:gd name="connsiteX3" fmla="*/ 30000 w 60000"/>
                  <a:gd name="connsiteY3" fmla="*/ 0 h 60000"/>
                  <a:gd name="connsiteX4" fmla="*/ 60000 w 60000"/>
                  <a:gd name="connsiteY4" fmla="*/ 30000 h 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00" h="60000">
                    <a:moveTo>
                      <a:pt x="60000" y="30000"/>
                    </a:moveTo>
                    <a:cubicBezTo>
                      <a:pt x="60000" y="46569"/>
                      <a:pt x="46569" y="60000"/>
                      <a:pt x="30000" y="60000"/>
                    </a:cubicBezTo>
                    <a:cubicBezTo>
                      <a:pt x="13431" y="60000"/>
                      <a:pt x="0" y="46569"/>
                      <a:pt x="0" y="30000"/>
                    </a:cubicBezTo>
                    <a:cubicBezTo>
                      <a:pt x="0" y="13431"/>
                      <a:pt x="13431" y="0"/>
                      <a:pt x="30000" y="0"/>
                    </a:cubicBezTo>
                    <a:cubicBezTo>
                      <a:pt x="46569" y="0"/>
                      <a:pt x="60000" y="13431"/>
                      <a:pt x="60000" y="30000"/>
                    </a:cubicBezTo>
                    <a:close/>
                  </a:path>
                </a:pathLst>
              </a:custGeom>
              <a:grpFill/>
              <a:ln w="36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E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DB91460-984B-75CA-A6CB-2A2EBEB0C170}"/>
                </a:ext>
              </a:extLst>
            </p:cNvPr>
            <p:cNvSpPr/>
            <p:nvPr/>
          </p:nvSpPr>
          <p:spPr>
            <a:xfrm>
              <a:off x="8823485" y="1344144"/>
              <a:ext cx="28800" cy="28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362853A-E612-C86A-2143-10D470143B01}"/>
                </a:ext>
              </a:extLst>
            </p:cNvPr>
            <p:cNvSpPr/>
            <p:nvPr/>
          </p:nvSpPr>
          <p:spPr>
            <a:xfrm>
              <a:off x="8680521" y="1344144"/>
              <a:ext cx="28800" cy="28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C6510D9-16B9-CE16-D454-C27F87E6C7E2}"/>
              </a:ext>
            </a:extLst>
          </p:cNvPr>
          <p:cNvSpPr txBox="1"/>
          <p:nvPr/>
        </p:nvSpPr>
        <p:spPr>
          <a:xfrm>
            <a:off x="327750" y="581192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/>
              <a:t>*Caution low base size under n=50 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F7EAD1B5-4523-F68F-DF8F-48A9491C4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5" y="91984"/>
            <a:ext cx="11745545" cy="715669"/>
          </a:xfrm>
        </p:spPr>
        <p:txBody>
          <a:bodyPr/>
          <a:lstStyle/>
          <a:p>
            <a:r>
              <a:rPr lang="en-IE" sz="2800"/>
              <a:t>Share of spend by mode of transport used</a:t>
            </a:r>
            <a:br>
              <a:rPr lang="en-IE" sz="2800"/>
            </a:br>
            <a:r>
              <a:rPr lang="en-GB" sz="2000" b="0"/>
              <a:t>Bus users account for 32% of the total spend.</a:t>
            </a:r>
            <a:endParaRPr lang="en-I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5D89AF-4350-5417-8BD3-DF6CED91EA77}"/>
              </a:ext>
            </a:extLst>
          </p:cNvPr>
          <p:cNvGrpSpPr/>
          <p:nvPr/>
        </p:nvGrpSpPr>
        <p:grpSpPr>
          <a:xfrm>
            <a:off x="10240413" y="1920906"/>
            <a:ext cx="571241" cy="497226"/>
            <a:chOff x="6468513" y="991134"/>
            <a:chExt cx="571241" cy="497226"/>
          </a:xfrm>
        </p:grpSpPr>
        <p:pic>
          <p:nvPicPr>
            <p:cNvPr id="4" name="Graphic 3" descr="Bus with solid fill">
              <a:extLst>
                <a:ext uri="{FF2B5EF4-FFF2-40B4-BE49-F238E27FC236}">
                  <a16:creationId xmlns:a16="http://schemas.microsoft.com/office/drawing/2014/main" id="{E3DFA74B-EF24-7359-6EB7-73A5A3387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468513" y="1217886"/>
              <a:ext cx="270474" cy="2704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Graphic 4" descr="Taxi with solid fill">
              <a:extLst>
                <a:ext uri="{FF2B5EF4-FFF2-40B4-BE49-F238E27FC236}">
                  <a16:creationId xmlns:a16="http://schemas.microsoft.com/office/drawing/2014/main" id="{7B4933A4-12CA-2E08-0588-8E2D96FF8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769280" y="1181036"/>
              <a:ext cx="270474" cy="2704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aphic 7" descr="Streetcar with solid fill">
              <a:extLst>
                <a:ext uri="{FF2B5EF4-FFF2-40B4-BE49-F238E27FC236}">
                  <a16:creationId xmlns:a16="http://schemas.microsoft.com/office/drawing/2014/main" id="{DD79AA64-EE77-AB0A-9812-ABF9680A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603414" y="991134"/>
              <a:ext cx="270474" cy="2704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Graphic 9" descr="Leaf outline">
            <a:extLst>
              <a:ext uri="{FF2B5EF4-FFF2-40B4-BE49-F238E27FC236}">
                <a16:creationId xmlns:a16="http://schemas.microsoft.com/office/drawing/2014/main" id="{77078C3F-4CB8-8140-F389-1467D536B1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199464" y="2024189"/>
            <a:ext cx="308180" cy="3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97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8548-D7E6-2B26-9DFE-EE079EB5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95350" indent="-895350"/>
            <a:r>
              <a:rPr lang="en-US"/>
              <a:t>5.	Summary of key findings</a:t>
            </a:r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913FCA-7FBC-379F-6648-AD01AEE2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8103071" y="5570679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EF07BC-C3A2-A413-4FAB-38A53654F3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6056204" y="42003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Placeholder 4" descr="A person sitting on a bus&#10;&#10;Description automatically generated">
            <a:extLst>
              <a:ext uri="{FF2B5EF4-FFF2-40B4-BE49-F238E27FC236}">
                <a16:creationId xmlns:a16="http://schemas.microsoft.com/office/drawing/2014/main" id="{43783C64-98B6-F9C4-3F4E-4B58EC5BD4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37" r="22202" b="22238"/>
          <a:stretch/>
        </p:blipFill>
        <p:spPr>
          <a:xfrm>
            <a:off x="1905000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3677485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F4DC0-FE33-0D0A-65A6-E7C4F7F2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ontents Box 2">
            <a:extLst>
              <a:ext uri="{FF2B5EF4-FFF2-40B4-BE49-F238E27FC236}">
                <a16:creationId xmlns:a16="http://schemas.microsoft.com/office/drawing/2014/main" id="{0E39DB99-B114-62A5-6D96-A157583C48B7}"/>
              </a:ext>
            </a:extLst>
          </p:cNvPr>
          <p:cNvSpPr/>
          <p:nvPr/>
        </p:nvSpPr>
        <p:spPr>
          <a:xfrm rot="5400000">
            <a:off x="7666128" y="-649418"/>
            <a:ext cx="2688708" cy="5525885"/>
          </a:xfrm>
          <a:prstGeom prst="snip1Rect">
            <a:avLst>
              <a:gd name="adj" fmla="val 18524"/>
            </a:avLst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44000" tIns="72000" rIns="72000" bIns="288000" rtlCol="0" anchor="t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Contents Box 2">
            <a:extLst>
              <a:ext uri="{FF2B5EF4-FFF2-40B4-BE49-F238E27FC236}">
                <a16:creationId xmlns:a16="http://schemas.microsoft.com/office/drawing/2014/main" id="{337EA150-31CC-0F9E-2A57-211A3F381498}"/>
              </a:ext>
            </a:extLst>
          </p:cNvPr>
          <p:cNvSpPr/>
          <p:nvPr/>
        </p:nvSpPr>
        <p:spPr>
          <a:xfrm rot="5400000">
            <a:off x="1887102" y="-649418"/>
            <a:ext cx="2688708" cy="5525885"/>
          </a:xfrm>
          <a:prstGeom prst="snip1Rect">
            <a:avLst>
              <a:gd name="adj" fmla="val 18524"/>
            </a:avLst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44000" tIns="72000" rIns="72000" bIns="288000" rtlCol="0" anchor="t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11DB91D-42B5-36BC-2AFA-09220597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285023"/>
            <a:ext cx="11299088" cy="715669"/>
          </a:xfrm>
        </p:spPr>
        <p:txBody>
          <a:bodyPr/>
          <a:lstStyle/>
          <a:p>
            <a:r>
              <a:rPr lang="en-US" sz="2800"/>
              <a:t>Key Findings – Limerick City Centre Shopper Survey </a:t>
            </a:r>
            <a:endParaRPr lang="en-GB" sz="4000" b="0"/>
          </a:p>
        </p:txBody>
      </p:sp>
      <p:sp>
        <p:nvSpPr>
          <p:cNvPr id="26" name="Contents Triangle 2">
            <a:extLst>
              <a:ext uri="{FF2B5EF4-FFF2-40B4-BE49-F238E27FC236}">
                <a16:creationId xmlns:a16="http://schemas.microsoft.com/office/drawing/2014/main" id="{FC4D2589-5F82-3343-B013-BA6C9D3E7F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>
            <a:off x="472998" y="764687"/>
            <a:ext cx="308401" cy="317367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15340E-0AD8-EC6B-1B4B-569C8A7370F6}"/>
              </a:ext>
            </a:extLst>
          </p:cNvPr>
          <p:cNvSpPr txBox="1"/>
          <p:nvPr/>
        </p:nvSpPr>
        <p:spPr>
          <a:xfrm>
            <a:off x="790252" y="777186"/>
            <a:ext cx="503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Barlow" panose="00000500000000000000" pitchFamily="2" charset="0"/>
              </a:rPr>
              <a:t>Visits to the city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Barlow" panose="00000500000000000000" pitchFamily="2" charset="0"/>
              </a:rPr>
              <a:t>centre</a:t>
            </a:r>
            <a:endParaRPr lang="en-IE" sz="3200" kern="100">
              <a:solidFill>
                <a:schemeClr val="accent5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 descr="Money outline">
            <a:extLst>
              <a:ext uri="{FF2B5EF4-FFF2-40B4-BE49-F238E27FC236}">
                <a16:creationId xmlns:a16="http://schemas.microsoft.com/office/drawing/2014/main" id="{43979C24-0AD3-0540-E0E7-EAB3471C1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90675" y="1127888"/>
            <a:ext cx="457876" cy="45787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D859919-6AB5-6DF4-8D08-23C84258FA91}"/>
              </a:ext>
            </a:extLst>
          </p:cNvPr>
          <p:cNvSpPr txBox="1"/>
          <p:nvPr/>
        </p:nvSpPr>
        <p:spPr>
          <a:xfrm>
            <a:off x="7451260" y="1219887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en-IE" sz="1400">
                <a:cs typeface="Calibri"/>
              </a:rPr>
              <a:t>All 16+ in city centre 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2C885B-7979-BE27-4985-9B77A42C1B40}"/>
              </a:ext>
            </a:extLst>
          </p:cNvPr>
          <p:cNvSpPr txBox="1"/>
          <p:nvPr/>
        </p:nvSpPr>
        <p:spPr>
          <a:xfrm>
            <a:off x="10193458" y="1189109"/>
            <a:ext cx="10476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tx2"/>
                </a:solidFill>
              </a:rPr>
              <a:t>€64.62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5C9753C-AE57-4373-969C-D0112B8BEA7D}"/>
              </a:ext>
            </a:extLst>
          </p:cNvPr>
          <p:cNvSpPr txBox="1"/>
          <p:nvPr/>
        </p:nvSpPr>
        <p:spPr>
          <a:xfrm>
            <a:off x="7451260" y="1529247"/>
            <a:ext cx="28314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en-IE" sz="1400">
                <a:cs typeface="Calibri"/>
              </a:rPr>
              <a:t>All using any  </a:t>
            </a:r>
            <a:r>
              <a:rPr lang="en-IE" sz="1400" b="1">
                <a:cs typeface="Calibri"/>
              </a:rPr>
              <a:t>sustainable modes</a:t>
            </a:r>
            <a:r>
              <a:rPr lang="en-IE" sz="1400">
                <a:cs typeface="Calibri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D479BA2-2CC3-0EFC-0B30-0936096C0CB8}"/>
              </a:ext>
            </a:extLst>
          </p:cNvPr>
          <p:cNvSpPr txBox="1"/>
          <p:nvPr/>
        </p:nvSpPr>
        <p:spPr>
          <a:xfrm>
            <a:off x="10193458" y="1498469"/>
            <a:ext cx="10476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tx2"/>
                </a:solidFill>
              </a:rPr>
              <a:t>€52.95</a:t>
            </a:r>
          </a:p>
        </p:txBody>
      </p:sp>
      <p:pic>
        <p:nvPicPr>
          <p:cNvPr id="59" name="Graphic 58" descr="Leaf outline">
            <a:extLst>
              <a:ext uri="{FF2B5EF4-FFF2-40B4-BE49-F238E27FC236}">
                <a16:creationId xmlns:a16="http://schemas.microsoft.com/office/drawing/2014/main" id="{9367370A-7960-4BA8-50C4-4DD07C155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25364" y="1493238"/>
            <a:ext cx="388499" cy="38849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9A1193E-CDF5-7634-A8DA-D80AD861102D}"/>
              </a:ext>
            </a:extLst>
          </p:cNvPr>
          <p:cNvSpPr txBox="1"/>
          <p:nvPr/>
        </p:nvSpPr>
        <p:spPr>
          <a:xfrm>
            <a:off x="7451260" y="2457327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 b="1">
                <a:cs typeface="Calibri"/>
              </a:rPr>
              <a:t>All using Bus</a:t>
            </a:r>
            <a:endParaRPr lang="en-IE" sz="1400">
              <a:cs typeface="Calibri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FCDCBBE-E5DC-A111-655D-62DBA361B40B}"/>
              </a:ext>
            </a:extLst>
          </p:cNvPr>
          <p:cNvSpPr txBox="1"/>
          <p:nvPr/>
        </p:nvSpPr>
        <p:spPr>
          <a:xfrm>
            <a:off x="10193458" y="2426549"/>
            <a:ext cx="10476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E" b="1">
                <a:solidFill>
                  <a:schemeClr val="tx2"/>
                </a:solidFill>
              </a:rPr>
              <a:t>€58.62</a:t>
            </a:r>
          </a:p>
        </p:txBody>
      </p:sp>
      <p:pic>
        <p:nvPicPr>
          <p:cNvPr id="72" name="Graphic 71" descr="Bus with solid fill">
            <a:extLst>
              <a:ext uri="{FF2B5EF4-FFF2-40B4-BE49-F238E27FC236}">
                <a16:creationId xmlns:a16="http://schemas.microsoft.com/office/drawing/2014/main" id="{FF943354-F1C4-0CFE-ABDC-E67F00B51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055513" y="2434419"/>
            <a:ext cx="328201" cy="328201"/>
          </a:xfrm>
          <a:prstGeom prst="rect">
            <a:avLst/>
          </a:prstGeom>
        </p:spPr>
      </p:pic>
      <p:pic>
        <p:nvPicPr>
          <p:cNvPr id="73" name="Graphic 72" descr="Train with solid fill">
            <a:extLst>
              <a:ext uri="{FF2B5EF4-FFF2-40B4-BE49-F238E27FC236}">
                <a16:creationId xmlns:a16="http://schemas.microsoft.com/office/drawing/2014/main" id="{5621F991-10DF-CE29-7B2D-A8B46CA44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52416" y="1826840"/>
            <a:ext cx="334395" cy="33439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90228C9-0872-A223-937B-1BDEB54BE0DB}"/>
              </a:ext>
            </a:extLst>
          </p:cNvPr>
          <p:cNvSpPr txBox="1"/>
          <p:nvPr/>
        </p:nvSpPr>
        <p:spPr>
          <a:xfrm>
            <a:off x="7451260" y="1838607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 b="1">
                <a:cs typeface="Calibri"/>
              </a:rPr>
              <a:t>All using Rail</a:t>
            </a:r>
            <a:endParaRPr lang="en-IE" sz="1400">
              <a:cs typeface="Calibri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09A3B5-14A2-51A8-2846-B1B525525896}"/>
              </a:ext>
            </a:extLst>
          </p:cNvPr>
          <p:cNvSpPr txBox="1"/>
          <p:nvPr/>
        </p:nvSpPr>
        <p:spPr>
          <a:xfrm>
            <a:off x="10193458" y="1807829"/>
            <a:ext cx="11886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E" b="1">
                <a:solidFill>
                  <a:schemeClr val="tx2"/>
                </a:solidFill>
              </a:rPr>
              <a:t>€90.62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D349A03-D47A-EB03-32C1-DBCD2777F5E0}"/>
              </a:ext>
            </a:extLst>
          </p:cNvPr>
          <p:cNvSpPr txBox="1"/>
          <p:nvPr/>
        </p:nvSpPr>
        <p:spPr>
          <a:xfrm>
            <a:off x="7451260" y="2147967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 b="1">
                <a:cs typeface="Calibri"/>
              </a:rPr>
              <a:t>All using car</a:t>
            </a:r>
            <a:endParaRPr lang="en-IE" sz="1400"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9875D63-2AC6-626D-E967-643E2517597F}"/>
              </a:ext>
            </a:extLst>
          </p:cNvPr>
          <p:cNvSpPr txBox="1"/>
          <p:nvPr/>
        </p:nvSpPr>
        <p:spPr>
          <a:xfrm>
            <a:off x="10193458" y="2117189"/>
            <a:ext cx="11886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E" b="1">
                <a:solidFill>
                  <a:schemeClr val="tx2"/>
                </a:solidFill>
              </a:rPr>
              <a:t>€78.62</a:t>
            </a:r>
          </a:p>
        </p:txBody>
      </p:sp>
      <p:pic>
        <p:nvPicPr>
          <p:cNvPr id="85" name="Graphic 84" descr="Car with solid fill">
            <a:extLst>
              <a:ext uri="{FF2B5EF4-FFF2-40B4-BE49-F238E27FC236}">
                <a16:creationId xmlns:a16="http://schemas.microsoft.com/office/drawing/2014/main" id="{EF3DF783-D4EB-CD7F-B4A2-310DCD2111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025786" y="2117878"/>
            <a:ext cx="387654" cy="387652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8F9E879-A0BC-8A6C-D17D-D17715BA9EFC}"/>
              </a:ext>
            </a:extLst>
          </p:cNvPr>
          <p:cNvSpPr txBox="1"/>
          <p:nvPr/>
        </p:nvSpPr>
        <p:spPr>
          <a:xfrm>
            <a:off x="7451260" y="2766687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 b="1">
                <a:cs typeface="Calibri"/>
              </a:rPr>
              <a:t>All walking</a:t>
            </a:r>
            <a:endParaRPr lang="en-IE" sz="1400">
              <a:cs typeface="Calibri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EDD489-45C4-9BCA-DC3D-DDA2FF52ED49}"/>
              </a:ext>
            </a:extLst>
          </p:cNvPr>
          <p:cNvSpPr txBox="1"/>
          <p:nvPr/>
        </p:nvSpPr>
        <p:spPr>
          <a:xfrm>
            <a:off x="10193458" y="2735909"/>
            <a:ext cx="11886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E" b="1">
                <a:solidFill>
                  <a:schemeClr val="tx2"/>
                </a:solidFill>
              </a:rPr>
              <a:t>€41.18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6EAFA3-D75F-4A8B-8B34-112E7748750F}"/>
              </a:ext>
            </a:extLst>
          </p:cNvPr>
          <p:cNvSpPr txBox="1"/>
          <p:nvPr/>
        </p:nvSpPr>
        <p:spPr>
          <a:xfrm>
            <a:off x="7451260" y="3076049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 b="1">
                <a:cs typeface="Calibri"/>
              </a:rPr>
              <a:t>All using bicycle/TFI bikes</a:t>
            </a:r>
            <a:endParaRPr lang="en-IE" sz="1400">
              <a:cs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31DCA3-E5BA-C5A4-449C-EA8780884E9F}"/>
              </a:ext>
            </a:extLst>
          </p:cNvPr>
          <p:cNvSpPr txBox="1"/>
          <p:nvPr/>
        </p:nvSpPr>
        <p:spPr>
          <a:xfrm>
            <a:off x="10193458" y="3045271"/>
            <a:ext cx="11886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E" b="1">
                <a:solidFill>
                  <a:schemeClr val="tx2"/>
                </a:solidFill>
              </a:rPr>
              <a:t>€25.56</a:t>
            </a:r>
          </a:p>
        </p:txBody>
      </p:sp>
      <p:pic>
        <p:nvPicPr>
          <p:cNvPr id="92" name="Graphic 91" descr="Walk with solid fill">
            <a:extLst>
              <a:ext uri="{FF2B5EF4-FFF2-40B4-BE49-F238E27FC236}">
                <a16:creationId xmlns:a16="http://schemas.microsoft.com/office/drawing/2014/main" id="{FFF0111D-2629-C7C8-D482-8AD26C1F00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040175" y="2736394"/>
            <a:ext cx="358876" cy="358876"/>
          </a:xfrm>
          <a:prstGeom prst="rect">
            <a:avLst/>
          </a:prstGeom>
        </p:spPr>
      </p:pic>
      <p:pic>
        <p:nvPicPr>
          <p:cNvPr id="93" name="Graphic 92" descr="Cycling with solid fill">
            <a:extLst>
              <a:ext uri="{FF2B5EF4-FFF2-40B4-BE49-F238E27FC236}">
                <a16:creationId xmlns:a16="http://schemas.microsoft.com/office/drawing/2014/main" id="{DBA1E54E-78F3-58B9-CBAF-D98B40B0F3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060647" y="3070971"/>
            <a:ext cx="317933" cy="317933"/>
          </a:xfrm>
          <a:prstGeom prst="rect">
            <a:avLst/>
          </a:prstGeom>
        </p:spPr>
      </p:pic>
      <p:graphicFrame>
        <p:nvGraphicFramePr>
          <p:cNvPr id="108" name="Chart 107">
            <a:extLst>
              <a:ext uri="{FF2B5EF4-FFF2-40B4-BE49-F238E27FC236}">
                <a16:creationId xmlns:a16="http://schemas.microsoft.com/office/drawing/2014/main" id="{84886535-76F2-14F6-B91D-DF0BF794D4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6403627"/>
              </p:ext>
            </p:extLst>
          </p:nvPr>
        </p:nvGraphicFramePr>
        <p:xfrm>
          <a:off x="613468" y="1471827"/>
          <a:ext cx="834332" cy="814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09" name="TextBox 108">
            <a:extLst>
              <a:ext uri="{FF2B5EF4-FFF2-40B4-BE49-F238E27FC236}">
                <a16:creationId xmlns:a16="http://schemas.microsoft.com/office/drawing/2014/main" id="{4FEC0990-8FD2-38DF-AF9F-DBE90674AE57}"/>
              </a:ext>
            </a:extLst>
          </p:cNvPr>
          <p:cNvSpPr txBox="1"/>
          <p:nvPr/>
        </p:nvSpPr>
        <p:spPr>
          <a:xfrm>
            <a:off x="649632" y="170372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600" b="1">
                <a:solidFill>
                  <a:schemeClr val="accent5"/>
                </a:solidFill>
              </a:rPr>
              <a:t>56%</a:t>
            </a:r>
          </a:p>
        </p:txBody>
      </p:sp>
      <p:pic>
        <p:nvPicPr>
          <p:cNvPr id="110" name="Graphic 109" descr="Clock outline">
            <a:extLst>
              <a:ext uri="{FF2B5EF4-FFF2-40B4-BE49-F238E27FC236}">
                <a16:creationId xmlns:a16="http://schemas.microsoft.com/office/drawing/2014/main" id="{0CA7BB9C-0321-B463-4482-286FD399B1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112771" y="1656485"/>
            <a:ext cx="634720" cy="634720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1B54B60D-9F0F-1652-9403-91188DEBA35B}"/>
              </a:ext>
            </a:extLst>
          </p:cNvPr>
          <p:cNvSpPr txBox="1"/>
          <p:nvPr/>
        </p:nvSpPr>
        <p:spPr>
          <a:xfrm>
            <a:off x="1689156" y="1712049"/>
            <a:ext cx="96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>
                <a:solidFill>
                  <a:prstClr val="black"/>
                </a:solidFill>
              </a:rPr>
              <a:t>Shopping</a:t>
            </a:r>
          </a:p>
        </p:txBody>
      </p:sp>
      <p:graphicFrame>
        <p:nvGraphicFramePr>
          <p:cNvPr id="112" name="Chart 111">
            <a:extLst>
              <a:ext uri="{FF2B5EF4-FFF2-40B4-BE49-F238E27FC236}">
                <a16:creationId xmlns:a16="http://schemas.microsoft.com/office/drawing/2014/main" id="{2B427D58-DB8C-8011-BBB5-2D015A3D1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842191"/>
              </p:ext>
            </p:extLst>
          </p:nvPr>
        </p:nvGraphicFramePr>
        <p:xfrm>
          <a:off x="613468" y="2107187"/>
          <a:ext cx="834332" cy="814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113" name="TextBox 112">
            <a:extLst>
              <a:ext uri="{FF2B5EF4-FFF2-40B4-BE49-F238E27FC236}">
                <a16:creationId xmlns:a16="http://schemas.microsoft.com/office/drawing/2014/main" id="{FCB9C8A3-894C-A788-5442-A176AAB4928C}"/>
              </a:ext>
            </a:extLst>
          </p:cNvPr>
          <p:cNvSpPr txBox="1"/>
          <p:nvPr/>
        </p:nvSpPr>
        <p:spPr>
          <a:xfrm>
            <a:off x="649632" y="233908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600" b="1">
                <a:solidFill>
                  <a:schemeClr val="accent5"/>
                </a:solidFill>
              </a:rPr>
              <a:t>13%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270E78D-9955-84CD-8F0B-BDCAAEA3FD96}"/>
              </a:ext>
            </a:extLst>
          </p:cNvPr>
          <p:cNvSpPr txBox="1"/>
          <p:nvPr/>
        </p:nvSpPr>
        <p:spPr>
          <a:xfrm>
            <a:off x="1689156" y="2241895"/>
            <a:ext cx="96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>
                <a:solidFill>
                  <a:prstClr val="black"/>
                </a:solidFill>
              </a:rPr>
              <a:t>Going to work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9A16EE1-14B5-C210-B3CD-F49E7E7BBC16}"/>
              </a:ext>
            </a:extLst>
          </p:cNvPr>
          <p:cNvSpPr txBox="1"/>
          <p:nvPr/>
        </p:nvSpPr>
        <p:spPr>
          <a:xfrm>
            <a:off x="732368" y="1236095"/>
            <a:ext cx="2172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 b="1">
                <a:solidFill>
                  <a:prstClr val="black"/>
                </a:solidFill>
              </a:rPr>
              <a:t>Main reasons: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765D1F1-FDF0-914E-F2B7-DFBA907DAE2A}"/>
              </a:ext>
            </a:extLst>
          </p:cNvPr>
          <p:cNvSpPr txBox="1"/>
          <p:nvPr/>
        </p:nvSpPr>
        <p:spPr>
          <a:xfrm>
            <a:off x="3791358" y="1359919"/>
            <a:ext cx="2172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 b="1">
                <a:solidFill>
                  <a:prstClr val="black"/>
                </a:solidFill>
              </a:rPr>
              <a:t>Time spent: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4FF983D-04EF-53AD-CD35-803A5F497197}"/>
              </a:ext>
            </a:extLst>
          </p:cNvPr>
          <p:cNvSpPr txBox="1"/>
          <p:nvPr/>
        </p:nvSpPr>
        <p:spPr>
          <a:xfrm>
            <a:off x="3791358" y="1639728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600" b="1" dirty="0">
                <a:solidFill>
                  <a:schemeClr val="accent5"/>
                </a:solidFill>
              </a:rPr>
              <a:t>79% </a:t>
            </a:r>
            <a:r>
              <a:rPr lang="en-IE" sz="1400" dirty="0">
                <a:solidFill>
                  <a:prstClr val="black"/>
                </a:solidFill>
              </a:rPr>
              <a:t>spent more than 2 hours in the city centre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FF223FA-6289-D723-FB37-BE12EA3102E1}"/>
              </a:ext>
            </a:extLst>
          </p:cNvPr>
          <p:cNvSpPr txBox="1"/>
          <p:nvPr/>
        </p:nvSpPr>
        <p:spPr>
          <a:xfrm>
            <a:off x="3791358" y="2752080"/>
            <a:ext cx="219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 b="1">
                <a:solidFill>
                  <a:prstClr val="black"/>
                </a:solidFill>
              </a:rPr>
              <a:t>Average number of visits in the past 4 weeks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E44B356-2CB5-074E-CBEE-3D9797E83EF2}"/>
              </a:ext>
            </a:extLst>
          </p:cNvPr>
          <p:cNvSpPr txBox="1"/>
          <p:nvPr/>
        </p:nvSpPr>
        <p:spPr>
          <a:xfrm>
            <a:off x="3079314" y="2750768"/>
            <a:ext cx="84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2400" b="1" dirty="0">
                <a:solidFill>
                  <a:schemeClr val="accent5"/>
                </a:solidFill>
              </a:rPr>
              <a:t>10.11</a:t>
            </a:r>
          </a:p>
        </p:txBody>
      </p:sp>
      <p:pic>
        <p:nvPicPr>
          <p:cNvPr id="120" name="Graphic 119" descr="Shopping bag with solid fill">
            <a:extLst>
              <a:ext uri="{FF2B5EF4-FFF2-40B4-BE49-F238E27FC236}">
                <a16:creationId xmlns:a16="http://schemas.microsoft.com/office/drawing/2014/main" id="{BA366300-D3E3-CB60-F7F5-68B759636A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310061" y="1592125"/>
            <a:ext cx="457200" cy="457200"/>
          </a:xfrm>
          <a:prstGeom prst="rect">
            <a:avLst/>
          </a:prstGeom>
        </p:spPr>
      </p:pic>
      <p:pic>
        <p:nvPicPr>
          <p:cNvPr id="121" name="Graphic 120" descr="Office worker female with solid fill">
            <a:extLst>
              <a:ext uri="{FF2B5EF4-FFF2-40B4-BE49-F238E27FC236}">
                <a16:creationId xmlns:a16="http://schemas.microsoft.com/office/drawing/2014/main" id="{5C59C1F1-0471-8EDE-CA3D-6F69C2A1009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311702" y="2251402"/>
            <a:ext cx="457200" cy="457200"/>
          </a:xfrm>
          <a:prstGeom prst="rect">
            <a:avLst/>
          </a:prstGeom>
        </p:spPr>
      </p:pic>
      <p:graphicFrame>
        <p:nvGraphicFramePr>
          <p:cNvPr id="125" name="Chart 124">
            <a:extLst>
              <a:ext uri="{FF2B5EF4-FFF2-40B4-BE49-F238E27FC236}">
                <a16:creationId xmlns:a16="http://schemas.microsoft.com/office/drawing/2014/main" id="{4D5F567D-8B83-2559-A7E3-F088C38218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713452"/>
              </p:ext>
            </p:extLst>
          </p:nvPr>
        </p:nvGraphicFramePr>
        <p:xfrm>
          <a:off x="619568" y="2758090"/>
          <a:ext cx="834332" cy="814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sp>
        <p:nvSpPr>
          <p:cNvPr id="126" name="TextBox 125">
            <a:extLst>
              <a:ext uri="{FF2B5EF4-FFF2-40B4-BE49-F238E27FC236}">
                <a16:creationId xmlns:a16="http://schemas.microsoft.com/office/drawing/2014/main" id="{CD5C3141-CD16-CF43-63B0-49CA0F507271}"/>
              </a:ext>
            </a:extLst>
          </p:cNvPr>
          <p:cNvSpPr txBox="1"/>
          <p:nvPr/>
        </p:nvSpPr>
        <p:spPr>
          <a:xfrm>
            <a:off x="655732" y="2989989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600" b="1">
                <a:solidFill>
                  <a:schemeClr val="accent5"/>
                </a:solidFill>
              </a:rPr>
              <a:t>9%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EEBFFCA-147C-265A-AAD4-A5E902AC5159}"/>
              </a:ext>
            </a:extLst>
          </p:cNvPr>
          <p:cNvSpPr txBox="1"/>
          <p:nvPr/>
        </p:nvSpPr>
        <p:spPr>
          <a:xfrm>
            <a:off x="1689156" y="2880098"/>
            <a:ext cx="1128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>
                <a:solidFill>
                  <a:prstClr val="black"/>
                </a:solidFill>
              </a:rPr>
              <a:t>Restaurant/ eat out</a:t>
            </a:r>
          </a:p>
        </p:txBody>
      </p:sp>
      <p:pic>
        <p:nvPicPr>
          <p:cNvPr id="129" name="Graphic 128" descr="Restaurant with solid fill">
            <a:extLst>
              <a:ext uri="{FF2B5EF4-FFF2-40B4-BE49-F238E27FC236}">
                <a16:creationId xmlns:a16="http://schemas.microsoft.com/office/drawing/2014/main" id="{B287211A-3940-45E5-58CF-9D874F1353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327649" y="2930427"/>
            <a:ext cx="429705" cy="429705"/>
          </a:xfrm>
          <a:prstGeom prst="rect">
            <a:avLst/>
          </a:prstGeom>
        </p:spPr>
      </p:pic>
      <p:sp>
        <p:nvSpPr>
          <p:cNvPr id="131" name="Contents Triangle 2">
            <a:extLst>
              <a:ext uri="{FF2B5EF4-FFF2-40B4-BE49-F238E27FC236}">
                <a16:creationId xmlns:a16="http://schemas.microsoft.com/office/drawing/2014/main" id="{5E300A08-A2C6-44E8-F1A7-6995ED24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>
            <a:off x="6252024" y="764687"/>
            <a:ext cx="308401" cy="31736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B906D84-7889-0A84-2866-2D8B9E0389CF}"/>
              </a:ext>
            </a:extLst>
          </p:cNvPr>
          <p:cNvSpPr txBox="1"/>
          <p:nvPr/>
        </p:nvSpPr>
        <p:spPr>
          <a:xfrm>
            <a:off x="6569278" y="777186"/>
            <a:ext cx="503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arlow" panose="00000500000000000000" pitchFamily="2" charset="0"/>
              </a:rPr>
              <a:t>Average spend per person</a:t>
            </a:r>
            <a:endParaRPr lang="en-IE" sz="3200" kern="10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8" name="Contents Box 2">
            <a:extLst>
              <a:ext uri="{FF2B5EF4-FFF2-40B4-BE49-F238E27FC236}">
                <a16:creationId xmlns:a16="http://schemas.microsoft.com/office/drawing/2014/main" id="{133A652E-C184-E34A-1779-1C2701099D18}"/>
              </a:ext>
            </a:extLst>
          </p:cNvPr>
          <p:cNvSpPr/>
          <p:nvPr/>
        </p:nvSpPr>
        <p:spPr>
          <a:xfrm rot="5400000">
            <a:off x="7742716" y="2111211"/>
            <a:ext cx="2557517" cy="5525885"/>
          </a:xfrm>
          <a:prstGeom prst="snip1Rect">
            <a:avLst>
              <a:gd name="adj" fmla="val 18524"/>
            </a:avLst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44000" tIns="72000" rIns="72000" bIns="288000" rtlCol="0" anchor="t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79" name="Contents Box 2">
            <a:extLst>
              <a:ext uri="{FF2B5EF4-FFF2-40B4-BE49-F238E27FC236}">
                <a16:creationId xmlns:a16="http://schemas.microsoft.com/office/drawing/2014/main" id="{A93C6759-ABB5-3C0B-EA95-714E5C3FEABE}"/>
              </a:ext>
            </a:extLst>
          </p:cNvPr>
          <p:cNvSpPr/>
          <p:nvPr/>
        </p:nvSpPr>
        <p:spPr>
          <a:xfrm rot="5400000">
            <a:off x="1952693" y="2103196"/>
            <a:ext cx="2557518" cy="5525885"/>
          </a:xfrm>
          <a:prstGeom prst="snip1Rect">
            <a:avLst>
              <a:gd name="adj" fmla="val 18524"/>
            </a:avLst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44000" tIns="72000" rIns="72000" bIns="288000" rtlCol="0" anchor="t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80" name="Contents Triangle 2">
            <a:extLst>
              <a:ext uri="{FF2B5EF4-FFF2-40B4-BE49-F238E27FC236}">
                <a16:creationId xmlns:a16="http://schemas.microsoft.com/office/drawing/2014/main" id="{BE456A31-327B-EF58-5627-BC1F31B148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>
            <a:off x="472998" y="3582896"/>
            <a:ext cx="308401" cy="317367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9DA3FD7-AE49-A1F5-C4C8-39772759A47C}"/>
              </a:ext>
            </a:extLst>
          </p:cNvPr>
          <p:cNvSpPr txBox="1"/>
          <p:nvPr/>
        </p:nvSpPr>
        <p:spPr>
          <a:xfrm>
            <a:off x="790252" y="3595395"/>
            <a:ext cx="503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anose="00000500000000000000" pitchFamily="2" charset="0"/>
              </a:rPr>
              <a:t>Mode of transport used</a:t>
            </a:r>
            <a:endParaRPr lang="en-IE" sz="3200" kern="10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2" name="Contents Triangle 2">
            <a:extLst>
              <a:ext uri="{FF2B5EF4-FFF2-40B4-BE49-F238E27FC236}">
                <a16:creationId xmlns:a16="http://schemas.microsoft.com/office/drawing/2014/main" id="{54DBE757-0C14-2707-07CA-68374FDC22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>
            <a:off x="6252024" y="3582896"/>
            <a:ext cx="308401" cy="31736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55E245E-8F19-FCA2-4E50-1B2DA6600DA1}"/>
              </a:ext>
            </a:extLst>
          </p:cNvPr>
          <p:cNvSpPr txBox="1"/>
          <p:nvPr/>
        </p:nvSpPr>
        <p:spPr>
          <a:xfrm>
            <a:off x="6569278" y="3595395"/>
            <a:ext cx="4579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Barlow" panose="00000500000000000000" pitchFamily="2" charset="0"/>
              </a:rPr>
              <a:t>Share of estimated daily spend in Limerick city </a:t>
            </a:r>
            <a:r>
              <a:rPr lang="en-US" sz="2400" b="1" err="1">
                <a:solidFill>
                  <a:schemeClr val="accent2">
                    <a:lumMod val="75000"/>
                  </a:schemeClr>
                </a:solidFill>
                <a:latin typeface="Barlow" panose="00000500000000000000" pitchFamily="2" charset="0"/>
              </a:rPr>
              <a:t>centre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Barlow" panose="00000500000000000000" pitchFamily="2" charset="0"/>
              </a:rPr>
              <a:t> </a:t>
            </a:r>
          </a:p>
        </p:txBody>
      </p:sp>
      <p:graphicFrame>
        <p:nvGraphicFramePr>
          <p:cNvPr id="184" name="Chart 183">
            <a:extLst>
              <a:ext uri="{FF2B5EF4-FFF2-40B4-BE49-F238E27FC236}">
                <a16:creationId xmlns:a16="http://schemas.microsoft.com/office/drawing/2014/main" id="{802A47FB-2914-2B5C-56BC-512D1AC67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7930051"/>
              </p:ext>
            </p:extLst>
          </p:nvPr>
        </p:nvGraphicFramePr>
        <p:xfrm>
          <a:off x="2909775" y="4066936"/>
          <a:ext cx="834332" cy="814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185" name="TextBox 184">
            <a:extLst>
              <a:ext uri="{FF2B5EF4-FFF2-40B4-BE49-F238E27FC236}">
                <a16:creationId xmlns:a16="http://schemas.microsoft.com/office/drawing/2014/main" id="{990555D4-C1FD-E553-03CE-E2A7E158A959}"/>
              </a:ext>
            </a:extLst>
          </p:cNvPr>
          <p:cNvSpPr txBox="1"/>
          <p:nvPr/>
        </p:nvSpPr>
        <p:spPr>
          <a:xfrm>
            <a:off x="2975895" y="4299673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6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60%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5678428-7075-A7F5-0C8C-434C184CDC95}"/>
              </a:ext>
            </a:extLst>
          </p:cNvPr>
          <p:cNvSpPr txBox="1"/>
          <p:nvPr/>
        </p:nvSpPr>
        <p:spPr>
          <a:xfrm>
            <a:off x="2715536" y="3915803"/>
            <a:ext cx="1330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 b="1">
                <a:solidFill>
                  <a:prstClr val="black"/>
                </a:solidFill>
              </a:rPr>
              <a:t>To city centre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CAE98898-4D20-3E0C-8E6A-16F41FB48505}"/>
              </a:ext>
            </a:extLst>
          </p:cNvPr>
          <p:cNvSpPr txBox="1"/>
          <p:nvPr/>
        </p:nvSpPr>
        <p:spPr>
          <a:xfrm>
            <a:off x="4113044" y="3915803"/>
            <a:ext cx="1330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 b="1">
                <a:solidFill>
                  <a:prstClr val="black"/>
                </a:solidFill>
              </a:rPr>
              <a:t>Home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FC40D8C-EBF2-ECA3-12EF-75EF83ACF582}"/>
              </a:ext>
            </a:extLst>
          </p:cNvPr>
          <p:cNvSpPr txBox="1"/>
          <p:nvPr/>
        </p:nvSpPr>
        <p:spPr>
          <a:xfrm>
            <a:off x="1517390" y="5059440"/>
            <a:ext cx="19054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>
                <a:solidFill>
                  <a:prstClr val="black"/>
                </a:solidFill>
              </a:rPr>
              <a:t>Bus: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7B56B63F-41B9-841F-9550-2708CAD8BD02}"/>
              </a:ext>
            </a:extLst>
          </p:cNvPr>
          <p:cNvSpPr txBox="1"/>
          <p:nvPr/>
        </p:nvSpPr>
        <p:spPr>
          <a:xfrm>
            <a:off x="1517390" y="5615934"/>
            <a:ext cx="19054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>
                <a:solidFill>
                  <a:prstClr val="black"/>
                </a:solidFill>
              </a:rPr>
              <a:t>Rail: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40F9AA0D-6F26-7F33-5C4D-F0BA920B8182}"/>
              </a:ext>
            </a:extLst>
          </p:cNvPr>
          <p:cNvSpPr txBox="1"/>
          <p:nvPr/>
        </p:nvSpPr>
        <p:spPr>
          <a:xfrm>
            <a:off x="1253267" y="4299673"/>
            <a:ext cx="1877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 b="1">
                <a:solidFill>
                  <a:srgbClr val="502F75">
                    <a:lumMod val="50000"/>
                  </a:srgbClr>
                </a:solidFill>
                <a:latin typeface="Calibri" panose="020F0502020204030204" pitchFamily="34" charset="0"/>
              </a:rPr>
              <a:t>NET sustainable mode: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43348F6-DA5A-FA53-DF8A-57914960AF7C}"/>
              </a:ext>
            </a:extLst>
          </p:cNvPr>
          <p:cNvSpPr txBox="1"/>
          <p:nvPr/>
        </p:nvSpPr>
        <p:spPr>
          <a:xfrm>
            <a:off x="2978622" y="5019278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36%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0F99144-75C7-696C-6338-1FFA8F034999}"/>
              </a:ext>
            </a:extLst>
          </p:cNvPr>
          <p:cNvSpPr txBox="1"/>
          <p:nvPr/>
        </p:nvSpPr>
        <p:spPr>
          <a:xfrm>
            <a:off x="4392225" y="500388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34%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1155D77-1D5D-3B5A-C010-EF1905283B9D}"/>
              </a:ext>
            </a:extLst>
          </p:cNvPr>
          <p:cNvSpPr txBox="1"/>
          <p:nvPr/>
        </p:nvSpPr>
        <p:spPr>
          <a:xfrm>
            <a:off x="2965150" y="5591985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2%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3F6B954-2BF2-A3E0-845A-15CF9BF4955B}"/>
              </a:ext>
            </a:extLst>
          </p:cNvPr>
          <p:cNvSpPr txBox="1"/>
          <p:nvPr/>
        </p:nvSpPr>
        <p:spPr>
          <a:xfrm>
            <a:off x="4378753" y="5591985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2%</a:t>
            </a:r>
          </a:p>
        </p:txBody>
      </p:sp>
      <p:pic>
        <p:nvPicPr>
          <p:cNvPr id="195" name="Graphic 194" descr="Bus with solid fill">
            <a:extLst>
              <a:ext uri="{FF2B5EF4-FFF2-40B4-BE49-F238E27FC236}">
                <a16:creationId xmlns:a16="http://schemas.microsoft.com/office/drawing/2014/main" id="{E19AE4F7-890D-FF6D-EF06-72FE92A9B63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177336" y="5068559"/>
            <a:ext cx="270770" cy="270770"/>
          </a:xfrm>
          <a:prstGeom prst="rect">
            <a:avLst/>
          </a:prstGeom>
        </p:spPr>
      </p:pic>
      <p:pic>
        <p:nvPicPr>
          <p:cNvPr id="196" name="Graphic 195" descr="Leaf outline">
            <a:extLst>
              <a:ext uri="{FF2B5EF4-FFF2-40B4-BE49-F238E27FC236}">
                <a16:creationId xmlns:a16="http://schemas.microsoft.com/office/drawing/2014/main" id="{923B5C33-E6EB-AEC4-665E-CE2379EDF28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1053858" y="4328299"/>
            <a:ext cx="308180" cy="308180"/>
          </a:xfrm>
          <a:prstGeom prst="rect">
            <a:avLst/>
          </a:prstGeom>
        </p:spPr>
      </p:pic>
      <p:pic>
        <p:nvPicPr>
          <p:cNvPr id="197" name="Graphic 196" descr="Train with solid fill">
            <a:extLst>
              <a:ext uri="{FF2B5EF4-FFF2-40B4-BE49-F238E27FC236}">
                <a16:creationId xmlns:a16="http://schemas.microsoft.com/office/drawing/2014/main" id="{DA15E950-68B7-FBCB-BC70-632BCD6165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1174780" y="5638711"/>
            <a:ext cx="275882" cy="275880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EAB1E5BA-2ACF-3E37-0488-C26962ECD41F}"/>
              </a:ext>
            </a:extLst>
          </p:cNvPr>
          <p:cNvSpPr txBox="1"/>
          <p:nvPr/>
        </p:nvSpPr>
        <p:spPr>
          <a:xfrm>
            <a:off x="1517390" y="4781192"/>
            <a:ext cx="19054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>
                <a:solidFill>
                  <a:prstClr val="black"/>
                </a:solidFill>
              </a:rPr>
              <a:t>Car: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0AE3844D-D1DF-857F-70C6-1806755453B1}"/>
              </a:ext>
            </a:extLst>
          </p:cNvPr>
          <p:cNvSpPr txBox="1"/>
          <p:nvPr/>
        </p:nvSpPr>
        <p:spPr>
          <a:xfrm>
            <a:off x="2978622" y="4750414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38%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183D351A-91C4-3F79-9903-678E1A728017}"/>
              </a:ext>
            </a:extLst>
          </p:cNvPr>
          <p:cNvSpPr txBox="1"/>
          <p:nvPr/>
        </p:nvSpPr>
        <p:spPr>
          <a:xfrm>
            <a:off x="4392225" y="4750414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37%</a:t>
            </a:r>
          </a:p>
        </p:txBody>
      </p:sp>
      <p:pic>
        <p:nvPicPr>
          <p:cNvPr id="201" name="Graphic 200" descr="Car with solid fill">
            <a:extLst>
              <a:ext uri="{FF2B5EF4-FFF2-40B4-BE49-F238E27FC236}">
                <a16:creationId xmlns:a16="http://schemas.microsoft.com/office/drawing/2014/main" id="{2BB8FA2A-F8A3-C696-36A4-0399AC054D7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>
            <a:off x="1160448" y="4782808"/>
            <a:ext cx="304546" cy="304544"/>
          </a:xfrm>
          <a:prstGeom prst="rect">
            <a:avLst/>
          </a:prstGeom>
        </p:spPr>
      </p:pic>
      <p:sp>
        <p:nvSpPr>
          <p:cNvPr id="202" name="TextBox 201">
            <a:extLst>
              <a:ext uri="{FF2B5EF4-FFF2-40B4-BE49-F238E27FC236}">
                <a16:creationId xmlns:a16="http://schemas.microsoft.com/office/drawing/2014/main" id="{080D62D6-5770-8B48-5FD9-E01A4D0B06F3}"/>
              </a:ext>
            </a:extLst>
          </p:cNvPr>
          <p:cNvSpPr txBox="1"/>
          <p:nvPr/>
        </p:nvSpPr>
        <p:spPr>
          <a:xfrm>
            <a:off x="1517390" y="5337687"/>
            <a:ext cx="19054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>
                <a:solidFill>
                  <a:prstClr val="black"/>
                </a:solidFill>
              </a:rPr>
              <a:t>Walking: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9AD27FD9-23CB-FAB1-E2F4-B64FA6714664}"/>
              </a:ext>
            </a:extLst>
          </p:cNvPr>
          <p:cNvSpPr txBox="1"/>
          <p:nvPr/>
        </p:nvSpPr>
        <p:spPr>
          <a:xfrm>
            <a:off x="2978622" y="5311954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21%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EA306B01-6EF2-4975-32ED-323661379D74}"/>
              </a:ext>
            </a:extLst>
          </p:cNvPr>
          <p:cNvSpPr txBox="1"/>
          <p:nvPr/>
        </p:nvSpPr>
        <p:spPr>
          <a:xfrm>
            <a:off x="4392225" y="5311954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20%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D7F1C03-CED1-774C-328F-613EACBEBAAC}"/>
              </a:ext>
            </a:extLst>
          </p:cNvPr>
          <p:cNvSpPr txBox="1"/>
          <p:nvPr/>
        </p:nvSpPr>
        <p:spPr>
          <a:xfrm>
            <a:off x="1517390" y="5894182"/>
            <a:ext cx="19054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>
                <a:solidFill>
                  <a:prstClr val="black"/>
                </a:solidFill>
              </a:rPr>
              <a:t>Bicycle/TFI bikes: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01A356C-0390-9C2F-51E4-CEFCB81D816C}"/>
              </a:ext>
            </a:extLst>
          </p:cNvPr>
          <p:cNvSpPr txBox="1"/>
          <p:nvPr/>
        </p:nvSpPr>
        <p:spPr>
          <a:xfrm>
            <a:off x="2978622" y="5863404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1%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15EB21A-F4B6-1718-801E-9B98A49FDCB9}"/>
              </a:ext>
            </a:extLst>
          </p:cNvPr>
          <p:cNvSpPr txBox="1"/>
          <p:nvPr/>
        </p:nvSpPr>
        <p:spPr>
          <a:xfrm>
            <a:off x="4392225" y="5863404"/>
            <a:ext cx="76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b="1">
                <a:solidFill>
                  <a:schemeClr val="accent4">
                    <a:lumMod val="60000"/>
                    <a:lumOff val="40000"/>
                  </a:schemeClr>
                </a:solidFill>
              </a:rPr>
              <a:t>2%</a:t>
            </a:r>
          </a:p>
        </p:txBody>
      </p:sp>
      <p:pic>
        <p:nvPicPr>
          <p:cNvPr id="208" name="Graphic 207" descr="Walk with solid fill">
            <a:extLst>
              <a:ext uri="{FF2B5EF4-FFF2-40B4-BE49-F238E27FC236}">
                <a16:creationId xmlns:a16="http://schemas.microsoft.com/office/drawing/2014/main" id="{F3E0B307-14C1-1A63-49B0-1614CF644DC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1164682" y="5348582"/>
            <a:ext cx="296078" cy="296076"/>
          </a:xfrm>
          <a:prstGeom prst="rect">
            <a:avLst/>
          </a:prstGeom>
        </p:spPr>
      </p:pic>
      <p:pic>
        <p:nvPicPr>
          <p:cNvPr id="209" name="Graphic 208" descr="Cycling with solid fill">
            <a:extLst>
              <a:ext uri="{FF2B5EF4-FFF2-40B4-BE49-F238E27FC236}">
                <a16:creationId xmlns:a16="http://schemas.microsoft.com/office/drawing/2014/main" id="{1D3FD05D-2C36-8D05-F3D8-337BE2FA0F7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xmlns="" r:embed="rId40"/>
              </a:ext>
            </a:extLst>
          </a:blip>
          <a:stretch>
            <a:fillRect/>
          </a:stretch>
        </p:blipFill>
        <p:spPr>
          <a:xfrm>
            <a:off x="1181571" y="5916920"/>
            <a:ext cx="262300" cy="262300"/>
          </a:xfrm>
          <a:prstGeom prst="rect">
            <a:avLst/>
          </a:prstGeom>
        </p:spPr>
      </p:pic>
      <p:graphicFrame>
        <p:nvGraphicFramePr>
          <p:cNvPr id="210" name="Chart 209">
            <a:extLst>
              <a:ext uri="{FF2B5EF4-FFF2-40B4-BE49-F238E27FC236}">
                <a16:creationId xmlns:a16="http://schemas.microsoft.com/office/drawing/2014/main" id="{4E1C5688-79B7-B584-9E8E-B08B9EB68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264351"/>
              </p:ext>
            </p:extLst>
          </p:nvPr>
        </p:nvGraphicFramePr>
        <p:xfrm>
          <a:off x="4346646" y="4069447"/>
          <a:ext cx="834332" cy="814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211" name="TextBox 210">
            <a:extLst>
              <a:ext uri="{FF2B5EF4-FFF2-40B4-BE49-F238E27FC236}">
                <a16:creationId xmlns:a16="http://schemas.microsoft.com/office/drawing/2014/main" id="{19983DE4-90B0-2B32-954D-7886F985A2DA}"/>
              </a:ext>
            </a:extLst>
          </p:cNvPr>
          <p:cNvSpPr txBox="1"/>
          <p:nvPr/>
        </p:nvSpPr>
        <p:spPr>
          <a:xfrm>
            <a:off x="4406465" y="430103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6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58%</a:t>
            </a:r>
          </a:p>
        </p:txBody>
      </p:sp>
      <p:pic>
        <p:nvPicPr>
          <p:cNvPr id="219" name="Graphic 218" descr="Money outline">
            <a:extLst>
              <a:ext uri="{FF2B5EF4-FFF2-40B4-BE49-F238E27FC236}">
                <a16:creationId xmlns:a16="http://schemas.microsoft.com/office/drawing/2014/main" id="{813B161B-D8E8-B7F1-DC41-0B1F1D49C6D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11107797" y="3684158"/>
            <a:ext cx="551329" cy="551327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CCC64399-AF02-EB2E-8FB1-9B625A339888}"/>
              </a:ext>
            </a:extLst>
          </p:cNvPr>
          <p:cNvSpPr txBox="1"/>
          <p:nvPr/>
        </p:nvSpPr>
        <p:spPr>
          <a:xfrm>
            <a:off x="7084322" y="4778839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>
                <a:cs typeface="Calibri"/>
              </a:rPr>
              <a:t>Bus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CDC8A29D-B541-DEF9-4129-445AE62F6D94}"/>
              </a:ext>
            </a:extLst>
          </p:cNvPr>
          <p:cNvSpPr txBox="1"/>
          <p:nvPr/>
        </p:nvSpPr>
        <p:spPr>
          <a:xfrm>
            <a:off x="8552117" y="4748061"/>
            <a:ext cx="720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E" b="1">
                <a:solidFill>
                  <a:schemeClr val="accent2">
                    <a:lumMod val="75000"/>
                  </a:schemeClr>
                </a:solidFill>
              </a:rPr>
              <a:t>32%</a:t>
            </a:r>
          </a:p>
        </p:txBody>
      </p:sp>
      <p:pic>
        <p:nvPicPr>
          <p:cNvPr id="227" name="Graphic 226" descr="Bus with solid fill">
            <a:extLst>
              <a:ext uri="{FF2B5EF4-FFF2-40B4-BE49-F238E27FC236}">
                <a16:creationId xmlns:a16="http://schemas.microsoft.com/office/drawing/2014/main" id="{1E721D92-4B92-8651-0FDD-92616612BB6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6710659" y="4770013"/>
            <a:ext cx="328201" cy="328201"/>
          </a:xfrm>
          <a:prstGeom prst="rect">
            <a:avLst/>
          </a:prstGeom>
        </p:spPr>
      </p:pic>
      <p:pic>
        <p:nvPicPr>
          <p:cNvPr id="228" name="Graphic 227" descr="Train with solid fill">
            <a:extLst>
              <a:ext uri="{FF2B5EF4-FFF2-40B4-BE49-F238E27FC236}">
                <a16:creationId xmlns:a16="http://schemas.microsoft.com/office/drawing/2014/main" id="{6F4CA6FA-EA1C-4B31-3B4C-B44F9F03F96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6707562" y="5476877"/>
            <a:ext cx="334395" cy="334395"/>
          </a:xfrm>
          <a:prstGeom prst="rect">
            <a:avLst/>
          </a:prstGeom>
        </p:spPr>
      </p:pic>
      <p:sp>
        <p:nvSpPr>
          <p:cNvPr id="229" name="TextBox 228">
            <a:extLst>
              <a:ext uri="{FF2B5EF4-FFF2-40B4-BE49-F238E27FC236}">
                <a16:creationId xmlns:a16="http://schemas.microsoft.com/office/drawing/2014/main" id="{84D19AC8-B368-C51C-9DE4-2C39058EE4FE}"/>
              </a:ext>
            </a:extLst>
          </p:cNvPr>
          <p:cNvSpPr txBox="1"/>
          <p:nvPr/>
        </p:nvSpPr>
        <p:spPr>
          <a:xfrm>
            <a:off x="7084322" y="5461508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>
                <a:cs typeface="Calibri"/>
              </a:rPr>
              <a:t>Rail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CEBBBE9D-D27F-8FBF-9639-BF4D70952A2A}"/>
              </a:ext>
            </a:extLst>
          </p:cNvPr>
          <p:cNvSpPr txBox="1"/>
          <p:nvPr/>
        </p:nvSpPr>
        <p:spPr>
          <a:xfrm>
            <a:off x="8552117" y="5430730"/>
            <a:ext cx="720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E" b="1">
                <a:solidFill>
                  <a:schemeClr val="accent2">
                    <a:lumMod val="75000"/>
                  </a:schemeClr>
                </a:solidFill>
              </a:rPr>
              <a:t>3%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F88FC147-E80C-AA1A-B423-F32C5D086B3A}"/>
              </a:ext>
            </a:extLst>
          </p:cNvPr>
          <p:cNvSpPr txBox="1"/>
          <p:nvPr/>
        </p:nvSpPr>
        <p:spPr>
          <a:xfrm>
            <a:off x="7084322" y="4437504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>
                <a:cs typeface="Calibri"/>
              </a:rPr>
              <a:t>Car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1ECF015E-4817-76FE-8D92-9EF449078BAF}"/>
              </a:ext>
            </a:extLst>
          </p:cNvPr>
          <p:cNvSpPr txBox="1"/>
          <p:nvPr/>
        </p:nvSpPr>
        <p:spPr>
          <a:xfrm>
            <a:off x="8552117" y="4406726"/>
            <a:ext cx="720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E" b="1">
                <a:solidFill>
                  <a:schemeClr val="accent2">
                    <a:lumMod val="75000"/>
                  </a:schemeClr>
                </a:solidFill>
              </a:rPr>
              <a:t>46%</a:t>
            </a:r>
          </a:p>
        </p:txBody>
      </p:sp>
      <p:pic>
        <p:nvPicPr>
          <p:cNvPr id="233" name="Graphic 232" descr="Car with solid fill">
            <a:extLst>
              <a:ext uri="{FF2B5EF4-FFF2-40B4-BE49-F238E27FC236}">
                <a16:creationId xmlns:a16="http://schemas.microsoft.com/office/drawing/2014/main" id="{410AC58E-F13D-1763-CE1A-FB8728826EA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6680932" y="4397567"/>
            <a:ext cx="387654" cy="387652"/>
          </a:xfrm>
          <a:prstGeom prst="rect">
            <a:avLst/>
          </a:prstGeom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4F3DB3D1-F796-2D3B-F96B-9917910BB589}"/>
              </a:ext>
            </a:extLst>
          </p:cNvPr>
          <p:cNvSpPr txBox="1"/>
          <p:nvPr/>
        </p:nvSpPr>
        <p:spPr>
          <a:xfrm>
            <a:off x="7084322" y="5120174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>
                <a:cs typeface="Calibri"/>
              </a:rPr>
              <a:t>Walking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C220C737-8E17-2EA8-8496-3AF055D8AA97}"/>
              </a:ext>
            </a:extLst>
          </p:cNvPr>
          <p:cNvSpPr txBox="1"/>
          <p:nvPr/>
        </p:nvSpPr>
        <p:spPr>
          <a:xfrm>
            <a:off x="8552117" y="5089396"/>
            <a:ext cx="720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E" b="1">
                <a:solidFill>
                  <a:schemeClr val="accent2">
                    <a:lumMod val="75000"/>
                  </a:schemeClr>
                </a:solidFill>
              </a:rPr>
              <a:t>13%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82B16879-F277-CDEC-6278-841B8472B216}"/>
              </a:ext>
            </a:extLst>
          </p:cNvPr>
          <p:cNvSpPr txBox="1"/>
          <p:nvPr/>
        </p:nvSpPr>
        <p:spPr>
          <a:xfrm>
            <a:off x="7084322" y="5802842"/>
            <a:ext cx="225471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IE" sz="1400">
                <a:cs typeface="Calibri"/>
              </a:rPr>
              <a:t>Bicycle/TFI bikes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932ED04F-982C-473C-1865-1D1BEC915089}"/>
              </a:ext>
            </a:extLst>
          </p:cNvPr>
          <p:cNvSpPr txBox="1"/>
          <p:nvPr/>
        </p:nvSpPr>
        <p:spPr>
          <a:xfrm>
            <a:off x="8552117" y="5772064"/>
            <a:ext cx="720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E" b="1">
                <a:solidFill>
                  <a:schemeClr val="accent2">
                    <a:lumMod val="75000"/>
                  </a:schemeClr>
                </a:solidFill>
              </a:rPr>
              <a:t>1%</a:t>
            </a:r>
          </a:p>
        </p:txBody>
      </p:sp>
      <p:pic>
        <p:nvPicPr>
          <p:cNvPr id="238" name="Graphic 237" descr="Walk with solid fill">
            <a:extLst>
              <a:ext uri="{FF2B5EF4-FFF2-40B4-BE49-F238E27FC236}">
                <a16:creationId xmlns:a16="http://schemas.microsoft.com/office/drawing/2014/main" id="{E0BE8414-2DE3-AA47-E157-EED53BF5A1D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xmlns="" r:embed="rId51"/>
              </a:ext>
            </a:extLst>
          </a:blip>
          <a:stretch>
            <a:fillRect/>
          </a:stretch>
        </p:blipFill>
        <p:spPr>
          <a:xfrm>
            <a:off x="6695321" y="5093668"/>
            <a:ext cx="358876" cy="358876"/>
          </a:xfrm>
          <a:prstGeom prst="rect">
            <a:avLst/>
          </a:prstGeom>
        </p:spPr>
      </p:pic>
      <p:pic>
        <p:nvPicPr>
          <p:cNvPr id="239" name="Graphic 238" descr="Cycling with solid fill">
            <a:extLst>
              <a:ext uri="{FF2B5EF4-FFF2-40B4-BE49-F238E27FC236}">
                <a16:creationId xmlns:a16="http://schemas.microsoft.com/office/drawing/2014/main" id="{38C62CA7-6C32-59E6-1F22-D92339194AB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6715793" y="5816814"/>
            <a:ext cx="317933" cy="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377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21" grpId="0" animBg="1"/>
      <p:bldP spid="26" grpId="0" animBg="1"/>
      <p:bldP spid="27" grpId="0"/>
      <p:bldP spid="131" grpId="0" animBg="1"/>
      <p:bldP spid="132" grpId="0"/>
      <p:bldP spid="178" grpId="0" animBg="1"/>
      <p:bldP spid="179" grpId="0" animBg="1"/>
      <p:bldP spid="180" grpId="0" animBg="1"/>
      <p:bldP spid="181" grpId="0"/>
      <p:bldP spid="182" grpId="0" animBg="1"/>
      <p:bldP spid="18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B7EA5-0D2A-4A9A-B759-4AB68A803E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539" y="415715"/>
            <a:ext cx="9710203" cy="663575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</a:rPr>
              <a:t>Limerick Shopper Survey 2024 – Summary of the Results</a:t>
            </a:r>
            <a:endParaRPr lang="en-IE" sz="36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A625EA-928C-43F2-8EBC-40F8D7AB4AE1}"/>
              </a:ext>
            </a:extLst>
          </p:cNvPr>
          <p:cNvSpPr/>
          <p:nvPr/>
        </p:nvSpPr>
        <p:spPr>
          <a:xfrm>
            <a:off x="2743133" y="1994592"/>
            <a:ext cx="6728248" cy="3836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Underline 1">
            <a:extLst>
              <a:ext uri="{FF2B5EF4-FFF2-40B4-BE49-F238E27FC236}">
                <a16:creationId xmlns:a16="http://schemas.microsoft.com/office/drawing/2014/main" id="{30F7252E-32F8-B8FA-257A-8CAABCE92D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17310" y="2340017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4" name="No. 1">
            <a:extLst>
              <a:ext uri="{FF2B5EF4-FFF2-40B4-BE49-F238E27FC236}">
                <a16:creationId xmlns:a16="http://schemas.microsoft.com/office/drawing/2014/main" id="{A5A79B71-660C-697E-F19A-47C14FB78E90}"/>
              </a:ext>
            </a:extLst>
          </p:cNvPr>
          <p:cNvSpPr txBox="1"/>
          <p:nvPr/>
        </p:nvSpPr>
        <p:spPr>
          <a:xfrm>
            <a:off x="353539" y="1234674"/>
            <a:ext cx="436017" cy="14650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accent1"/>
                </a:solidFill>
              </a:rPr>
              <a:t>1</a:t>
            </a:r>
            <a:endParaRPr lang="en-GB" sz="8000" b="1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51E72-C366-7C14-7331-445658267036}"/>
              </a:ext>
            </a:extLst>
          </p:cNvPr>
          <p:cNvSpPr txBox="1"/>
          <p:nvPr/>
        </p:nvSpPr>
        <p:spPr>
          <a:xfrm>
            <a:off x="417310" y="2855074"/>
            <a:ext cx="3668307" cy="3470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>
                <a:solidFill>
                  <a:schemeClr val="tx1"/>
                </a:solidFill>
              </a:rPr>
              <a:t>Shopping was reported as the main reason for visiting Thomas or O'Connell Streets in Limerick City </a:t>
            </a:r>
            <a:r>
              <a:rPr lang="en-US" err="1">
                <a:solidFill>
                  <a:schemeClr val="tx1"/>
                </a:solidFill>
              </a:rPr>
              <a:t>centre</a:t>
            </a:r>
            <a:r>
              <a:rPr lang="en-US">
                <a:solidFill>
                  <a:schemeClr val="tx1"/>
                </a:solidFill>
              </a:rPr>
              <a:t> with 56% mentioning it. Almost half mentioned more than one reason for visiting with eating the most common second reason (mentioned by 28%). The profile of those visiting Limerick City </a:t>
            </a:r>
            <a:r>
              <a:rPr lang="en-US" err="1">
                <a:solidFill>
                  <a:schemeClr val="tx1"/>
                </a:solidFill>
              </a:rPr>
              <a:t>centre</a:t>
            </a:r>
            <a:r>
              <a:rPr lang="en-US">
                <a:solidFill>
                  <a:schemeClr val="tx1"/>
                </a:solidFill>
              </a:rPr>
              <a:t> is quite young with almost 4 in 10 under 35 years of age.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6" name="Underline 2">
            <a:extLst>
              <a:ext uri="{FF2B5EF4-FFF2-40B4-BE49-F238E27FC236}">
                <a16:creationId xmlns:a16="http://schemas.microsoft.com/office/drawing/2014/main" id="{B815CD4A-E782-60CB-D0C1-84693D7F9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45026" y="2297264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7" name="No. 2">
            <a:extLst>
              <a:ext uri="{FF2B5EF4-FFF2-40B4-BE49-F238E27FC236}">
                <a16:creationId xmlns:a16="http://schemas.microsoft.com/office/drawing/2014/main" id="{8AC7B8FD-711C-3C8B-7B92-198BFA752017}"/>
              </a:ext>
            </a:extLst>
          </p:cNvPr>
          <p:cNvSpPr txBox="1"/>
          <p:nvPr/>
        </p:nvSpPr>
        <p:spPr>
          <a:xfrm>
            <a:off x="4350431" y="1191921"/>
            <a:ext cx="689291" cy="14650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tx2"/>
                </a:solidFill>
              </a:rPr>
              <a:t>2</a:t>
            </a:r>
            <a:endParaRPr lang="en-GB" sz="8000" b="1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825E7E-9668-4EDB-2918-B6C4130A419F}"/>
              </a:ext>
            </a:extLst>
          </p:cNvPr>
          <p:cNvSpPr txBox="1"/>
          <p:nvPr/>
        </p:nvSpPr>
        <p:spPr>
          <a:xfrm>
            <a:off x="4438078" y="2855074"/>
            <a:ext cx="3668307" cy="3470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>
                <a:solidFill>
                  <a:schemeClr val="tx1"/>
                </a:solidFill>
              </a:rPr>
              <a:t>Incidence of car and bus usage to reach Limerick City </a:t>
            </a:r>
            <a:r>
              <a:rPr lang="en-US" err="1">
                <a:solidFill>
                  <a:schemeClr val="tx1"/>
                </a:solidFill>
              </a:rPr>
              <a:t>centre</a:t>
            </a:r>
            <a:r>
              <a:rPr lang="en-US">
                <a:solidFill>
                  <a:schemeClr val="tx1"/>
                </a:solidFill>
              </a:rPr>
              <a:t> is similar; 38% got into Limerick City </a:t>
            </a:r>
            <a:r>
              <a:rPr lang="en-US" err="1">
                <a:solidFill>
                  <a:schemeClr val="tx1"/>
                </a:solidFill>
              </a:rPr>
              <a:t>centre</a:t>
            </a:r>
            <a:r>
              <a:rPr lang="en-US">
                <a:solidFill>
                  <a:schemeClr val="tx1"/>
                </a:solidFill>
              </a:rPr>
              <a:t> by bus while 36% used a car. About 4 in 10 used public transport to get to Limerick City </a:t>
            </a:r>
            <a:r>
              <a:rPr lang="en-US" err="1">
                <a:solidFill>
                  <a:schemeClr val="tx1"/>
                </a:solidFill>
              </a:rPr>
              <a:t>centre</a:t>
            </a:r>
            <a:r>
              <a:rPr lang="en-US">
                <a:solidFill>
                  <a:schemeClr val="tx1"/>
                </a:solidFill>
              </a:rPr>
              <a:t> while 6 in 10 used a sustainable mode of transport. Bus is also reported as the most used mode of transport over the last four weeks to reach Limerick City </a:t>
            </a:r>
            <a:r>
              <a:rPr lang="en-US" err="1">
                <a:solidFill>
                  <a:schemeClr val="tx1"/>
                </a:solidFill>
              </a:rPr>
              <a:t>centre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22" name="Underline 3">
            <a:extLst>
              <a:ext uri="{FF2B5EF4-FFF2-40B4-BE49-F238E27FC236}">
                <a16:creationId xmlns:a16="http://schemas.microsoft.com/office/drawing/2014/main" id="{0F44DA08-7D1B-6A18-CAF9-D9658B9F4E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72742" y="2350348"/>
            <a:ext cx="3501948" cy="383392"/>
          </a:xfrm>
          <a:prstGeom prst="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2400" err="1">
              <a:solidFill>
                <a:schemeClr val="tx1"/>
              </a:solidFill>
            </a:endParaRPr>
          </a:p>
        </p:txBody>
      </p:sp>
      <p:sp>
        <p:nvSpPr>
          <p:cNvPr id="25" name="No. 3">
            <a:extLst>
              <a:ext uri="{FF2B5EF4-FFF2-40B4-BE49-F238E27FC236}">
                <a16:creationId xmlns:a16="http://schemas.microsoft.com/office/drawing/2014/main" id="{5EA4EBF2-F09D-83B9-FC9C-AF8A6CAF87E6}"/>
              </a:ext>
            </a:extLst>
          </p:cNvPr>
          <p:cNvSpPr txBox="1"/>
          <p:nvPr/>
        </p:nvSpPr>
        <p:spPr>
          <a:xfrm>
            <a:off x="8208971" y="1234674"/>
            <a:ext cx="684483" cy="1499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9600" b="1">
                <a:solidFill>
                  <a:schemeClr val="accent3"/>
                </a:solidFill>
              </a:rPr>
              <a:t>3</a:t>
            </a:r>
            <a:endParaRPr lang="en-GB" sz="8000" b="1">
              <a:solidFill>
                <a:schemeClr val="accent3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EB8C0B-ABA6-4654-2F4C-F3DA24AC4FA1}"/>
              </a:ext>
            </a:extLst>
          </p:cNvPr>
          <p:cNvSpPr txBox="1"/>
          <p:nvPr/>
        </p:nvSpPr>
        <p:spPr>
          <a:xfrm>
            <a:off x="8272742" y="2906612"/>
            <a:ext cx="3668307" cy="25149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tx1"/>
                </a:solidFill>
              </a:rPr>
              <a:t>The average spend was </a:t>
            </a:r>
            <a:r>
              <a:rPr lang="en-IE" dirty="0"/>
              <a:t>€64.62 while this is slightly lower among bus users with an average spend of €58.62. Bus users</a:t>
            </a:r>
            <a:r>
              <a:rPr lang="en-IE"/>
              <a:t>’ spend equates </a:t>
            </a:r>
            <a:r>
              <a:rPr lang="en-IE" dirty="0"/>
              <a:t>to 32% of the total spend. The average spend is higher among car users with average spend of €78.62 equating to 46% of the total spend. </a:t>
            </a:r>
          </a:p>
        </p:txBody>
      </p:sp>
    </p:spTree>
    <p:extLst>
      <p:ext uri="{BB962C8B-B14F-4D97-AF65-F5344CB8AC3E}">
        <p14:creationId xmlns:p14="http://schemas.microsoft.com/office/powerpoint/2010/main" val="3348949593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1B5A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0193-1927-2BB6-4732-A68BD784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1092494"/>
            <a:ext cx="6322696" cy="715669"/>
          </a:xfrm>
        </p:spPr>
        <p:txBody>
          <a:bodyPr>
            <a:normAutofit fontScale="90000"/>
          </a:bodyPr>
          <a:lstStyle/>
          <a:p>
            <a:r>
              <a:rPr lang="en-GB" sz="8000">
                <a:solidFill>
                  <a:prstClr val="white"/>
                </a:solidFill>
                <a:latin typeface="+mj-lt"/>
              </a:rPr>
              <a:t>THANK YOU</a:t>
            </a:r>
            <a:endParaRPr lang="en-GB" sz="8800">
              <a:solidFill>
                <a:schemeClr val="bg1"/>
              </a:solidFill>
              <a:latin typeface="+mj-lt"/>
              <a:ea typeface="Roboto Condensed Black" panose="02000000000000000000" pitchFamily="2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7E85EB0-D062-9CD5-CBB7-E2126CA95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1" r="5011"/>
          <a:stretch/>
        </p:blipFill>
        <p:spPr/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782C7F1D-FAE5-2571-7371-F778BBAA1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8763000" y="3429000"/>
            <a:ext cx="342900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8BB6E0-1DB8-2B04-240E-27F4F0A1C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8094107" y="558137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97D5D7A-D461-9E84-4995-3C9D69EDBC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6193331" y="446791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14" name="Text Box 1">
            <a:extLst>
              <a:ext uri="{FF2B5EF4-FFF2-40B4-BE49-F238E27FC236}">
                <a16:creationId xmlns:a16="http://schemas.microsoft.com/office/drawing/2014/main" id="{B0FB2565-6DD7-FFFA-98D7-61E6D965CFF5}"/>
              </a:ext>
            </a:extLst>
          </p:cNvPr>
          <p:cNvSpPr txBox="1">
            <a:spLocks/>
          </p:cNvSpPr>
          <p:nvPr/>
        </p:nvSpPr>
        <p:spPr>
          <a:xfrm>
            <a:off x="428624" y="2410572"/>
            <a:ext cx="3429000" cy="124957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Char char="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6035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406020202030204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>
                <a:solidFill>
                  <a:schemeClr val="bg1"/>
                </a:solidFill>
              </a:rPr>
              <a:t>NAME: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bg1"/>
                </a:solidFill>
              </a:rPr>
              <a:t>Clare Kavanagh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>
                <a:solidFill>
                  <a:schemeClr val="bg1"/>
                </a:solidFill>
              </a:rPr>
              <a:t>DETAILS: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bg1"/>
                </a:solidFill>
              </a:rPr>
              <a:t>Clare.Kavanagh@Ipsos.com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726694A8-719F-736F-0D99-737EB8F02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692DFDA4-7564-25BF-0F7C-91383DDF885B}"/>
              </a:ext>
            </a:extLst>
          </p:cNvPr>
          <p:cNvSpPr txBox="1">
            <a:spLocks/>
          </p:cNvSpPr>
          <p:nvPr/>
        </p:nvSpPr>
        <p:spPr>
          <a:xfrm>
            <a:off x="428624" y="4152169"/>
            <a:ext cx="3429000" cy="124957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Char char="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6035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406020202030204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chemeClr val="bg1"/>
                </a:solidFill>
              </a:rPr>
              <a:t>NAME: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</a:rPr>
              <a:t>Laura Barbonetti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chemeClr val="bg1"/>
                </a:solidFill>
              </a:rPr>
              <a:t>DETAILS: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</a:rPr>
              <a:t>Laura.Barbnetti@Ipsos.com</a:t>
            </a:r>
          </a:p>
        </p:txBody>
      </p:sp>
    </p:spTree>
    <p:extLst>
      <p:ext uri="{BB962C8B-B14F-4D97-AF65-F5344CB8AC3E}">
        <p14:creationId xmlns:p14="http://schemas.microsoft.com/office/powerpoint/2010/main" val="277316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Single Corner Snipped 55">
            <a:extLst>
              <a:ext uri="{FF2B5EF4-FFF2-40B4-BE49-F238E27FC236}">
                <a16:creationId xmlns:a16="http://schemas.microsoft.com/office/drawing/2014/main" id="{5CC6B504-D33B-DAAF-4A27-1CCAB87BC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450000" y="2042557"/>
            <a:ext cx="2563199" cy="3643537"/>
          </a:xfrm>
          <a:prstGeom prst="snip1Rect">
            <a:avLst>
              <a:gd name="adj" fmla="val 1295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57" name="Rectangle: Single Corner Snipped 56">
            <a:extLst>
              <a:ext uri="{FF2B5EF4-FFF2-40B4-BE49-F238E27FC236}">
                <a16:creationId xmlns:a16="http://schemas.microsoft.com/office/drawing/2014/main" id="{A9D19ACB-29D7-72CD-CEEE-7EA3368F7D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3356877" y="2042553"/>
            <a:ext cx="2787974" cy="3643537"/>
          </a:xfrm>
          <a:prstGeom prst="snip1Rect">
            <a:avLst>
              <a:gd name="adj" fmla="val 1369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58" name="Rectangle: Single Corner Snipped 57">
            <a:extLst>
              <a:ext uri="{FF2B5EF4-FFF2-40B4-BE49-F238E27FC236}">
                <a16:creationId xmlns:a16="http://schemas.microsoft.com/office/drawing/2014/main" id="{86DFECB2-B485-8E25-7E7B-4F3C283FC9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553198" y="2042556"/>
            <a:ext cx="2273755" cy="3643537"/>
          </a:xfrm>
          <a:prstGeom prst="snip1Rect">
            <a:avLst>
              <a:gd name="adj" fmla="val 1350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59" name="Rectangle: Single Corner Snipped 58">
            <a:extLst>
              <a:ext uri="{FF2B5EF4-FFF2-40B4-BE49-F238E27FC236}">
                <a16:creationId xmlns:a16="http://schemas.microsoft.com/office/drawing/2014/main" id="{C65EF1BE-E5A3-D81D-ECCE-422D5533D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170631" y="2042557"/>
            <a:ext cx="2563199" cy="3643537"/>
          </a:xfrm>
          <a:prstGeom prst="snip1Rect">
            <a:avLst>
              <a:gd name="adj" fmla="val 1388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10E665AB-A208-434F-B454-D288149D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688857"/>
            <a:ext cx="11299825" cy="715963"/>
          </a:xfrm>
        </p:spPr>
        <p:txBody>
          <a:bodyPr/>
          <a:lstStyle/>
          <a:p>
            <a:r>
              <a:rPr lang="en-GB"/>
              <a:t>Research Objectives &amp; Methodology 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AA04B14-2CC2-4950-AC91-5F0BB5E57A5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5205" y="841270"/>
            <a:ext cx="2563197" cy="1045259"/>
          </a:xfrm>
        </p:spPr>
        <p:txBody>
          <a:bodyPr anchor="b"/>
          <a:lstStyle/>
          <a:p>
            <a:r>
              <a:rPr lang="en-GB" sz="2800"/>
              <a:t>Objectives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0F0CF51-F45A-5F16-83D8-6B40E9752A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0000" y="2045870"/>
            <a:ext cx="2563200" cy="3643537"/>
          </a:xfrm>
        </p:spPr>
        <p:txBody>
          <a:bodyPr/>
          <a:lstStyle/>
          <a:p>
            <a:r>
              <a:rPr lang="en-US" sz="1300">
                <a:solidFill>
                  <a:schemeClr val="tx1"/>
                </a:solidFill>
              </a:rPr>
              <a:t>The core objective of this research was to investigate how much money users of different transport methods are spending in Limerick city </a:t>
            </a:r>
            <a:r>
              <a:rPr lang="en-US" sz="1300" err="1">
                <a:solidFill>
                  <a:schemeClr val="tx1"/>
                </a:solidFill>
              </a:rPr>
              <a:t>centre</a:t>
            </a:r>
            <a:r>
              <a:rPr lang="en-US" sz="1300">
                <a:solidFill>
                  <a:schemeClr val="tx1"/>
                </a:solidFill>
              </a:rPr>
              <a:t>. </a:t>
            </a:r>
          </a:p>
          <a:p>
            <a:r>
              <a:rPr lang="en-US" sz="1300">
                <a:solidFill>
                  <a:schemeClr val="tx1"/>
                </a:solidFill>
              </a:rPr>
              <a:t>The research also aimed to ascertain the purpose of visits, length of stay and frequency of visits by mode of transport into Limerick city </a:t>
            </a:r>
            <a:r>
              <a:rPr lang="en-US" sz="1300" err="1">
                <a:solidFill>
                  <a:schemeClr val="tx1"/>
                </a:solidFill>
              </a:rPr>
              <a:t>centre</a:t>
            </a:r>
            <a:r>
              <a:rPr lang="en-US" sz="130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2BE72A1E-DB61-2584-7D21-77D747ACF0C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38685" y="841270"/>
            <a:ext cx="2563197" cy="1045259"/>
          </a:xfrm>
        </p:spPr>
        <p:txBody>
          <a:bodyPr anchor="b"/>
          <a:lstStyle/>
          <a:p>
            <a:r>
              <a:rPr lang="en-GB" sz="2800">
                <a:solidFill>
                  <a:schemeClr val="accent2"/>
                </a:solidFill>
              </a:rPr>
              <a:t>Methodology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65013AB1-D58A-5996-763C-F701885DDB7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56876" y="2042557"/>
            <a:ext cx="2852646" cy="3643537"/>
          </a:xfrm>
        </p:spPr>
        <p:txBody>
          <a:bodyPr/>
          <a:lstStyle/>
          <a:p>
            <a:r>
              <a:rPr lang="en-US" sz="1300">
                <a:solidFill>
                  <a:schemeClr val="tx1"/>
                </a:solidFill>
              </a:rPr>
              <a:t>Interviews were conducted face-to-face using tablets and a pre-programmed survey script.</a:t>
            </a:r>
          </a:p>
          <a:p>
            <a:r>
              <a:rPr lang="en-US" sz="1300">
                <a:solidFill>
                  <a:schemeClr val="tx1"/>
                </a:solidFill>
              </a:rPr>
              <a:t>Interviews were conducted in two key shopping locations in Limerick city </a:t>
            </a:r>
            <a:r>
              <a:rPr lang="en-US" sz="1300" err="1">
                <a:solidFill>
                  <a:schemeClr val="tx1"/>
                </a:solidFill>
              </a:rPr>
              <a:t>centre</a:t>
            </a:r>
            <a:r>
              <a:rPr lang="en-US" sz="1300">
                <a:solidFill>
                  <a:schemeClr val="tx1"/>
                </a:solidFill>
              </a:rPr>
              <a:t>: O’Connell Street &amp; Thomas Street.</a:t>
            </a:r>
          </a:p>
          <a:p>
            <a:r>
              <a:rPr lang="en-US" sz="1300">
                <a:solidFill>
                  <a:schemeClr val="tx1"/>
                </a:solidFill>
              </a:rPr>
              <a:t>Respondents were aged 16+ year and living in Ireland. 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F9214DEB-2A68-14C0-C675-73A5532FB19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87344" y="841270"/>
            <a:ext cx="2075168" cy="1045259"/>
          </a:xfrm>
        </p:spPr>
        <p:txBody>
          <a:bodyPr anchor="b"/>
          <a:lstStyle/>
          <a:p>
            <a:r>
              <a:rPr lang="en-GB" sz="2800">
                <a:solidFill>
                  <a:schemeClr val="accent6"/>
                </a:solidFill>
              </a:rPr>
              <a:t>Fieldwork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0051647-3363-83CE-2400-AEF208186399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65624" y="2042557"/>
            <a:ext cx="2261330" cy="3643537"/>
          </a:xfrm>
          <a:noFill/>
        </p:spPr>
        <p:txBody>
          <a:bodyPr/>
          <a:lstStyle/>
          <a:p>
            <a:r>
              <a:rPr lang="en-US" sz="1300">
                <a:solidFill>
                  <a:schemeClr val="tx1"/>
                </a:solidFill>
              </a:rPr>
              <a:t>Fieldwork for the project took place </a:t>
            </a:r>
            <a:r>
              <a:rPr lang="en-US" sz="1300" dirty="0">
                <a:solidFill>
                  <a:schemeClr val="tx1"/>
                </a:solidFill>
              </a:rPr>
              <a:t>from</a:t>
            </a:r>
            <a:r>
              <a:rPr lang="en-US" sz="1300">
                <a:solidFill>
                  <a:schemeClr val="tx1"/>
                </a:solidFill>
              </a:rPr>
              <a:t> 4th June to 9th July 2024.</a:t>
            </a:r>
          </a:p>
          <a:p>
            <a:r>
              <a:rPr lang="en-US" sz="1300">
                <a:solidFill>
                  <a:schemeClr val="tx1"/>
                </a:solidFill>
              </a:rPr>
              <a:t>Interviewing schedules were designed to deliver a robust cross section of visitors across time of day and weekday / weekend. 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A6F4E54-3332-C97C-EBCE-218EA6D2678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72861" y="841270"/>
            <a:ext cx="2641084" cy="1045259"/>
          </a:xfrm>
        </p:spPr>
        <p:txBody>
          <a:bodyPr anchor="b"/>
          <a:lstStyle/>
          <a:p>
            <a:r>
              <a:rPr lang="en-GB" sz="2800">
                <a:solidFill>
                  <a:schemeClr val="accent3"/>
                </a:solidFill>
              </a:rPr>
              <a:t>Sample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6DC958-ED8A-C0AF-AF72-D49ABA10BF56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70632" y="2045870"/>
            <a:ext cx="2563200" cy="3643537"/>
          </a:xfrm>
        </p:spPr>
        <p:txBody>
          <a:bodyPr/>
          <a:lstStyle/>
          <a:p>
            <a:r>
              <a:rPr lang="en-GB" sz="1300">
                <a:solidFill>
                  <a:schemeClr val="tx1"/>
                </a:solidFill>
              </a:rPr>
              <a:t>621 interviews were completed with the following spread across the two locations: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5A4E11-49AB-2B4A-F78C-961E0F584A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183739" y="1430689"/>
            <a:ext cx="0" cy="424800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7E97050-E2E0-4F85-1DBB-EFCDC24F42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355237" y="1404820"/>
            <a:ext cx="0" cy="424800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D6E05AA-6D94-4CAB-AE53-4A7BF78C7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997042" y="1430689"/>
            <a:ext cx="0" cy="424800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78C1A5-9E09-7B6B-B84B-5101301CC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15463"/>
              </p:ext>
            </p:extLst>
          </p:nvPr>
        </p:nvGraphicFramePr>
        <p:xfrm>
          <a:off x="9199331" y="2853421"/>
          <a:ext cx="2241553" cy="1200000"/>
        </p:xfrm>
        <a:graphic>
          <a:graphicData uri="http://schemas.openxmlformats.org/drawingml/2006/table">
            <a:tbl>
              <a:tblPr/>
              <a:tblGrid>
                <a:gridCol w="1674996">
                  <a:extLst>
                    <a:ext uri="{9D8B030D-6E8A-4147-A177-3AD203B41FA5}">
                      <a16:colId xmlns:a16="http://schemas.microsoft.com/office/drawing/2014/main" val="2727549384"/>
                    </a:ext>
                  </a:extLst>
                </a:gridCol>
                <a:gridCol w="566557">
                  <a:extLst>
                    <a:ext uri="{9D8B030D-6E8A-4147-A177-3AD203B41FA5}">
                      <a16:colId xmlns:a16="http://schemas.microsoft.com/office/drawing/2014/main" val="247560359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300" b="0" i="0" u="none" strike="noStrike">
                          <a:solidFill>
                            <a:srgbClr val="262626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91102" marR="91102" marT="45551" marB="455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endParaRPr lang="en-GB" sz="1300" b="1" i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1102" marR="91102" marT="45551" marB="455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1818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tabLst>
                          <a:tab pos="503555" algn="l"/>
                        </a:tabLst>
                      </a:pPr>
                      <a:r>
                        <a:rPr lang="en-IE" sz="1300" b="1">
                          <a:effectLst/>
                          <a:latin typeface="+mn-lt"/>
                        </a:rPr>
                        <a:t>O’Connell Street</a:t>
                      </a:r>
                      <a:endParaRPr lang="en-IE" sz="1300" b="1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tabLst>
                          <a:tab pos="503555" algn="l"/>
                        </a:tabLst>
                      </a:pPr>
                      <a:r>
                        <a:rPr lang="en-IE" sz="1300">
                          <a:effectLst/>
                          <a:latin typeface="+mn-lt"/>
                        </a:rPr>
                        <a:t>330</a:t>
                      </a:r>
                      <a:endParaRPr lang="en-IE" sz="13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73844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tabLst>
                          <a:tab pos="503555" algn="l"/>
                        </a:tabLst>
                      </a:pPr>
                      <a:r>
                        <a:rPr lang="en-IE" sz="1300" b="1">
                          <a:effectLst/>
                          <a:latin typeface="+mn-lt"/>
                        </a:rPr>
                        <a:t>Thomas Street</a:t>
                      </a:r>
                      <a:endParaRPr lang="en-IE" sz="1300" b="1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tabLst>
                          <a:tab pos="503555" algn="l"/>
                        </a:tabLst>
                      </a:pPr>
                      <a:r>
                        <a:rPr lang="en-IE" sz="1300">
                          <a:effectLst/>
                          <a:latin typeface="+mn-lt"/>
                        </a:rPr>
                        <a:t>291</a:t>
                      </a:r>
                      <a:endParaRPr lang="en-IE" sz="13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103406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tabLst>
                          <a:tab pos="503555" algn="l"/>
                        </a:tabLst>
                      </a:pPr>
                      <a:r>
                        <a:rPr lang="en-IE" sz="1300" b="1">
                          <a:effectLst/>
                          <a:latin typeface="+mn-lt"/>
                        </a:rPr>
                        <a:t>TOTAL </a:t>
                      </a:r>
                      <a:endParaRPr lang="en-IE" sz="1300" b="1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383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tabLst>
                          <a:tab pos="503555" algn="l"/>
                        </a:tabLst>
                      </a:pPr>
                      <a:r>
                        <a:rPr lang="en-IE" sz="1300">
                          <a:effectLst/>
                          <a:latin typeface="+mn-lt"/>
                        </a:rPr>
                        <a:t>621</a:t>
                      </a:r>
                      <a:endParaRPr lang="en-IE" sz="13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383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21383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796B364-B009-7670-BB29-A07C2A773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9025" y="18081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AF46A-B8EA-8A8C-E2C6-97CDA28D231A}"/>
              </a:ext>
            </a:extLst>
          </p:cNvPr>
          <p:cNvSpPr txBox="1"/>
          <p:nvPr/>
        </p:nvSpPr>
        <p:spPr>
          <a:xfrm>
            <a:off x="9199331" y="4209449"/>
            <a:ext cx="2241553" cy="4359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/>
              <a:t>The margin of error is  +/-4% at C.L. 95%</a:t>
            </a:r>
            <a:endParaRPr lang="en-IE" sz="1300" err="1"/>
          </a:p>
        </p:txBody>
      </p:sp>
    </p:spTree>
    <p:extLst>
      <p:ext uri="{BB962C8B-B14F-4D97-AF65-F5344CB8AC3E}">
        <p14:creationId xmlns:p14="http://schemas.microsoft.com/office/powerpoint/2010/main" val="250942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AEF96A-3BFD-F81F-FAB5-FD3EF716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95" y="295075"/>
            <a:ext cx="11299088" cy="715669"/>
          </a:xfrm>
        </p:spPr>
        <p:txBody>
          <a:bodyPr/>
          <a:lstStyle/>
          <a:p>
            <a:r>
              <a:rPr lang="en-US" dirty="0"/>
              <a:t>Interviews location</a:t>
            </a:r>
            <a:br>
              <a:rPr lang="en-US" dirty="0"/>
            </a:br>
            <a:r>
              <a:rPr lang="en-US" sz="2000" b="0" dirty="0"/>
              <a:t>Interviews equally split between Thomas Street and O'Connell Street. </a:t>
            </a:r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4EBBD-1FBD-0817-F682-2527809F35B7}"/>
              </a:ext>
            </a:extLst>
          </p:cNvPr>
          <p:cNvSpPr/>
          <p:nvPr/>
        </p:nvSpPr>
        <p:spPr>
          <a:xfrm>
            <a:off x="3019887" y="1268874"/>
            <a:ext cx="6152225" cy="45413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D1DEB4F-1BBE-B19F-CFB4-880740AC0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719672"/>
              </p:ext>
            </p:extLst>
          </p:nvPr>
        </p:nvGraphicFramePr>
        <p:xfrm>
          <a:off x="3544954" y="2588523"/>
          <a:ext cx="822536" cy="2594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536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338427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302003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9316972"/>
                  </a:ext>
                </a:extLst>
              </a:tr>
              <a:tr h="453006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555301"/>
                  </a:ext>
                </a:extLst>
              </a:tr>
              <a:tr h="31878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917872"/>
                  </a:ext>
                </a:extLst>
              </a:tr>
              <a:tr h="302003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702723"/>
                  </a:ext>
                </a:extLst>
              </a:tr>
              <a:tr h="607709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Sat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799054"/>
                  </a:ext>
                </a:extLst>
              </a:tr>
              <a:tr h="272396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Sun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08347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3947FCD-F216-1B4D-66DD-6BBAB41D02A0}"/>
              </a:ext>
            </a:extLst>
          </p:cNvPr>
          <p:cNvSpPr txBox="1"/>
          <p:nvPr/>
        </p:nvSpPr>
        <p:spPr>
          <a:xfrm>
            <a:off x="446456" y="5958938"/>
            <a:ext cx="11299088" cy="1641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000"/>
              <a:t>Base: </a:t>
            </a:r>
            <a:r>
              <a:rPr lang="en-US" sz="1000"/>
              <a:t>All +16 in Limerick City Centre:  621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B066CA0-A86F-8CC1-E87A-BBED71A70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899644"/>
              </p:ext>
            </p:extLst>
          </p:nvPr>
        </p:nvGraphicFramePr>
        <p:xfrm>
          <a:off x="4659719" y="1280915"/>
          <a:ext cx="2316398" cy="579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398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</a:tblGrid>
              <a:tr h="11898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Interview Location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11898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10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11898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11898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1F8F8F-D39A-65D9-57E9-759CCA650E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4917" y="1847591"/>
            <a:ext cx="5771913" cy="38042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703651-17A1-08F9-CA6C-A293442C0834}"/>
              </a:ext>
            </a:extLst>
          </p:cNvPr>
          <p:cNvSpPr txBox="1"/>
          <p:nvPr/>
        </p:nvSpPr>
        <p:spPr>
          <a:xfrm>
            <a:off x="5095619" y="3482962"/>
            <a:ext cx="152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O’Connell St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53% </a:t>
            </a:r>
            <a:endParaRPr lang="en-IE" sz="12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AAB96-68B9-74F3-D69A-C51E7E1583EA}"/>
              </a:ext>
            </a:extLst>
          </p:cNvPr>
          <p:cNvSpPr txBox="1"/>
          <p:nvPr/>
        </p:nvSpPr>
        <p:spPr>
          <a:xfrm>
            <a:off x="5833405" y="2393409"/>
            <a:ext cx="101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Thomas St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47% </a:t>
            </a:r>
            <a:endParaRPr lang="en-IE" sz="1200" b="1"/>
          </a:p>
        </p:txBody>
      </p:sp>
    </p:spTree>
    <p:extLst>
      <p:ext uri="{BB962C8B-B14F-4D97-AF65-F5344CB8AC3E}">
        <p14:creationId xmlns:p14="http://schemas.microsoft.com/office/powerpoint/2010/main" val="159890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AEF96A-3BFD-F81F-FAB5-FD3EF716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89" y="480585"/>
            <a:ext cx="11299088" cy="715669"/>
          </a:xfrm>
        </p:spPr>
        <p:txBody>
          <a:bodyPr/>
          <a:lstStyle/>
          <a:p>
            <a:r>
              <a:rPr lang="en-US"/>
              <a:t>Profile of sample</a:t>
            </a:r>
            <a:br>
              <a:rPr lang="en-US"/>
            </a:br>
            <a:r>
              <a:rPr lang="en-US" sz="2000" b="0"/>
              <a:t>39% are under 35 years and almost half live outside Limerick City </a:t>
            </a:r>
            <a:r>
              <a:rPr lang="en-US" sz="2000" b="0" err="1"/>
              <a:t>centre</a:t>
            </a:r>
            <a:r>
              <a:rPr lang="en-US" sz="2000" b="0"/>
              <a:t>. </a:t>
            </a:r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4EBBD-1FBD-0817-F682-2527809F35B7}"/>
              </a:ext>
            </a:extLst>
          </p:cNvPr>
          <p:cNvSpPr/>
          <p:nvPr/>
        </p:nvSpPr>
        <p:spPr>
          <a:xfrm>
            <a:off x="168965" y="1417543"/>
            <a:ext cx="11889685" cy="4121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1D75137-A8B0-43DC-17E1-8B4CC422B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85057"/>
              </p:ext>
            </p:extLst>
          </p:nvPr>
        </p:nvGraphicFramePr>
        <p:xfrm>
          <a:off x="666750" y="2429257"/>
          <a:ext cx="11274843" cy="3078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3D1581D-BACF-8736-0FDB-7987B4ABD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73945"/>
              </p:ext>
            </p:extLst>
          </p:nvPr>
        </p:nvGraphicFramePr>
        <p:xfrm>
          <a:off x="220224" y="2575791"/>
          <a:ext cx="564296" cy="27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296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1268421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/>
                        <a:t>Male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1502229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/>
                        <a:t>Female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50356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26443D0-BDE3-F1BB-73AB-803186B37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617916"/>
              </p:ext>
            </p:extLst>
          </p:nvPr>
        </p:nvGraphicFramePr>
        <p:xfrm>
          <a:off x="2975485" y="3019300"/>
          <a:ext cx="822536" cy="2169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536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950881">
                <a:tc>
                  <a:txBody>
                    <a:bodyPr/>
                    <a:lstStyle/>
                    <a:p>
                      <a:pPr algn="r" fontAlgn="ctr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– 35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82212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5-54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7646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5+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27996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7B23CEA-BD13-4D21-6610-522A59402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766161"/>
              </p:ext>
            </p:extLst>
          </p:nvPr>
        </p:nvGraphicFramePr>
        <p:xfrm>
          <a:off x="6075860" y="2575791"/>
          <a:ext cx="822536" cy="2792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536">
                  <a:extLst>
                    <a:ext uri="{9D8B030D-6E8A-4147-A177-3AD203B41FA5}">
                      <a16:colId xmlns:a16="http://schemas.microsoft.com/office/drawing/2014/main" val="4235068968"/>
                    </a:ext>
                  </a:extLst>
                </a:gridCol>
              </a:tblGrid>
              <a:tr h="1315889">
                <a:tc>
                  <a:txBody>
                    <a:bodyPr/>
                    <a:lstStyle/>
                    <a:p>
                      <a:pPr algn="r" fontAlgn="t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ABC1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10622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pPr algn="r" fontAlgn="t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C2DEF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50356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3947FCD-F216-1B4D-66DD-6BBAB41D02A0}"/>
              </a:ext>
            </a:extLst>
          </p:cNvPr>
          <p:cNvSpPr txBox="1"/>
          <p:nvPr/>
        </p:nvSpPr>
        <p:spPr>
          <a:xfrm>
            <a:off x="450000" y="5800475"/>
            <a:ext cx="11299088" cy="1641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000" dirty="0"/>
              <a:t>Base: </a:t>
            </a:r>
            <a:r>
              <a:rPr lang="en-US" sz="1000" dirty="0"/>
              <a:t>All +16 in Limerick City Centre:  621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E7ED1B-D321-E601-E011-803715F95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177195"/>
              </p:ext>
            </p:extLst>
          </p:nvPr>
        </p:nvGraphicFramePr>
        <p:xfrm>
          <a:off x="784520" y="1781756"/>
          <a:ext cx="1782510" cy="72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223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  <a:gridCol w="625979">
                  <a:extLst>
                    <a:ext uri="{9D8B030D-6E8A-4147-A177-3AD203B41FA5}">
                      <a16:colId xmlns:a16="http://schemas.microsoft.com/office/drawing/2014/main" val="2207063404"/>
                    </a:ext>
                  </a:extLst>
                </a:gridCol>
                <a:gridCol w="510308">
                  <a:extLst>
                    <a:ext uri="{9D8B030D-6E8A-4147-A177-3AD203B41FA5}">
                      <a16:colId xmlns:a16="http://schemas.microsoft.com/office/drawing/2014/main" val="598925186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Gender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0">
                          <a:solidFill>
                            <a:schemeClr val="tx1"/>
                          </a:solidFill>
                        </a:rPr>
                        <a:t>Limerick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O’Connell Street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Thomas Street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291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E1D3BFC-F986-2A38-F12C-604ECF82D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881362"/>
              </p:ext>
            </p:extLst>
          </p:nvPr>
        </p:nvGraphicFramePr>
        <p:xfrm>
          <a:off x="3889026" y="1793680"/>
          <a:ext cx="1857432" cy="72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746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  <a:gridCol w="656843">
                  <a:extLst>
                    <a:ext uri="{9D8B030D-6E8A-4147-A177-3AD203B41FA5}">
                      <a16:colId xmlns:a16="http://schemas.microsoft.com/office/drawing/2014/main" val="2207063404"/>
                    </a:ext>
                  </a:extLst>
                </a:gridCol>
                <a:gridCol w="656843">
                  <a:extLst>
                    <a:ext uri="{9D8B030D-6E8A-4147-A177-3AD203B41FA5}">
                      <a16:colId xmlns:a16="http://schemas.microsoft.com/office/drawing/2014/main" val="598925186"/>
                    </a:ext>
                  </a:extLst>
                </a:gridCol>
              </a:tblGrid>
              <a:tr h="104295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14938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0">
                          <a:solidFill>
                            <a:schemeClr val="tx1"/>
                          </a:solidFill>
                        </a:rPr>
                        <a:t>Limerick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O’Connell Street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Thomas Street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5654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291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5654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C0BFDE0-5327-5406-67FD-5143C8712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42823"/>
              </p:ext>
            </p:extLst>
          </p:nvPr>
        </p:nvGraphicFramePr>
        <p:xfrm>
          <a:off x="6995065" y="1789014"/>
          <a:ext cx="1662373" cy="72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804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  <a:gridCol w="546765">
                  <a:extLst>
                    <a:ext uri="{9D8B030D-6E8A-4147-A177-3AD203B41FA5}">
                      <a16:colId xmlns:a16="http://schemas.microsoft.com/office/drawing/2014/main" val="2207063404"/>
                    </a:ext>
                  </a:extLst>
                </a:gridCol>
                <a:gridCol w="557804">
                  <a:extLst>
                    <a:ext uri="{9D8B030D-6E8A-4147-A177-3AD203B41FA5}">
                      <a16:colId xmlns:a16="http://schemas.microsoft.com/office/drawing/2014/main" val="598925186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Social Class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0">
                          <a:solidFill>
                            <a:schemeClr val="tx1"/>
                          </a:solidFill>
                        </a:rPr>
                        <a:t>Limerick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O’Connell Street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Thomas Street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291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ACD3FC1-3DF2-AB2A-6A82-65E2D3EB7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125941"/>
              </p:ext>
            </p:extLst>
          </p:nvPr>
        </p:nvGraphicFramePr>
        <p:xfrm>
          <a:off x="10032029" y="1789014"/>
          <a:ext cx="1662373" cy="72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991">
                  <a:extLst>
                    <a:ext uri="{9D8B030D-6E8A-4147-A177-3AD203B41FA5}">
                      <a16:colId xmlns:a16="http://schemas.microsoft.com/office/drawing/2014/main" val="2733619952"/>
                    </a:ext>
                  </a:extLst>
                </a:gridCol>
                <a:gridCol w="557191">
                  <a:extLst>
                    <a:ext uri="{9D8B030D-6E8A-4147-A177-3AD203B41FA5}">
                      <a16:colId xmlns:a16="http://schemas.microsoft.com/office/drawing/2014/main" val="2207063404"/>
                    </a:ext>
                  </a:extLst>
                </a:gridCol>
                <a:gridCol w="557191">
                  <a:extLst>
                    <a:ext uri="{9D8B030D-6E8A-4147-A177-3AD203B41FA5}">
                      <a16:colId xmlns:a16="http://schemas.microsoft.com/office/drawing/2014/main" val="598925186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IE" sz="1800">
                          <a:solidFill>
                            <a:schemeClr val="tx1"/>
                          </a:solidFill>
                        </a:rPr>
                        <a:t>here they live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IE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7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0">
                          <a:solidFill>
                            <a:schemeClr val="tx1"/>
                          </a:solidFill>
                        </a:rPr>
                        <a:t>Limerick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O’Connell </a:t>
                      </a:r>
                    </a:p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Street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Thomas</a:t>
                      </a:r>
                    </a:p>
                    <a:p>
                      <a:pPr algn="ctr" fontAlgn="ctr"/>
                      <a:r>
                        <a:rPr lang="en-IE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Street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26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621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i="1">
                          <a:solidFill>
                            <a:schemeClr val="tx1"/>
                          </a:solidFill>
                        </a:rPr>
                        <a:t>291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88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28728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BEE4C4E-5858-268B-4A6D-969F6A79E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419591"/>
              </p:ext>
            </p:extLst>
          </p:nvPr>
        </p:nvGraphicFramePr>
        <p:xfrm>
          <a:off x="9067679" y="3044073"/>
          <a:ext cx="698500" cy="1834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4121761114"/>
                    </a:ext>
                  </a:extLst>
                </a:gridCol>
              </a:tblGrid>
              <a:tr h="1275921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Limerick City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313737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Outside </a:t>
                      </a:r>
                    </a:p>
                    <a:p>
                      <a:pPr marL="0" algn="r" defTabSz="914400" rtl="0" eaLnBrk="1" fontAlgn="ctr" latinLnBrk="0" hangingPunct="1"/>
                      <a:r>
                        <a:rPr lang="en-IE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Limerick City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481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52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CCDD28D1-20D6-4559-BD2E-EECA9D02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IE"/>
              <a:t>Top 3 Findings- Limerick City Centre Shopper Survey </a:t>
            </a:r>
            <a:endParaRPr lang="en-US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CA7BBD18-58AC-428F-A499-CEB1153E5E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78563"/>
            <a:ext cx="30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AABEC-672F-4B68-B914-690DA978312C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F8B1C1-E9F4-E633-40C1-8A51530BE475}"/>
              </a:ext>
            </a:extLst>
          </p:cNvPr>
          <p:cNvSpPr/>
          <p:nvPr/>
        </p:nvSpPr>
        <p:spPr>
          <a:xfrm>
            <a:off x="418086" y="1479550"/>
            <a:ext cx="3410523" cy="33534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err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23D2A-23A7-003A-CF61-C2F32C025B1A}"/>
              </a:ext>
            </a:extLst>
          </p:cNvPr>
          <p:cNvSpPr txBox="1"/>
          <p:nvPr/>
        </p:nvSpPr>
        <p:spPr>
          <a:xfrm>
            <a:off x="912848" y="1933222"/>
            <a:ext cx="242509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36%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visited Limerick City Centre by bus.</a:t>
            </a:r>
            <a:endParaRPr lang="en-IE" sz="2400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CF3D16-1764-54D7-0C02-9560C0A5F2FD}"/>
              </a:ext>
            </a:extLst>
          </p:cNvPr>
          <p:cNvSpPr/>
          <p:nvPr/>
        </p:nvSpPr>
        <p:spPr>
          <a:xfrm>
            <a:off x="4277986" y="1479550"/>
            <a:ext cx="3410523" cy="335349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err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02438E-9587-D14B-7A6B-F7B030AAD5F1}"/>
              </a:ext>
            </a:extLst>
          </p:cNvPr>
          <p:cNvSpPr txBox="1"/>
          <p:nvPr/>
        </p:nvSpPr>
        <p:spPr>
          <a:xfrm>
            <a:off x="4447714" y="2074783"/>
            <a:ext cx="301840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E" sz="4800" b="1">
                <a:solidFill>
                  <a:schemeClr val="bg1"/>
                </a:solidFill>
              </a:rPr>
              <a:t>€58.62</a:t>
            </a:r>
          </a:p>
          <a:p>
            <a:pPr algn="ctr"/>
            <a:r>
              <a:rPr lang="en-IE" sz="2400" b="1">
                <a:solidFill>
                  <a:schemeClr val="bg1"/>
                </a:solidFill>
              </a:rPr>
              <a:t>is the average spend among bus users.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EA8D65-D541-6A49-A932-B24CE06E1D79}"/>
              </a:ext>
            </a:extLst>
          </p:cNvPr>
          <p:cNvSpPr/>
          <p:nvPr/>
        </p:nvSpPr>
        <p:spPr>
          <a:xfrm>
            <a:off x="8137886" y="1479550"/>
            <a:ext cx="3410523" cy="3353491"/>
          </a:xfrm>
          <a:prstGeom prst="ellipse">
            <a:avLst/>
          </a:prstGeom>
          <a:solidFill>
            <a:srgbClr val="BAC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err="1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33275-0EC4-3A48-2B4A-201C5809E7A2}"/>
              </a:ext>
            </a:extLst>
          </p:cNvPr>
          <p:cNvSpPr txBox="1"/>
          <p:nvPr/>
        </p:nvSpPr>
        <p:spPr>
          <a:xfrm>
            <a:off x="7858237" y="1861334"/>
            <a:ext cx="422532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Bus users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account for </a:t>
            </a:r>
          </a:p>
          <a:p>
            <a:pPr algn="ctr"/>
            <a:r>
              <a:rPr lang="en-US" sz="4800" b="1">
                <a:solidFill>
                  <a:schemeClr val="bg1"/>
                </a:solidFill>
              </a:rPr>
              <a:t>32%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of the total spend. </a:t>
            </a:r>
            <a:endParaRPr lang="en-IE" sz="2400" b="1">
              <a:solidFill>
                <a:schemeClr val="bg1"/>
              </a:solidFill>
            </a:endParaRPr>
          </a:p>
        </p:txBody>
      </p:sp>
      <p:pic>
        <p:nvPicPr>
          <p:cNvPr id="16" name="Picture 15" descr="A green bus with many windows&#10;&#10;Description automatically generated">
            <a:extLst>
              <a:ext uri="{FF2B5EF4-FFF2-40B4-BE49-F238E27FC236}">
                <a16:creationId xmlns:a16="http://schemas.microsoft.com/office/drawing/2014/main" id="{18B923B4-72D2-5CD2-D825-BAB6014D4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332" b="47314"/>
          <a:stretch/>
        </p:blipFill>
        <p:spPr>
          <a:xfrm>
            <a:off x="418086" y="3718326"/>
            <a:ext cx="3414617" cy="166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3C4DE0-65D2-BB64-8D4C-09CB6E4660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99E41"/>
              </a:clrFrom>
              <a:clrTo>
                <a:srgbClr val="D99E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6873" y="3512689"/>
            <a:ext cx="1690295" cy="2058692"/>
          </a:xfrm>
          <a:prstGeom prst="rect">
            <a:avLst/>
          </a:prstGeom>
        </p:spPr>
      </p:pic>
      <p:pic>
        <p:nvPicPr>
          <p:cNvPr id="24" name="Picture 23" descr="A person and person standing in front of a bus stop&#10;&#10;Description automatically generated">
            <a:extLst>
              <a:ext uri="{FF2B5EF4-FFF2-40B4-BE49-F238E27FC236}">
                <a16:creationId xmlns:a16="http://schemas.microsoft.com/office/drawing/2014/main" id="{04AE26FE-96ED-BA3A-1451-913A91B76E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11" t="12188" r="10719" b="8554"/>
          <a:stretch/>
        </p:blipFill>
        <p:spPr>
          <a:xfrm>
            <a:off x="9051685" y="3770000"/>
            <a:ext cx="1620187" cy="16166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9FCAD-341D-B130-4481-48B25C10C434}"/>
              </a:ext>
            </a:extLst>
          </p:cNvPr>
          <p:cNvSpPr txBox="1"/>
          <p:nvPr/>
        </p:nvSpPr>
        <p:spPr>
          <a:xfrm>
            <a:off x="-522671" y="6008776"/>
            <a:ext cx="11299088" cy="95410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Q.4 What was the main mode of transport you used to get into the city </a:t>
            </a:r>
            <a:r>
              <a:rPr lang="en-US" sz="1000" dirty="0" err="1"/>
              <a:t>centre</a:t>
            </a:r>
            <a:r>
              <a:rPr lang="en-US" sz="1000" dirty="0"/>
              <a:t> today?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Q.6 How much do you personally intend to spend on this trip to the city </a:t>
            </a:r>
            <a:r>
              <a:rPr lang="en-US" sz="1000" dirty="0" err="1"/>
              <a:t>centre</a:t>
            </a:r>
            <a:r>
              <a:rPr lang="en-US" sz="1000" dirty="0"/>
              <a:t> today?</a:t>
            </a:r>
          </a:p>
          <a:p>
            <a:pPr algn="r">
              <a:lnSpc>
                <a:spcPct val="120000"/>
              </a:lnSpc>
            </a:pPr>
            <a:endParaRPr lang="en-US" sz="1000" dirty="0"/>
          </a:p>
          <a:p>
            <a:pPr algn="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708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8548-D7E6-2B26-9DFE-EE079EB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23" y="426808"/>
            <a:ext cx="5391605" cy="1549106"/>
          </a:xfrm>
        </p:spPr>
        <p:txBody>
          <a:bodyPr/>
          <a:lstStyle/>
          <a:p>
            <a:r>
              <a:rPr lang="en-US" dirty="0"/>
              <a:t>2. 	Reasons for visiting Limerick city </a:t>
            </a:r>
            <a:r>
              <a:rPr lang="en-US" dirty="0" err="1"/>
              <a:t>centre</a:t>
            </a:r>
            <a:r>
              <a:rPr lang="en-US" dirty="0"/>
              <a:t> </a:t>
            </a:r>
            <a:endParaRPr lang="en-IE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913FCA-7FBC-379F-6648-AD01AEE2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8103071" y="5570679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EF07BC-C3A2-A413-4FAB-38A53654F3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6056204" y="42003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Placeholder 12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32F0987F-FC0E-6DA6-D3A9-C4287BACF8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8962" t="10905" r="2514" b="1"/>
          <a:stretch/>
        </p:blipFill>
        <p:spPr>
          <a:xfrm>
            <a:off x="1905000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270678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181CC-485F-2FB7-FC5C-DA8D5120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87" y="535543"/>
            <a:ext cx="3149601" cy="715669"/>
          </a:xfrm>
        </p:spPr>
        <p:txBody>
          <a:bodyPr/>
          <a:lstStyle/>
          <a:p>
            <a:pPr lvl="0"/>
            <a:r>
              <a:rPr lang="en-GB" u="sng"/>
              <a:t>Main </a:t>
            </a:r>
            <a:r>
              <a:rPr lang="en-GB"/>
              <a:t>reason for visiting Limerick City centre </a:t>
            </a:r>
            <a:br>
              <a:rPr lang="en-GB"/>
            </a:br>
            <a:r>
              <a:rPr lang="en-GB" sz="2000" b="0"/>
              <a:t>(on the day of the interview)  </a:t>
            </a:r>
            <a:endParaRPr lang="en-GB" b="0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CB7F-43C8-B7F8-6EE3-9B29F9511B3F}"/>
              </a:ext>
            </a:extLst>
          </p:cNvPr>
          <p:cNvSpPr txBox="1"/>
          <p:nvPr/>
        </p:nvSpPr>
        <p:spPr>
          <a:xfrm>
            <a:off x="631777" y="3323490"/>
            <a:ext cx="317096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chemeClr val="bg1"/>
                </a:solidFill>
              </a:rPr>
              <a:t>Main reason for visiting Limerick City </a:t>
            </a:r>
            <a:r>
              <a:rPr lang="en-US" sz="2400" err="1">
                <a:solidFill>
                  <a:schemeClr val="bg1"/>
                </a:solidFill>
              </a:rPr>
              <a:t>centre</a:t>
            </a:r>
            <a:r>
              <a:rPr lang="en-US" sz="2400">
                <a:solidFill>
                  <a:schemeClr val="bg1"/>
                </a:solidFill>
              </a:rPr>
              <a:t> is shopping mentioned by more than half of visitors.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CBAAF-E602-09BB-4E6D-DB706501430E}"/>
              </a:ext>
            </a:extLst>
          </p:cNvPr>
          <p:cNvSpPr txBox="1"/>
          <p:nvPr/>
        </p:nvSpPr>
        <p:spPr>
          <a:xfrm>
            <a:off x="536739" y="5624198"/>
            <a:ext cx="11299088" cy="3488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000" dirty="0"/>
              <a:t> Base: </a:t>
            </a:r>
            <a:r>
              <a:rPr lang="en-US" sz="1000" dirty="0"/>
              <a:t>All +16 in Limerick City Centre:  621</a:t>
            </a:r>
          </a:p>
          <a:p>
            <a:pPr algn="r">
              <a:lnSpc>
                <a:spcPct val="120000"/>
              </a:lnSpc>
            </a:pPr>
            <a:r>
              <a:rPr lang="en-US" sz="1000" dirty="0"/>
              <a:t>Q.2 What is the main purpose of your trip to the city </a:t>
            </a:r>
            <a:r>
              <a:rPr lang="en-US" sz="1000" dirty="0" err="1"/>
              <a:t>centre</a:t>
            </a:r>
            <a:r>
              <a:rPr lang="en-US" sz="1000" dirty="0"/>
              <a:t> today? </a:t>
            </a:r>
          </a:p>
        </p:txBody>
      </p:sp>
      <p:graphicFrame>
        <p:nvGraphicFramePr>
          <p:cNvPr id="3" name="Chart 12">
            <a:extLst>
              <a:ext uri="{FF2B5EF4-FFF2-40B4-BE49-F238E27FC236}">
                <a16:creationId xmlns:a16="http://schemas.microsoft.com/office/drawing/2014/main" id="{309EBEE1-0F36-5FF7-A5EE-A6379013F3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878769"/>
              </p:ext>
            </p:extLst>
          </p:nvPr>
        </p:nvGraphicFramePr>
        <p:xfrm>
          <a:off x="5913565" y="0"/>
          <a:ext cx="5333456" cy="5323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AE794F-3301-DEF4-7D49-0897B9BCE331}"/>
              </a:ext>
            </a:extLst>
          </p:cNvPr>
          <p:cNvSpPr txBox="1"/>
          <p:nvPr/>
        </p:nvSpPr>
        <p:spPr>
          <a:xfrm>
            <a:off x="8233565" y="2261250"/>
            <a:ext cx="424398" cy="290930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7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18C7F-E7FB-88E5-19A2-38717FFC4AC4}"/>
              </a:ext>
            </a:extLst>
          </p:cNvPr>
          <p:cNvSpPr txBox="1"/>
          <p:nvPr/>
        </p:nvSpPr>
        <p:spPr>
          <a:xfrm>
            <a:off x="10570595" y="2005566"/>
            <a:ext cx="1069242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Shopping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BCCEA-CE95-532A-3644-C25B075B6F94}"/>
              </a:ext>
            </a:extLst>
          </p:cNvPr>
          <p:cNvSpPr txBox="1"/>
          <p:nvPr/>
        </p:nvSpPr>
        <p:spPr>
          <a:xfrm>
            <a:off x="4062570" y="327269"/>
            <a:ext cx="2454092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Event/cinema/theatre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6C0ED-0A93-4367-33A7-EB20924D0310}"/>
              </a:ext>
            </a:extLst>
          </p:cNvPr>
          <p:cNvSpPr txBox="1"/>
          <p:nvPr/>
        </p:nvSpPr>
        <p:spPr>
          <a:xfrm>
            <a:off x="5037386" y="3402920"/>
            <a:ext cx="1772889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Work/going to 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06981-48C8-0AA7-8495-C32EE5DC61D2}"/>
              </a:ext>
            </a:extLst>
          </p:cNvPr>
          <p:cNvSpPr txBox="1"/>
          <p:nvPr/>
        </p:nvSpPr>
        <p:spPr>
          <a:xfrm>
            <a:off x="4233807" y="793720"/>
            <a:ext cx="1998755" cy="526379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kumimoji="0" lang="en-US" sz="140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chool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/college/other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47BDF-3062-0321-82D9-5EBA465B8B66}"/>
              </a:ext>
            </a:extLst>
          </p:cNvPr>
          <p:cNvSpPr txBox="1"/>
          <p:nvPr/>
        </p:nvSpPr>
        <p:spPr>
          <a:xfrm>
            <a:off x="4392637" y="1696861"/>
            <a:ext cx="1939811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Pub/have a drink 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0B329-7C83-EA75-4CD2-E18456905466}"/>
              </a:ext>
            </a:extLst>
          </p:cNvPr>
          <p:cNvSpPr txBox="1"/>
          <p:nvPr/>
        </p:nvSpPr>
        <p:spPr>
          <a:xfrm>
            <a:off x="4497127" y="2640240"/>
            <a:ext cx="1827859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Restaurant/eat 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DD007D-448F-C6E1-4283-B00A0E0FEF2F}"/>
              </a:ext>
            </a:extLst>
          </p:cNvPr>
          <p:cNvSpPr txBox="1"/>
          <p:nvPr/>
        </p:nvSpPr>
        <p:spPr>
          <a:xfrm>
            <a:off x="6912999" y="296972"/>
            <a:ext cx="822776" cy="310935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Other*</a:t>
            </a:r>
            <a:endParaRPr kumimoji="0" lang="en-GB" sz="1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" name="Picture 19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95C34DE5-83C0-2589-D6E9-C750449FC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12" t="10260" r="7359" b="52736"/>
          <a:stretch/>
        </p:blipFill>
        <p:spPr>
          <a:xfrm>
            <a:off x="10173071" y="1960126"/>
            <a:ext cx="397524" cy="352092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96DE47-446D-7FA4-9B72-A04BB9AAF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283" y="293058"/>
            <a:ext cx="311955" cy="326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76C1CE-5A32-1466-873A-AC642641B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660" y="1624839"/>
            <a:ext cx="371474" cy="375210"/>
          </a:xfrm>
          <a:prstGeom prst="rect">
            <a:avLst/>
          </a:prstGeom>
        </p:spPr>
      </p:pic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9C06B027-1108-8443-9D6B-4030E5143C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747" t="53829" r="30813"/>
          <a:stretch/>
        </p:blipFill>
        <p:spPr>
          <a:xfrm>
            <a:off x="6238015" y="2527434"/>
            <a:ext cx="480442" cy="362761"/>
          </a:xfrm>
          <a:prstGeom prst="rect">
            <a:avLst/>
          </a:prstGeom>
        </p:spPr>
      </p:pic>
      <p:pic>
        <p:nvPicPr>
          <p:cNvPr id="24" name="Picture 23" descr="A picture containing suit&#10;&#10;Description automatically generated">
            <a:extLst>
              <a:ext uri="{FF2B5EF4-FFF2-40B4-BE49-F238E27FC236}">
                <a16:creationId xmlns:a16="http://schemas.microsoft.com/office/drawing/2014/main" id="{A21F0A25-05F7-AAEA-EA84-E8817C9D1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6708" y="3220947"/>
            <a:ext cx="208968" cy="510517"/>
          </a:xfrm>
          <a:prstGeom prst="rect">
            <a:avLst/>
          </a:prstGeom>
        </p:spPr>
      </p:pic>
      <p:pic>
        <p:nvPicPr>
          <p:cNvPr id="25" name="Picture 24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52C14CD6-BAB2-D503-1D8D-01D2D1DF1B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559" t="17558" r="66278" b="16875"/>
          <a:stretch/>
        </p:blipFill>
        <p:spPr>
          <a:xfrm>
            <a:off x="6124936" y="871050"/>
            <a:ext cx="209308" cy="490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87B0B93-F9D9-D3F2-28A4-D7C6A738AED1}"/>
              </a:ext>
            </a:extLst>
          </p:cNvPr>
          <p:cNvGrpSpPr/>
          <p:nvPr/>
        </p:nvGrpSpPr>
        <p:grpSpPr>
          <a:xfrm>
            <a:off x="6232561" y="718206"/>
            <a:ext cx="972377" cy="673991"/>
            <a:chOff x="5754173" y="2165416"/>
            <a:chExt cx="1003774" cy="67399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FC4F5D7-EA76-D6B3-BBB5-DE9A53CC6B5B}"/>
                </a:ext>
              </a:extLst>
            </p:cNvPr>
            <p:cNvCxnSpPr>
              <a:cxnSpLocks/>
            </p:cNvCxnSpPr>
            <p:nvPr/>
          </p:nvCxnSpPr>
          <p:spPr>
            <a:xfrm>
              <a:off x="5754173" y="2165416"/>
              <a:ext cx="610630" cy="389484"/>
            </a:xfrm>
            <a:prstGeom prst="line">
              <a:avLst/>
            </a:prstGeom>
            <a:ln w="190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A2B824-AA2D-76F0-0AA8-143BEF1EA73C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8" y="2556245"/>
              <a:ext cx="393719" cy="283162"/>
            </a:xfrm>
            <a:prstGeom prst="line">
              <a:avLst/>
            </a:prstGeom>
            <a:ln w="190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548258-0C61-A275-A029-22C9F32AC39B}"/>
              </a:ext>
            </a:extLst>
          </p:cNvPr>
          <p:cNvGrpSpPr/>
          <p:nvPr/>
        </p:nvGrpSpPr>
        <p:grpSpPr>
          <a:xfrm>
            <a:off x="4325629" y="1394781"/>
            <a:ext cx="2688059" cy="293063"/>
            <a:chOff x="4336931" y="2551078"/>
            <a:chExt cx="2391059" cy="29306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30FDE12-87A9-5126-7BCB-1D22D84AF21D}"/>
                </a:ext>
              </a:extLst>
            </p:cNvPr>
            <p:cNvCxnSpPr>
              <a:cxnSpLocks/>
            </p:cNvCxnSpPr>
            <p:nvPr/>
          </p:nvCxnSpPr>
          <p:spPr>
            <a:xfrm>
              <a:off x="4336931" y="2551078"/>
              <a:ext cx="2187561" cy="0"/>
            </a:xfrm>
            <a:prstGeom prst="line">
              <a:avLst/>
            </a:prstGeom>
            <a:ln w="1905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5EE002-E887-B3F3-7EAA-1730902A532E}"/>
                </a:ext>
              </a:extLst>
            </p:cNvPr>
            <p:cNvCxnSpPr>
              <a:cxnSpLocks/>
            </p:cNvCxnSpPr>
            <p:nvPr/>
          </p:nvCxnSpPr>
          <p:spPr>
            <a:xfrm>
              <a:off x="6524493" y="2551078"/>
              <a:ext cx="203497" cy="293063"/>
            </a:xfrm>
            <a:prstGeom prst="line">
              <a:avLst/>
            </a:prstGeom>
            <a:ln w="1905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97D6FA-6E74-65BC-1291-6949AC45294D}"/>
              </a:ext>
            </a:extLst>
          </p:cNvPr>
          <p:cNvGrpSpPr/>
          <p:nvPr/>
        </p:nvGrpSpPr>
        <p:grpSpPr>
          <a:xfrm flipV="1">
            <a:off x="4825804" y="2686541"/>
            <a:ext cx="2096567" cy="408782"/>
            <a:chOff x="4953000" y="2551078"/>
            <a:chExt cx="1526920" cy="40878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D1B1C96-86E8-FEAE-882C-1977A2E3F57A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551078"/>
              <a:ext cx="1411804" cy="0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0FC6DBE-8F2E-5831-CAB0-B0A434049C2C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8" y="2556245"/>
              <a:ext cx="115692" cy="403615"/>
            </a:xfrm>
            <a:prstGeom prst="line">
              <a:avLst/>
            </a:prstGeom>
            <a:ln w="190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700F-F053-8AFF-5B03-2C8FBE4F7E3D}"/>
              </a:ext>
            </a:extLst>
          </p:cNvPr>
          <p:cNvGrpSpPr/>
          <p:nvPr/>
        </p:nvGrpSpPr>
        <p:grpSpPr>
          <a:xfrm flipV="1">
            <a:off x="5248637" y="3606607"/>
            <a:ext cx="2227870" cy="196579"/>
            <a:chOff x="4785552" y="2551078"/>
            <a:chExt cx="1694368" cy="4087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CC6ADEA-167E-F489-6BDE-0BA0BD17AB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5552" y="2551078"/>
              <a:ext cx="1579252" cy="5168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576FF77-E298-35C2-5C5A-6025204388DB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8" y="2556245"/>
              <a:ext cx="115692" cy="40361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DBC1D6B-954E-867A-04F5-001814AC56F3}"/>
              </a:ext>
            </a:extLst>
          </p:cNvPr>
          <p:cNvGrpSpPr/>
          <p:nvPr/>
        </p:nvGrpSpPr>
        <p:grpSpPr>
          <a:xfrm rot="10800000" flipH="1">
            <a:off x="10000056" y="2310358"/>
            <a:ext cx="1336346" cy="332483"/>
            <a:chOff x="4739716" y="2537724"/>
            <a:chExt cx="1740213" cy="3324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0014B4-4BCC-15F1-7301-2E48BC27B4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9716" y="2537725"/>
              <a:ext cx="1339532" cy="0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7F36F3C-64F6-61E8-0943-5D48110B650F}"/>
                </a:ext>
              </a:extLst>
            </p:cNvPr>
            <p:cNvCxnSpPr>
              <a:cxnSpLocks/>
            </p:cNvCxnSpPr>
            <p:nvPr/>
          </p:nvCxnSpPr>
          <p:spPr>
            <a:xfrm>
              <a:off x="6087694" y="2537724"/>
              <a:ext cx="392235" cy="332483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0568DD8-3ADC-D23A-B95D-211481137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812507"/>
              </p:ext>
            </p:extLst>
          </p:nvPr>
        </p:nvGraphicFramePr>
        <p:xfrm>
          <a:off x="9698450" y="3880268"/>
          <a:ext cx="2133600" cy="14968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4977377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71266999"/>
                    </a:ext>
                  </a:extLst>
                </a:gridCol>
              </a:tblGrid>
              <a:tr h="29794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b="1" u="none" strike="noStrike">
                          <a:effectLst/>
                        </a:rPr>
                        <a:t>Main Reason </a:t>
                      </a:r>
                      <a:r>
                        <a:rPr lang="en-IE" sz="1000" b="1" u="sng" strike="noStrike">
                          <a:effectLst/>
                        </a:rPr>
                        <a:t>Summary</a:t>
                      </a:r>
                      <a:endParaRPr lang="en-IE" sz="1000" b="1" i="0" u="sng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u="none" strike="noStrike">
                          <a:effectLst/>
                        </a:rPr>
                        <a:t>%</a:t>
                      </a:r>
                      <a:endParaRPr lang="en-I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972874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u="none" strike="noStrike">
                          <a:effectLst/>
                        </a:rPr>
                        <a:t>Shopping 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u="none" strike="noStrike">
                          <a:effectLst/>
                        </a:rPr>
                        <a:t>56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225656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u="none" strike="noStrike">
                          <a:effectLst/>
                        </a:rPr>
                        <a:t>ANY work or school 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u="none" strike="noStrike">
                          <a:effectLst/>
                        </a:rPr>
                        <a:t>16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903168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ANY food or drink out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u="none" strike="noStrike">
                          <a:effectLst/>
                        </a:rPr>
                        <a:t>12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068968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u="none" strike="noStrike">
                          <a:effectLst/>
                        </a:rPr>
                        <a:t>Event/cinema/theatre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u="none" strike="noStrike">
                          <a:effectLst/>
                        </a:rPr>
                        <a:t>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627424"/>
                  </a:ext>
                </a:extLst>
              </a:tr>
              <a:tr h="239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Other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909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2B3F6AB-C17F-5BDA-7B2E-1E1DEAE5B1D9}"/>
              </a:ext>
            </a:extLst>
          </p:cNvPr>
          <p:cNvSpPr txBox="1"/>
          <p:nvPr/>
        </p:nvSpPr>
        <p:spPr>
          <a:xfrm>
            <a:off x="6213188" y="6155361"/>
            <a:ext cx="4734209" cy="403268"/>
          </a:xfrm>
          <a:prstGeom prst="rect">
            <a:avLst/>
          </a:prstGeom>
          <a:noFill/>
        </p:spPr>
        <p:txBody>
          <a:bodyPr wrap="square" lIns="94568" tIns="47284" rIns="94568" bIns="47284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*Other includes Leisure, Walks, Medical appointments, Beauty appointments and Church. 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2C0C30-A10D-F8A0-C329-F1B4CB3F94B2}"/>
              </a:ext>
            </a:extLst>
          </p:cNvPr>
          <p:cNvCxnSpPr>
            <a:cxnSpLocks/>
          </p:cNvCxnSpPr>
          <p:nvPr/>
        </p:nvCxnSpPr>
        <p:spPr>
          <a:xfrm>
            <a:off x="4443983" y="2025829"/>
            <a:ext cx="2459284" cy="0"/>
          </a:xfrm>
          <a:prstGeom prst="line">
            <a:avLst/>
          </a:prstGeom>
          <a:ln w="19050" cap="rnd">
            <a:solidFill>
              <a:srgbClr val="9FE5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B86548-4ADF-D5C2-085F-231797463768}"/>
              </a:ext>
            </a:extLst>
          </p:cNvPr>
          <p:cNvGrpSpPr/>
          <p:nvPr/>
        </p:nvGrpSpPr>
        <p:grpSpPr>
          <a:xfrm>
            <a:off x="7377387" y="639074"/>
            <a:ext cx="340813" cy="345864"/>
            <a:chOff x="5754173" y="2165416"/>
            <a:chExt cx="1003774" cy="67399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806E19B-076B-1B3B-E3FA-5142D28F94F0}"/>
                </a:ext>
              </a:extLst>
            </p:cNvPr>
            <p:cNvCxnSpPr>
              <a:cxnSpLocks/>
            </p:cNvCxnSpPr>
            <p:nvPr/>
          </p:nvCxnSpPr>
          <p:spPr>
            <a:xfrm>
              <a:off x="5754173" y="2165416"/>
              <a:ext cx="610630" cy="389484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35BDB24-419B-B3B2-F945-1A08FBF43F6F}"/>
                </a:ext>
              </a:extLst>
            </p:cNvPr>
            <p:cNvCxnSpPr>
              <a:cxnSpLocks/>
            </p:cNvCxnSpPr>
            <p:nvPr/>
          </p:nvCxnSpPr>
          <p:spPr>
            <a:xfrm>
              <a:off x="6364228" y="2556245"/>
              <a:ext cx="393719" cy="283162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52196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Theme2">
  <a:themeElements>
    <a:clrScheme name="Ipsos_2024_v2">
      <a:dk1>
        <a:srgbClr val="000000"/>
      </a:dk1>
      <a:lt1>
        <a:sysClr val="window" lastClr="FFFFFF"/>
      </a:lt1>
      <a:dk2>
        <a:srgbClr val="1DAFAD"/>
      </a:dk2>
      <a:lt2>
        <a:srgbClr val="103C50"/>
      </a:lt2>
      <a:accent1>
        <a:srgbClr val="121B5A"/>
      </a:accent1>
      <a:accent2>
        <a:srgbClr val="E2DA51"/>
      </a:accent2>
      <a:accent3>
        <a:srgbClr val="FF740F"/>
      </a:accent3>
      <a:accent4>
        <a:srgbClr val="452567"/>
      </a:accent4>
      <a:accent5>
        <a:srgbClr val="E50158"/>
      </a:accent5>
      <a:accent6>
        <a:srgbClr val="9FE5D8"/>
      </a:accent6>
      <a:hlink>
        <a:srgbClr val="2F469C"/>
      </a:hlink>
      <a:folHlink>
        <a:srgbClr val="84329B"/>
      </a:folHlink>
    </a:clrScheme>
    <a:fontScheme name="Ipsos General">
      <a:majorFont>
        <a:latin typeface="Barlow Semi Condensed Extra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EBF0"/>
        </a:solidFill>
        <a:ln>
          <a:noFill/>
        </a:ln>
      </a:spPr>
      <a:bodyPr rtlCol="0" anchor="t"/>
      <a:lstStyle>
        <a:defPPr algn="l">
          <a:lnSpc>
            <a:spcPct val="112000"/>
          </a:lnSpc>
          <a:spcBef>
            <a:spcPts val="400"/>
          </a:spcBef>
          <a:spcAft>
            <a:spcPts val="400"/>
          </a:spcAft>
          <a:defRPr sz="2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5000"/>
          </a:lnSpc>
          <a:spcBef>
            <a:spcPts val="400"/>
          </a:spcBef>
          <a:spcAft>
            <a:spcPts val="400"/>
          </a:spcAft>
          <a:defRPr sz="24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Green">
      <a:srgbClr val="2DB574"/>
    </a:custClr>
    <a:custClr name="Sky Blue">
      <a:srgbClr val="A5CEE3"/>
    </a:custClr>
    <a:custClr name="Lilac">
      <a:srgbClr val="E3D8F0"/>
    </a:custClr>
    <a:custClr name="Pastel Pink">
      <a:srgbClr val="FFE1EC"/>
    </a:custClr>
    <a:custClr name="Yellow Meringue">
      <a:srgbClr val="F3F0B9"/>
    </a:custClr>
    <a:custClr name="Delicate Turquoise">
      <a:srgbClr val="9FE5D8"/>
    </a:custClr>
    <a:custClr name=" -- ">
      <a:srgbClr val="FFFFFF"/>
    </a:custClr>
    <a:custClr name="Light Grey">
      <a:srgbClr val="E7EBF0"/>
    </a:custClr>
    <a:custClr name="Mid Grey">
      <a:srgbClr val="585858"/>
    </a:custClr>
  </a:custClrLst>
  <a:extLst>
    <a:ext uri="{05A4C25C-085E-4340-85A3-A5531E510DB2}">
      <thm15:themeFamily xmlns:thm15="http://schemas.microsoft.com/office/thememl/2012/main" name="Ipsos B&amp;A PPT template_EN_presentation.potx" id="{ACE33FDB-2F00-4ADF-8FEB-0187C58532C4}" vid="{2CADCF35-6BFC-4A45-87D6-2FA90E45A8B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Barlow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Barlow"/>
        <a:font script="Hebr" typeface="Barlo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Barlow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Barlow"/>
        <a:font script="Hebr" typeface="Barlo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&amp;A Template 2019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54C0E8"/>
    </a:accent2>
    <a:accent3>
      <a:srgbClr val="D0CECE"/>
    </a:accent3>
    <a:accent4>
      <a:srgbClr val="FED402"/>
    </a:accent4>
    <a:accent5>
      <a:srgbClr val="D61D6E"/>
    </a:accent5>
    <a:accent6>
      <a:srgbClr val="27908F"/>
    </a:accent6>
    <a:hlink>
      <a:srgbClr val="502F75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&amp;A Template 2019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54C0E8"/>
    </a:accent2>
    <a:accent3>
      <a:srgbClr val="D0CECE"/>
    </a:accent3>
    <a:accent4>
      <a:srgbClr val="FED402"/>
    </a:accent4>
    <a:accent5>
      <a:srgbClr val="D61D6E"/>
    </a:accent5>
    <a:accent6>
      <a:srgbClr val="27908F"/>
    </a:accent6>
    <a:hlink>
      <a:srgbClr val="502F75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&amp;A Template 2019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54C0E8"/>
    </a:accent2>
    <a:accent3>
      <a:srgbClr val="D0CECE"/>
    </a:accent3>
    <a:accent4>
      <a:srgbClr val="FED402"/>
    </a:accent4>
    <a:accent5>
      <a:srgbClr val="D61D6E"/>
    </a:accent5>
    <a:accent6>
      <a:srgbClr val="27908F"/>
    </a:accent6>
    <a:hlink>
      <a:srgbClr val="502F75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B&amp;A Template 2019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54C0E8"/>
    </a:accent2>
    <a:accent3>
      <a:srgbClr val="D0CECE"/>
    </a:accent3>
    <a:accent4>
      <a:srgbClr val="FED402"/>
    </a:accent4>
    <a:accent5>
      <a:srgbClr val="D61D6E"/>
    </a:accent5>
    <a:accent6>
      <a:srgbClr val="27908F"/>
    </a:accent6>
    <a:hlink>
      <a:srgbClr val="502F75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B&amp;A Template 2019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54C0E8"/>
    </a:accent2>
    <a:accent3>
      <a:srgbClr val="D0CECE"/>
    </a:accent3>
    <a:accent4>
      <a:srgbClr val="FED402"/>
    </a:accent4>
    <a:accent5>
      <a:srgbClr val="D61D6E"/>
    </a:accent5>
    <a:accent6>
      <a:srgbClr val="27908F"/>
    </a:accent6>
    <a:hlink>
      <a:srgbClr val="502F75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B&amp;A Template 2019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54C0E8"/>
    </a:accent2>
    <a:accent3>
      <a:srgbClr val="D0CECE"/>
    </a:accent3>
    <a:accent4>
      <a:srgbClr val="FED402"/>
    </a:accent4>
    <a:accent5>
      <a:srgbClr val="D61D6E"/>
    </a:accent5>
    <a:accent6>
      <a:srgbClr val="27908F"/>
    </a:accent6>
    <a:hlink>
      <a:srgbClr val="502F75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B&amp;A Template 2019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54C0E8"/>
    </a:accent2>
    <a:accent3>
      <a:srgbClr val="D0CECE"/>
    </a:accent3>
    <a:accent4>
      <a:srgbClr val="FED402"/>
    </a:accent4>
    <a:accent5>
      <a:srgbClr val="D61D6E"/>
    </a:accent5>
    <a:accent6>
      <a:srgbClr val="27908F"/>
    </a:accent6>
    <a:hlink>
      <a:srgbClr val="502F75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B&amp;A Template 2019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54C0E8"/>
    </a:accent2>
    <a:accent3>
      <a:srgbClr val="D0CECE"/>
    </a:accent3>
    <a:accent4>
      <a:srgbClr val="FED402"/>
    </a:accent4>
    <a:accent5>
      <a:srgbClr val="D61D6E"/>
    </a:accent5>
    <a:accent6>
      <a:srgbClr val="27908F"/>
    </a:accent6>
    <a:hlink>
      <a:srgbClr val="502F75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Limerick Document" ma:contentTypeID="0x010100DEFFC5202677D240AAC1A18AB658BD3000260432FD6C0B2C489F62BCC85E94DAE4" ma:contentTypeVersion="12" ma:contentTypeDescription="" ma:contentTypeScope="" ma:versionID="487c141d1eced1533b2067af3d0dce21">
  <xsd:schema xmlns:xsd="http://www.w3.org/2001/XMLSchema" xmlns:xs="http://www.w3.org/2001/XMLSchema" xmlns:p="http://schemas.microsoft.com/office/2006/metadata/properties" xmlns:ns2="8efb52a8-86af-420a-b243-9a528fe3c2b8" targetNamespace="http://schemas.microsoft.com/office/2006/metadata/properties" ma:root="true" ma:fieldsID="3456575af122d847efd7026bbca7363c" ns2:_="">
    <xsd:import namespace="8efb52a8-86af-420a-b243-9a528fe3c2b8"/>
    <xsd:element name="properties">
      <xsd:complexType>
        <xsd:sequence>
          <xsd:element name="documentManagement">
            <xsd:complexType>
              <xsd:all>
                <xsd:element ref="ns2:Pilot_PII"/>
                <xsd:element ref="ns2:Pilot_CustomTrigger" minOccurs="0"/>
                <xsd:element ref="ns2:Pilot_LibraryMetadata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b52a8-86af-420a-b243-9a528fe3c2b8" elementFormDefault="qualified">
    <xsd:import namespace="http://schemas.microsoft.com/office/2006/documentManagement/types"/>
    <xsd:import namespace="http://schemas.microsoft.com/office/infopath/2007/PartnerControls"/>
    <xsd:element name="Pilot_PII" ma:index="8" ma:displayName="Contains Personal Data" ma:format="Dropdown" ma:internalName="Pilot_PII">
      <xsd:simpleType>
        <xsd:restriction base="dms:Choice">
          <xsd:enumeration value="No"/>
          <xsd:enumeration value="Yes"/>
        </xsd:restriction>
      </xsd:simpleType>
    </xsd:element>
    <xsd:element name="Pilot_CustomTrigger" ma:index="9" nillable="true" ma:displayName="Custom Trigger" ma:default="0" ma:internalName="Pilot_CustomTrigger">
      <xsd:simpleType>
        <xsd:restriction base="dms:Boolean"/>
      </xsd:simpleType>
    </xsd:element>
    <xsd:element name="Pilot_LibraryMetadataID" ma:index="10" nillable="true" ma:displayName="Library Metadata ID" ma:internalName="Pilot_LibraryMetadataI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7e733a04-0821-4e76-9ae2-fc1dcfab5bc4" ContentTypeId="0x010100DEFFC5202677D240AAC1A18AB658BD30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lot_PII xmlns="8efb52a8-86af-420a-b243-9a528fe3c2b8">No</Pilot_PII>
    <Pilot_CustomTrigger xmlns="8efb52a8-86af-420a-b243-9a528fe3c2b8">false</Pilot_CustomTrigger>
    <Pilot_LibraryMetadataID xmlns="8efb52a8-86af-420a-b243-9a528fe3c2b8" xsi:nil="true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65E50C-5B45-45C6-9481-EFA8E3084B57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4B12A724-667F-43DE-AC71-44563FDD53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fb52a8-86af-420a-b243-9a528fe3c2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D6212F-A689-4BDD-B2A4-F2B0860AF17F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DE9F5D46-0D18-4E51-B0BB-23A7F75C0A5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efb52a8-86af-420a-b243-9a528fe3c2b8"/>
    <ds:schemaRef ds:uri="http://www.w3.org/XML/1998/namespace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676A31D0-D410-459F-8B3A-5041DA332E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Ipsos B&amp;A PPT template_EN_presentation</Template>
  <TotalTime>8</TotalTime>
  <Words>3881</Words>
  <Application>Microsoft Office PowerPoint</Application>
  <PresentationFormat>Widescreen</PresentationFormat>
  <Paragraphs>1161</Paragraphs>
  <Slides>38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Barlow Semi Condensed ExtraBold</vt:lpstr>
      <vt:lpstr>Times New Roman</vt:lpstr>
      <vt:lpstr>Aptos</vt:lpstr>
      <vt:lpstr>Tahoma</vt:lpstr>
      <vt:lpstr>Arial</vt:lpstr>
      <vt:lpstr>Barlow</vt:lpstr>
      <vt:lpstr>Calibri</vt:lpstr>
      <vt:lpstr>Roboto Condensed Black</vt:lpstr>
      <vt:lpstr>Verdana</vt:lpstr>
      <vt:lpstr>Wingdings 2</vt:lpstr>
      <vt:lpstr>Wingdings</vt:lpstr>
      <vt:lpstr>Theme2</vt:lpstr>
      <vt:lpstr>Limerick City Centre Shopper Survey  Quantitative Survey </vt:lpstr>
      <vt:lpstr>Contents </vt:lpstr>
      <vt:lpstr>1.  Research Objectives &amp; methodology</vt:lpstr>
      <vt:lpstr>Research Objectives &amp; Methodology </vt:lpstr>
      <vt:lpstr>Interviews location Interviews equally split between Thomas Street and O'Connell Street. </vt:lpstr>
      <vt:lpstr>Profile of sample 39% are under 35 years and almost half live outside Limerick City centre. </vt:lpstr>
      <vt:lpstr>Top 3 Findings- Limerick City Centre Shopper Survey </vt:lpstr>
      <vt:lpstr>2.  Reasons for visiting Limerick city centre </vt:lpstr>
      <vt:lpstr>Main reason for visiting Limerick City centre  (on the day of the interview)  </vt:lpstr>
      <vt:lpstr>Profile of those visiting for shopping Those visiting for shopping are more likely to be female. </vt:lpstr>
      <vt:lpstr>Other reasons for visiting Limerick City centre  (on the day of the interview)  </vt:lpstr>
      <vt:lpstr>Reasons for visiting More than half visited Limerick city centre only for one reason. </vt:lpstr>
      <vt:lpstr>3. Mode of transport used</vt:lpstr>
      <vt:lpstr>Modes of transport used (on the day of the interview) </vt:lpstr>
      <vt:lpstr>Modes of transport used by demos Incidence of bus usage higher among those under 35 years. </vt:lpstr>
      <vt:lpstr>Modes of transport used by reason for visiting Higher incidence of bus use among those going to Limerick City centre for education.</vt:lpstr>
      <vt:lpstr>Parking in Limerick City Centre</vt:lpstr>
      <vt:lpstr>Main mode of transport used to get into Limerick City centre (past four weeks) Almost 4 in 10 stated that the bus is the main mode of transport they use to get to Limerick City centre. </vt:lpstr>
      <vt:lpstr>4. Length of visit in limerick city centre</vt:lpstr>
      <vt:lpstr>Anticipated  length of visit (on the day of the interview) </vt:lpstr>
      <vt:lpstr>Anticipated  length of visit by demos Younger cohort more likely to spend 2+ hours in Limerick City centre.</vt:lpstr>
      <vt:lpstr>Anticipated  length of visit by main reason for visiting  Those visiting for shopping more likely to stay for shorter visits.</vt:lpstr>
      <vt:lpstr>Anticipated  length of visit by mode of transport used Those travelling to Limerick city by car or bus tend to spend a similar amount of time. </vt:lpstr>
      <vt:lpstr>Number of visits to Limerick City centre   (past four weeks)</vt:lpstr>
      <vt:lpstr>PowerPoint Presentation</vt:lpstr>
      <vt:lpstr>PowerPoint Presentation</vt:lpstr>
      <vt:lpstr>PowerPoint Presentation</vt:lpstr>
      <vt:lpstr>5. ANTICIPATED SPEND </vt:lpstr>
      <vt:lpstr>Anticipated spend  (on the day of the interview) </vt:lpstr>
      <vt:lpstr>Anticipated spend by demos Anticipated spend is marginally higher among O’Connell Street visitors. </vt:lpstr>
      <vt:lpstr>Anticipated spend by mode of transport Average spend per person among bus users is €58.62 which is marginally lower than the average spend.</vt:lpstr>
      <vt:lpstr>Anticipated spend by main purpose of trip  Average spend per person is higher among those visiting Limerick city centre for shopping.</vt:lpstr>
      <vt:lpstr>Share of Spend by mode of transport used</vt:lpstr>
      <vt:lpstr>Share of spend by mode of transport used Bus users account for 32% of the total spend.</vt:lpstr>
      <vt:lpstr>5. Summary of key findings</vt:lpstr>
      <vt:lpstr>Key Findings – Limerick City Centre Shopper Survey 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TIME MORTGAGE 2024 (v1.1)</dc:title>
  <dc:subject>Ipsos Report</dc:subject>
  <dc:creator>Karyn O'Farrell</dc:creator>
  <cp:lastModifiedBy>McGrath, Hugh</cp:lastModifiedBy>
  <cp:revision>3</cp:revision>
  <cp:lastPrinted>2024-07-16T12:04:32Z</cp:lastPrinted>
  <dcterms:created xsi:type="dcterms:W3CDTF">2024-06-04T09:26:27Z</dcterms:created>
  <dcterms:modified xsi:type="dcterms:W3CDTF">2024-12-06T10:38:57Z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0x010100DEFFC5202677D240AAC1A18AB658BD3000260432FD6C0B2C489F62BCC85E94DAE4</vt:lpwstr>
  </property>
  <property fmtid="{D5CDD505-2E9C-101B-9397-08002B2CF9AE}" pid="4" name="lcf76f155ced4ddcb4097134ff3c332f">
    <vt:lpwstr/>
  </property>
  <property fmtid="{D5CDD505-2E9C-101B-9397-08002B2CF9AE}" pid="5" name="TaxCatchAll">
    <vt:lpwstr/>
  </property>
</Properties>
</file>