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75" r:id="rId1"/>
  </p:sldMasterIdLst>
  <p:sldIdLst>
    <p:sldId id="257" r:id="rId2"/>
    <p:sldId id="281" r:id="rId3"/>
    <p:sldId id="270" r:id="rId4"/>
    <p:sldId id="272" r:id="rId5"/>
    <p:sldId id="278" r:id="rId6"/>
    <p:sldId id="279" r:id="rId7"/>
    <p:sldId id="280" r:id="rId8"/>
    <p:sldId id="275" r:id="rId9"/>
    <p:sldId id="276" r:id="rId10"/>
    <p:sldId id="277" r:id="rId11"/>
    <p:sldId id="274"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88" autoAdjust="0"/>
    <p:restoredTop sz="94660"/>
  </p:normalViewPr>
  <p:slideViewPr>
    <p:cSldViewPr snapToGrid="0">
      <p:cViewPr varScale="1">
        <p:scale>
          <a:sx n="66" d="100"/>
          <a:sy n="66" d="100"/>
        </p:scale>
        <p:origin x="96"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customXml" Target="../customXml/item5.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5" name="Footer Placeholder 4"/>
          <p:cNvSpPr>
            <a:spLocks noGrp="1"/>
          </p:cNvSpPr>
          <p:nvPr>
            <p:ph type="ftr" sz="quarter" idx="11"/>
          </p:nvPr>
        </p:nvSpPr>
        <p:spPr/>
        <p:txBody>
          <a:bodyPr/>
          <a:lstStyle/>
          <a:p>
            <a:endParaRPr lang="ga-IE"/>
          </a:p>
        </p:txBody>
      </p:sp>
      <p:sp>
        <p:nvSpPr>
          <p:cNvPr id="6" name="Slide Number Placeholder 5"/>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488272563"/>
      </p:ext>
    </p:extLst>
  </p:cSld>
  <p:clrMapOvr>
    <a:masterClrMapping/>
  </p:clrMapOvr>
  <p:transition>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DC44-9B8C-4F8E-A652-C6C19D96057D}" type="slidenum">
              <a:rPr lang="en-IE" smtClean="0"/>
              <a:t>‹#›</a:t>
            </a:fld>
            <a:endParaRPr lang="en-IE"/>
          </a:p>
        </p:txBody>
      </p:sp>
    </p:spTree>
    <p:extLst>
      <p:ext uri="{BB962C8B-B14F-4D97-AF65-F5344CB8AC3E}">
        <p14:creationId xmlns:p14="http://schemas.microsoft.com/office/powerpoint/2010/main" val="21671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DC44-9B8C-4F8E-A652-C6C19D96057D}" type="slidenum">
              <a:rPr lang="en-IE" smtClean="0"/>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352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DC44-9B8C-4F8E-A652-C6C19D96057D}" type="slidenum">
              <a:rPr lang="en-IE" smtClean="0"/>
              <a:t>‹#›</a:t>
            </a:fld>
            <a:endParaRPr lang="en-IE"/>
          </a:p>
        </p:txBody>
      </p:sp>
    </p:spTree>
    <p:extLst>
      <p:ext uri="{BB962C8B-B14F-4D97-AF65-F5344CB8AC3E}">
        <p14:creationId xmlns:p14="http://schemas.microsoft.com/office/powerpoint/2010/main" val="67800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DC44-9B8C-4F8E-A652-C6C19D96057D}"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024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DC44-9B8C-4F8E-A652-C6C19D96057D}" type="slidenum">
              <a:rPr lang="en-IE" smtClean="0"/>
              <a:t>‹#›</a:t>
            </a:fld>
            <a:endParaRPr lang="en-IE"/>
          </a:p>
        </p:txBody>
      </p:sp>
    </p:spTree>
    <p:extLst>
      <p:ext uri="{BB962C8B-B14F-4D97-AF65-F5344CB8AC3E}">
        <p14:creationId xmlns:p14="http://schemas.microsoft.com/office/powerpoint/2010/main" val="18874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5" name="Footer Placeholder 4"/>
          <p:cNvSpPr>
            <a:spLocks noGrp="1"/>
          </p:cNvSpPr>
          <p:nvPr>
            <p:ph type="ftr" sz="quarter" idx="11"/>
          </p:nvPr>
        </p:nvSpPr>
        <p:spPr/>
        <p:txBody>
          <a:bodyPr/>
          <a:lstStyle/>
          <a:p>
            <a:endParaRPr lang="ga-IE"/>
          </a:p>
        </p:txBody>
      </p:sp>
      <p:sp>
        <p:nvSpPr>
          <p:cNvPr id="6" name="Slide Number Placeholder 5"/>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3016984364"/>
      </p:ext>
    </p:extLst>
  </p:cSld>
  <p:clrMapOvr>
    <a:masterClrMapping/>
  </p:clrMapOvr>
  <p:transition>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5" name="Footer Placeholder 4"/>
          <p:cNvSpPr>
            <a:spLocks noGrp="1"/>
          </p:cNvSpPr>
          <p:nvPr>
            <p:ph type="ftr" sz="quarter" idx="11"/>
          </p:nvPr>
        </p:nvSpPr>
        <p:spPr/>
        <p:txBody>
          <a:bodyPr/>
          <a:lstStyle/>
          <a:p>
            <a:endParaRPr lang="ga-IE"/>
          </a:p>
        </p:txBody>
      </p:sp>
      <p:sp>
        <p:nvSpPr>
          <p:cNvPr id="6" name="Slide Number Placeholder 5"/>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2606985817"/>
      </p:ext>
    </p:extLst>
  </p:cSld>
  <p:clrMapOvr>
    <a:masterClrMapping/>
  </p:clrMapOvr>
  <p:transition>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Slide Number Placeholder 2"/>
          <p:cNvSpPr>
            <a:spLocks noGrp="1"/>
          </p:cNvSpPr>
          <p:nvPr>
            <p:ph type="sldNum" sz="quarter" idx="10"/>
          </p:nvPr>
        </p:nvSpPr>
        <p:spPr/>
        <p:txBody>
          <a:bodyPr/>
          <a:lstStyle/>
          <a:p>
            <a:fld id="{57D3DC44-9B8C-4F8E-A652-C6C19D96057D}" type="slidenum">
              <a:rPr lang="en-IE" smtClean="0"/>
              <a:t>‹#›</a:t>
            </a:fld>
            <a:endParaRPr lang="en-IE"/>
          </a:p>
        </p:txBody>
      </p:sp>
    </p:spTree>
    <p:extLst>
      <p:ext uri="{BB962C8B-B14F-4D97-AF65-F5344CB8AC3E}">
        <p14:creationId xmlns:p14="http://schemas.microsoft.com/office/powerpoint/2010/main" val="1199099154"/>
      </p:ext>
    </p:extLst>
  </p:cSld>
  <p:clrMapOvr>
    <a:masterClrMapping/>
  </p:clrMapOvr>
  <p:transition>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233510730"/>
      </p:ext>
    </p:extLst>
  </p:cSld>
  <p:clrMapOvr>
    <a:masterClrMapping/>
  </p:clrMapOvr>
  <p:transition>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Content Placeholder 3"/>
          <p:cNvSpPr>
            <a:spLocks noGrp="1"/>
          </p:cNvSpPr>
          <p:nvPr>
            <p:ph sz="quarter" idx="10"/>
          </p:nvPr>
        </p:nvSpPr>
        <p:spPr>
          <a:xfrm>
            <a:off x="952465" y="2285992"/>
            <a:ext cx="11049076" cy="4214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994214770"/>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5" name="Footer Placeholder 4"/>
          <p:cNvSpPr>
            <a:spLocks noGrp="1"/>
          </p:cNvSpPr>
          <p:nvPr>
            <p:ph type="ftr" sz="quarter" idx="11"/>
          </p:nvPr>
        </p:nvSpPr>
        <p:spPr/>
        <p:txBody>
          <a:bodyPr/>
          <a:lstStyle/>
          <a:p>
            <a:endParaRPr lang="ga-IE"/>
          </a:p>
        </p:txBody>
      </p:sp>
      <p:sp>
        <p:nvSpPr>
          <p:cNvPr id="6" name="Slide Number Placeholder 5"/>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2478385563"/>
      </p:ext>
    </p:extLst>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5" name="Footer Placeholder 4"/>
          <p:cNvSpPr>
            <a:spLocks noGrp="1"/>
          </p:cNvSpPr>
          <p:nvPr>
            <p:ph type="ftr" sz="quarter" idx="11"/>
          </p:nvPr>
        </p:nvSpPr>
        <p:spPr/>
        <p:txBody>
          <a:bodyPr/>
          <a:lstStyle/>
          <a:p>
            <a:endParaRPr lang="ga-IE"/>
          </a:p>
        </p:txBody>
      </p:sp>
      <p:sp>
        <p:nvSpPr>
          <p:cNvPr id="6" name="Slide Number Placeholder 5"/>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4289048332"/>
      </p:ext>
    </p:extLst>
  </p:cSld>
  <p:clrMapOvr>
    <a:masterClrMapping/>
  </p:clrMapOvr>
  <p:transition>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6" name="Footer Placeholder 5"/>
          <p:cNvSpPr>
            <a:spLocks noGrp="1"/>
          </p:cNvSpPr>
          <p:nvPr>
            <p:ph type="ftr" sz="quarter" idx="11"/>
          </p:nvPr>
        </p:nvSpPr>
        <p:spPr/>
        <p:txBody>
          <a:bodyPr/>
          <a:lstStyle/>
          <a:p>
            <a:endParaRPr lang="ga-IE"/>
          </a:p>
        </p:txBody>
      </p:sp>
      <p:sp>
        <p:nvSpPr>
          <p:cNvPr id="7" name="Slide Number Placeholder 6"/>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1534482771"/>
      </p:ext>
    </p:extLst>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8" name="Footer Placeholder 7"/>
          <p:cNvSpPr>
            <a:spLocks noGrp="1"/>
          </p:cNvSpPr>
          <p:nvPr>
            <p:ph type="ftr" sz="quarter" idx="11"/>
          </p:nvPr>
        </p:nvSpPr>
        <p:spPr/>
        <p:txBody>
          <a:bodyPr/>
          <a:lstStyle/>
          <a:p>
            <a:endParaRPr lang="ga-IE"/>
          </a:p>
        </p:txBody>
      </p:sp>
      <p:sp>
        <p:nvSpPr>
          <p:cNvPr id="9" name="Slide Number Placeholder 8"/>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2188304905"/>
      </p:ext>
    </p:extLst>
  </p:cSld>
  <p:clrMapOvr>
    <a:masterClrMapping/>
  </p:clrMapOvr>
  <p:transition>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4" name="Footer Placeholder 3"/>
          <p:cNvSpPr>
            <a:spLocks noGrp="1"/>
          </p:cNvSpPr>
          <p:nvPr>
            <p:ph type="ftr" sz="quarter" idx="11"/>
          </p:nvPr>
        </p:nvSpPr>
        <p:spPr/>
        <p:txBody>
          <a:bodyPr/>
          <a:lstStyle/>
          <a:p>
            <a:endParaRPr lang="ga-IE"/>
          </a:p>
        </p:txBody>
      </p:sp>
      <p:sp>
        <p:nvSpPr>
          <p:cNvPr id="5" name="Slide Number Placeholder 4"/>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2697522116"/>
      </p:ext>
    </p:extLst>
  </p:cSld>
  <p:clrMapOvr>
    <a:masterClrMapping/>
  </p:clrMapOvr>
  <p:transition>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8341" y="116633"/>
            <a:ext cx="2864875" cy="774113"/>
          </a:xfrm>
          <a:prstGeom prst="rect">
            <a:avLst/>
          </a:prstGeom>
        </p:spPr>
      </p:pic>
    </p:spTree>
    <p:extLst>
      <p:ext uri="{BB962C8B-B14F-4D97-AF65-F5344CB8AC3E}">
        <p14:creationId xmlns:p14="http://schemas.microsoft.com/office/powerpoint/2010/main" val="2578140737"/>
      </p:ext>
    </p:extLst>
  </p:cSld>
  <p:clrMapOvr>
    <a:masterClrMapping/>
  </p:clrMapOvr>
  <p:transition>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6" name="Footer Placeholder 5"/>
          <p:cNvSpPr>
            <a:spLocks noGrp="1"/>
          </p:cNvSpPr>
          <p:nvPr>
            <p:ph type="ftr" sz="quarter" idx="11"/>
          </p:nvPr>
        </p:nvSpPr>
        <p:spPr/>
        <p:txBody>
          <a:bodyPr/>
          <a:lstStyle/>
          <a:p>
            <a:endParaRPr lang="ga-IE"/>
          </a:p>
        </p:txBody>
      </p:sp>
      <p:sp>
        <p:nvSpPr>
          <p:cNvPr id="7" name="Slide Number Placeholder 6"/>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4092281504"/>
      </p:ext>
    </p:extLst>
  </p:cSld>
  <p:clrMapOvr>
    <a:masterClrMapping/>
  </p:clrMapOvr>
  <p:transition>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BC43B0-DB00-4FEF-AC86-95B42C75B104}" type="datetimeFigureOut">
              <a:rPr lang="ga-IE" smtClean="0"/>
              <a:pPr/>
              <a:t>02/05/2024</a:t>
            </a:fld>
            <a:endParaRPr lang="ga-IE"/>
          </a:p>
        </p:txBody>
      </p:sp>
      <p:sp>
        <p:nvSpPr>
          <p:cNvPr id="6" name="Footer Placeholder 5"/>
          <p:cNvSpPr>
            <a:spLocks noGrp="1"/>
          </p:cNvSpPr>
          <p:nvPr>
            <p:ph type="ftr" sz="quarter" idx="11"/>
          </p:nvPr>
        </p:nvSpPr>
        <p:spPr/>
        <p:txBody>
          <a:bodyPr/>
          <a:lstStyle/>
          <a:p>
            <a:endParaRPr lang="ga-IE"/>
          </a:p>
        </p:txBody>
      </p:sp>
      <p:sp>
        <p:nvSpPr>
          <p:cNvPr id="7" name="Slide Number Placeholder 6"/>
          <p:cNvSpPr>
            <a:spLocks noGrp="1"/>
          </p:cNvSpPr>
          <p:nvPr>
            <p:ph type="sldNum" sz="quarter" idx="12"/>
          </p:nvPr>
        </p:nvSpPr>
        <p:spPr/>
        <p:txBody>
          <a:bodyPr/>
          <a:lstStyle/>
          <a:p>
            <a:fld id="{60CD756B-7AC3-4745-B24D-718CC89594D3}" type="slidenum">
              <a:rPr lang="ga-IE" smtClean="0"/>
              <a:pPr/>
              <a:t>‹#›</a:t>
            </a:fld>
            <a:endParaRPr lang="ga-IE"/>
          </a:p>
        </p:txBody>
      </p:sp>
    </p:spTree>
    <p:extLst>
      <p:ext uri="{BB962C8B-B14F-4D97-AF65-F5344CB8AC3E}">
        <p14:creationId xmlns:p14="http://schemas.microsoft.com/office/powerpoint/2010/main" val="450544471"/>
      </p:ext>
    </p:extLst>
  </p:cSld>
  <p:clrMapOvr>
    <a:masterClrMapping/>
  </p:clrMapOvr>
  <p:transition>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D3DC44-9B8C-4F8E-A652-C6C19D96057D}" type="slidenum">
              <a:rPr lang="en-IE" smtClean="0"/>
              <a:t>‹#›</a:t>
            </a:fld>
            <a:endParaRPr lang="en-IE"/>
          </a:p>
        </p:txBody>
      </p:sp>
      <p:pic>
        <p:nvPicPr>
          <p:cNvPr id="18" name="Picture 17" descr="LCCC Colour Logo jpeg Version.jpg"/>
          <p:cNvPicPr>
            <a:picLocks noChangeAspect="1"/>
          </p:cNvPicPr>
          <p:nvPr userDrawn="1"/>
        </p:nvPicPr>
        <p:blipFill>
          <a:blip r:embed="rId21" cstate="print"/>
          <a:stretch>
            <a:fillRect/>
          </a:stretch>
        </p:blipFill>
        <p:spPr>
          <a:xfrm>
            <a:off x="95208" y="142852"/>
            <a:ext cx="3059944" cy="648001"/>
          </a:xfrm>
          <a:prstGeom prst="rect">
            <a:avLst/>
          </a:prstGeom>
        </p:spPr>
      </p:pic>
      <p:sp>
        <p:nvSpPr>
          <p:cNvPr id="19" name="Rectangle 18"/>
          <p:cNvSpPr/>
          <p:nvPr userDrawn="1"/>
        </p:nvSpPr>
        <p:spPr>
          <a:xfrm>
            <a:off x="0" y="857232"/>
            <a:ext cx="666712" cy="6000768"/>
          </a:xfrm>
          <a:prstGeom prst="rect">
            <a:avLst/>
          </a:prstGeom>
          <a:gradFill flip="none" rotWithShape="1">
            <a:gsLst>
              <a:gs pos="0">
                <a:srgbClr val="0E6C39"/>
              </a:gs>
              <a:gs pos="84000">
                <a:srgbClr val="8EBC40"/>
              </a:gs>
              <a:gs pos="100000">
                <a:srgbClr val="0E6C39">
                  <a:tint val="23500"/>
                  <a:satMod val="160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dirty="0">
              <a:solidFill>
                <a:srgbClr val="00B050"/>
              </a:solidFill>
            </a:endParaRPr>
          </a:p>
        </p:txBody>
      </p:sp>
    </p:spTree>
    <p:extLst>
      <p:ext uri="{BB962C8B-B14F-4D97-AF65-F5344CB8AC3E}">
        <p14:creationId xmlns:p14="http://schemas.microsoft.com/office/powerpoint/2010/main" val="37283096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68" r:id="rId17"/>
    <p:sldLayoutId id="2147483669" r:id="rId18"/>
    <p:sldLayoutId id="2147483670" r:id="rId19"/>
  </p:sldLayoutIdLst>
  <p:transition>
    <p:pull/>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84" y="1196097"/>
            <a:ext cx="10017936" cy="923330"/>
          </a:xfrm>
          <a:prstGeom prst="rect">
            <a:avLst/>
          </a:prstGeom>
          <a:noFill/>
        </p:spPr>
        <p:txBody>
          <a:bodyPr wrap="square" rtlCol="0">
            <a:spAutoFit/>
          </a:bodyPr>
          <a:lstStyle/>
          <a:p>
            <a:pPr algn="ctr"/>
            <a:r>
              <a:rPr lang="en-US" sz="5400" dirty="0" smtClean="0">
                <a:solidFill>
                  <a:prstClr val="black"/>
                </a:solidFill>
                <a:latin typeface="Calibri"/>
              </a:rPr>
              <a:t>Environment Strategy</a:t>
            </a:r>
            <a:endParaRPr lang="en-IE" sz="5400" dirty="0">
              <a:solidFill>
                <a:prstClr val="black"/>
              </a:solidFill>
              <a:latin typeface="Calibri"/>
            </a:endParaRPr>
          </a:p>
        </p:txBody>
      </p:sp>
      <p:sp>
        <p:nvSpPr>
          <p:cNvPr id="6" name="TextBox 5"/>
          <p:cNvSpPr txBox="1"/>
          <p:nvPr/>
        </p:nvSpPr>
        <p:spPr>
          <a:xfrm>
            <a:off x="2927648" y="5733256"/>
            <a:ext cx="4392488" cy="923330"/>
          </a:xfrm>
          <a:prstGeom prst="rect">
            <a:avLst/>
          </a:prstGeom>
          <a:noFill/>
        </p:spPr>
        <p:txBody>
          <a:bodyPr wrap="square" rtlCol="0">
            <a:spAutoFit/>
          </a:bodyPr>
          <a:lstStyle/>
          <a:p>
            <a:r>
              <a:rPr lang="en-US" dirty="0">
                <a:solidFill>
                  <a:prstClr val="black"/>
                </a:solidFill>
                <a:latin typeface="Calibri"/>
              </a:rPr>
              <a:t>Cathal Brodie, Senior Executive Scientist</a:t>
            </a:r>
          </a:p>
          <a:p>
            <a:r>
              <a:rPr lang="en-US" dirty="0">
                <a:solidFill>
                  <a:prstClr val="black"/>
                </a:solidFill>
                <a:latin typeface="Calibri"/>
              </a:rPr>
              <a:t>Environment Strategy.</a:t>
            </a:r>
          </a:p>
          <a:p>
            <a:r>
              <a:rPr lang="en-US" dirty="0">
                <a:solidFill>
                  <a:prstClr val="black"/>
                </a:solidFill>
                <a:latin typeface="Calibri"/>
              </a:rPr>
              <a:t>Environment and Climate </a:t>
            </a:r>
            <a:r>
              <a:rPr lang="en-US" dirty="0" smtClean="0">
                <a:solidFill>
                  <a:prstClr val="black"/>
                </a:solidFill>
                <a:latin typeface="Calibri"/>
              </a:rPr>
              <a:t>Action</a:t>
            </a:r>
            <a:endParaRPr lang="en-IE" dirty="0">
              <a:solidFill>
                <a:prstClr val="black"/>
              </a:solidFill>
              <a:latin typeface="Calibri"/>
            </a:endParaRPr>
          </a:p>
        </p:txBody>
      </p:sp>
    </p:spTree>
    <p:extLst>
      <p:ext uri="{BB962C8B-B14F-4D97-AF65-F5344CB8AC3E}">
        <p14:creationId xmlns:p14="http://schemas.microsoft.com/office/powerpoint/2010/main" val="3702734144"/>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4656"/>
            <a:ext cx="8596668" cy="855744"/>
          </a:xfrm>
        </p:spPr>
        <p:txBody>
          <a:bodyPr/>
          <a:lstStyle/>
          <a:p>
            <a:r>
              <a:rPr lang="en-GB" dirty="0" smtClean="0"/>
              <a:t>Budgetary implications.</a:t>
            </a:r>
            <a:endParaRPr lang="en-IE" dirty="0"/>
          </a:p>
        </p:txBody>
      </p:sp>
      <p:sp>
        <p:nvSpPr>
          <p:cNvPr id="3" name="Content Placeholder 2"/>
          <p:cNvSpPr>
            <a:spLocks noGrp="1"/>
          </p:cNvSpPr>
          <p:nvPr>
            <p:ph idx="1"/>
          </p:nvPr>
        </p:nvSpPr>
        <p:spPr/>
        <p:txBody>
          <a:bodyPr/>
          <a:lstStyle/>
          <a:p>
            <a:r>
              <a:rPr lang="en-GB" dirty="0" smtClean="0"/>
              <a:t>Tree Officer Appointment…..LCCC is currently reviewing Parks requirements with a view of accommodating this position.</a:t>
            </a:r>
          </a:p>
          <a:p>
            <a:r>
              <a:rPr lang="en-GB" dirty="0" smtClean="0"/>
              <a:t>Replacement trees, 5 for 1, person requesting removal will cover cost.</a:t>
            </a:r>
          </a:p>
          <a:p>
            <a:r>
              <a:rPr lang="en-GB" dirty="0" smtClean="0"/>
              <a:t>Additional planting , developer funded in case of development.</a:t>
            </a:r>
          </a:p>
          <a:p>
            <a:r>
              <a:rPr lang="en-GB" dirty="0" smtClean="0"/>
              <a:t>Grants e.g. Heritage Council , Biodiversity, Climate Action etc. </a:t>
            </a:r>
          </a:p>
          <a:p>
            <a:r>
              <a:rPr lang="en-GB" dirty="0" smtClean="0"/>
              <a:t>Maintenance, current maintenance budget for parks.</a:t>
            </a:r>
          </a:p>
          <a:p>
            <a:endParaRPr lang="en-GB" dirty="0" smtClean="0"/>
          </a:p>
          <a:p>
            <a:pPr marL="0" indent="0">
              <a:buNone/>
            </a:pPr>
            <a:endParaRPr lang="en-GB" dirty="0" smtClean="0"/>
          </a:p>
          <a:p>
            <a:pPr marL="0" indent="0">
              <a:buNone/>
            </a:pPr>
            <a:endParaRPr lang="en-IE" dirty="0"/>
          </a:p>
        </p:txBody>
      </p:sp>
    </p:spTree>
    <p:extLst>
      <p:ext uri="{BB962C8B-B14F-4D97-AF65-F5344CB8AC3E}">
        <p14:creationId xmlns:p14="http://schemas.microsoft.com/office/powerpoint/2010/main" val="2231278916"/>
      </p:ext>
    </p:extLst>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The development of this Tree Management Policy signals a new commitment by Limerick City and County Council to looking after one of our most valuable natural resources. It represents a significant change in how we manage trees with the development of a more strategic, proactive, planned approach to inspection, planting, maintenance and management. This will enable progress towards an improved service and a more effective and informed tree maintenance programme. </a:t>
            </a:r>
          </a:p>
          <a:p>
            <a:endParaRPr lang="en-IE" dirty="0"/>
          </a:p>
        </p:txBody>
      </p:sp>
    </p:spTree>
    <p:extLst>
      <p:ext uri="{BB962C8B-B14F-4D97-AF65-F5344CB8AC3E}">
        <p14:creationId xmlns:p14="http://schemas.microsoft.com/office/powerpoint/2010/main" val="3816847417"/>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sz="half" idx="1"/>
          </p:nvPr>
        </p:nvSpPr>
        <p:spPr>
          <a:xfrm>
            <a:off x="677334" y="2160589"/>
            <a:ext cx="4184035" cy="3382372"/>
          </a:xfrm>
        </p:spPr>
        <p:txBody>
          <a:bodyPr/>
          <a:lstStyle/>
          <a:p>
            <a:r>
              <a:rPr lang="en-GB" dirty="0" smtClean="0"/>
              <a:t>Management Team  27</a:t>
            </a:r>
            <a:r>
              <a:rPr lang="en-GB" baseline="30000" dirty="0" smtClean="0"/>
              <a:t>th</a:t>
            </a:r>
            <a:r>
              <a:rPr lang="en-GB" dirty="0" smtClean="0"/>
              <a:t> July 2021</a:t>
            </a:r>
          </a:p>
          <a:p>
            <a:r>
              <a:rPr lang="en-GB" dirty="0" smtClean="0"/>
              <a:t>Senior Forum in 2021 </a:t>
            </a:r>
            <a:endParaRPr lang="en-GB" dirty="0" smtClean="0"/>
          </a:p>
          <a:p>
            <a:r>
              <a:rPr lang="en-GB" dirty="0" smtClean="0"/>
              <a:t>Climate </a:t>
            </a:r>
            <a:r>
              <a:rPr lang="en-GB" dirty="0" smtClean="0"/>
              <a:t>Action, Biodiversity &amp; Environment SPC Feb 2024</a:t>
            </a:r>
          </a:p>
          <a:p>
            <a:r>
              <a:rPr lang="en-GB" dirty="0" err="1" smtClean="0"/>
              <a:t>MyPoint</a:t>
            </a:r>
            <a:r>
              <a:rPr lang="en-GB" dirty="0" smtClean="0"/>
              <a:t> since mid-February 2024.</a:t>
            </a:r>
          </a:p>
          <a:p>
            <a:r>
              <a:rPr lang="en-GB" dirty="0"/>
              <a:t>Climate Action, Biodiversity &amp; Environment SPC </a:t>
            </a:r>
            <a:r>
              <a:rPr lang="en-GB" dirty="0" smtClean="0"/>
              <a:t>April </a:t>
            </a:r>
            <a:r>
              <a:rPr lang="en-GB" dirty="0" smtClean="0"/>
              <a:t>2024</a:t>
            </a:r>
          </a:p>
          <a:p>
            <a:r>
              <a:rPr lang="en-GB" dirty="0" smtClean="0"/>
              <a:t>Senior Forum April 2024</a:t>
            </a:r>
          </a:p>
          <a:p>
            <a:r>
              <a:rPr lang="en-GB" smtClean="0"/>
              <a:t>MDs in May 2024</a:t>
            </a:r>
            <a:endParaRPr lang="en-GB" dirty="0"/>
          </a:p>
          <a:p>
            <a:pPr marL="0" indent="0">
              <a:buNone/>
            </a:pPr>
            <a:endParaRPr lang="en-IE" dirty="0"/>
          </a:p>
        </p:txBody>
      </p:sp>
      <p:pic>
        <p:nvPicPr>
          <p:cNvPr id="6" name="Content Placeholder 5"/>
          <p:cNvPicPr>
            <a:picLocks noGrp="1" noChangeAspect="1"/>
          </p:cNvPicPr>
          <p:nvPr>
            <p:ph sz="half" idx="2"/>
          </p:nvPr>
        </p:nvPicPr>
        <p:blipFill>
          <a:blip r:embed="rId2"/>
          <a:stretch>
            <a:fillRect/>
          </a:stretch>
        </p:blipFill>
        <p:spPr>
          <a:xfrm>
            <a:off x="5802033" y="2160588"/>
            <a:ext cx="2759634" cy="3881437"/>
          </a:xfrm>
          <a:prstGeom prst="rect">
            <a:avLst/>
          </a:prstGeom>
        </p:spPr>
      </p:pic>
    </p:spTree>
    <p:extLst>
      <p:ext uri="{BB962C8B-B14F-4D97-AF65-F5344CB8AC3E}">
        <p14:creationId xmlns:p14="http://schemas.microsoft.com/office/powerpoint/2010/main" val="1844565786"/>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76692"/>
            <a:ext cx="8596668" cy="1053707"/>
          </a:xfrm>
        </p:spPr>
        <p:txBody>
          <a:bodyPr>
            <a:normAutofit fontScale="90000"/>
          </a:bodyPr>
          <a:lstStyle/>
          <a:p>
            <a:r>
              <a:rPr lang="en-GB" dirty="0"/>
              <a:t>Why do LCCC need a Tree Policy?</a:t>
            </a:r>
            <a:r>
              <a:rPr lang="en-IE" dirty="0"/>
              <a:t/>
            </a:r>
            <a:br>
              <a:rPr lang="en-IE" dirty="0"/>
            </a:br>
            <a:endParaRPr lang="en-IE" dirty="0"/>
          </a:p>
        </p:txBody>
      </p:sp>
      <p:sp>
        <p:nvSpPr>
          <p:cNvPr id="15" name="Rectangle 14"/>
          <p:cNvSpPr/>
          <p:nvPr/>
        </p:nvSpPr>
        <p:spPr>
          <a:xfrm>
            <a:off x="1866508" y="3105835"/>
            <a:ext cx="1414020" cy="677108"/>
          </a:xfrm>
          <a:prstGeom prst="rect">
            <a:avLst/>
          </a:prstGeom>
        </p:spPr>
        <p:txBody>
          <a:bodyPr wrap="square">
            <a:spAutoFit/>
          </a:bodyPr>
          <a:lstStyle/>
          <a:p>
            <a:r>
              <a:rPr lang="en-GB" sz="1000" dirty="0">
                <a:solidFill>
                  <a:schemeClr val="bg1"/>
                </a:solidFill>
              </a:rPr>
              <a:t>Limerick City and County Tree Policy </a:t>
            </a:r>
          </a:p>
          <a:p>
            <a:r>
              <a:rPr lang="en-GB" sz="1000" dirty="0">
                <a:solidFill>
                  <a:schemeClr val="bg1"/>
                </a:solidFill>
              </a:rPr>
              <a:t>2024-2030 </a:t>
            </a:r>
            <a:r>
              <a:rPr lang="en-GB" dirty="0">
                <a:solidFill>
                  <a:schemeClr val="bg1"/>
                </a:solidFill>
              </a:rPr>
              <a:t>       </a:t>
            </a:r>
          </a:p>
        </p:txBody>
      </p:sp>
      <p:sp>
        <p:nvSpPr>
          <p:cNvPr id="16" name="Rectangle 15"/>
          <p:cNvSpPr/>
          <p:nvPr/>
        </p:nvSpPr>
        <p:spPr>
          <a:xfrm>
            <a:off x="4571999" y="2274838"/>
            <a:ext cx="5128181" cy="3416320"/>
          </a:xfrm>
          <a:prstGeom prst="rect">
            <a:avLst/>
          </a:prstGeom>
        </p:spPr>
        <p:txBody>
          <a:bodyPr wrap="square">
            <a:spAutoFit/>
          </a:bodyPr>
          <a:lstStyle/>
          <a:p>
            <a:pPr marL="285750" indent="-285750">
              <a:buFont typeface="Arial" panose="020B0604020202020204" pitchFamily="34" charset="0"/>
              <a:buChar char="•"/>
            </a:pPr>
            <a:r>
              <a:rPr lang="en-GB" dirty="0"/>
              <a:t>LCCC is responsible for the planting, maintenance and management of a large number  of trees.</a:t>
            </a:r>
          </a:p>
          <a:p>
            <a:pPr marL="285750" indent="-285750">
              <a:buFont typeface="Arial" panose="020B0604020202020204" pitchFamily="34" charset="0"/>
              <a:buChar char="•"/>
            </a:pPr>
            <a:r>
              <a:rPr lang="en-GB" dirty="0"/>
              <a:t>This document will provide a framework to inform and support decisions made by LCCC</a:t>
            </a:r>
          </a:p>
          <a:p>
            <a:pPr marL="285750" indent="-285750">
              <a:buFont typeface="Arial" panose="020B0604020202020204" pitchFamily="34" charset="0"/>
              <a:buChar char="•"/>
            </a:pPr>
            <a:r>
              <a:rPr lang="en-GB" dirty="0"/>
              <a:t>Document will act as a point of reference for the public , Councillors, Council staff and professionals interested …establish clearer, consistent and structured approach to issues affecting trees</a:t>
            </a:r>
            <a:r>
              <a:rPr lang="en-GB" dirty="0" smtClean="0"/>
              <a:t>.</a:t>
            </a:r>
          </a:p>
          <a:p>
            <a:pPr marL="285750" indent="-285750">
              <a:buFont typeface="Arial" panose="020B0604020202020204" pitchFamily="34" charset="0"/>
              <a:buChar char="•"/>
            </a:pPr>
            <a:endParaRPr lang="en-GB" dirty="0"/>
          </a:p>
          <a:p>
            <a:endParaRPr lang="en-IE" dirty="0"/>
          </a:p>
        </p:txBody>
      </p:sp>
      <p:pic>
        <p:nvPicPr>
          <p:cNvPr id="3" name="Picture 2"/>
          <p:cNvPicPr>
            <a:picLocks noChangeAspect="1"/>
          </p:cNvPicPr>
          <p:nvPr/>
        </p:nvPicPr>
        <p:blipFill>
          <a:blip r:embed="rId2"/>
          <a:stretch>
            <a:fillRect/>
          </a:stretch>
        </p:blipFill>
        <p:spPr>
          <a:xfrm>
            <a:off x="1241426" y="2274838"/>
            <a:ext cx="3003315" cy="4219760"/>
          </a:xfrm>
          <a:prstGeom prst="rect">
            <a:avLst/>
          </a:prstGeom>
        </p:spPr>
      </p:pic>
    </p:spTree>
    <p:extLst>
      <p:ext uri="{BB962C8B-B14F-4D97-AF65-F5344CB8AC3E}">
        <p14:creationId xmlns:p14="http://schemas.microsoft.com/office/powerpoint/2010/main" val="1306881985"/>
      </p:ext>
    </p:extLst>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677334" y="2160589"/>
            <a:ext cx="8596668" cy="4145943"/>
          </a:xfrm>
        </p:spPr>
        <p:txBody>
          <a:bodyPr>
            <a:normAutofit/>
          </a:bodyPr>
          <a:lstStyle/>
          <a:p>
            <a:r>
              <a:rPr lang="en-GB" dirty="0" smtClean="0"/>
              <a:t>The policy relates to trees in the ownership, control and or management of the Local Authority. </a:t>
            </a:r>
          </a:p>
          <a:p>
            <a:r>
              <a:rPr lang="en-IE" dirty="0" smtClean="0"/>
              <a:t>The </a:t>
            </a:r>
            <a:r>
              <a:rPr lang="en-IE" dirty="0"/>
              <a:t>key objectives of this policy are to establish the current position with regard to Limerick’s public trees; to implement a proactive tree management programme; and to prepare and implement a public awareness and education programme on public trees.  The policy also sets out, in broad terms, the resources necessary to achieve these policy objectives</a:t>
            </a:r>
          </a:p>
          <a:p>
            <a:r>
              <a:rPr lang="en-GB" dirty="0" smtClean="0"/>
              <a:t>Details obligations for trees owned by private landowners</a:t>
            </a:r>
          </a:p>
          <a:p>
            <a:pPr lvl="1"/>
            <a:r>
              <a:rPr lang="en-GB" dirty="0" smtClean="0"/>
              <a:t>Obligations under the Roads Act 1993</a:t>
            </a:r>
          </a:p>
          <a:p>
            <a:pPr lvl="1"/>
            <a:r>
              <a:rPr lang="en-GB" dirty="0" smtClean="0"/>
              <a:t>Occupiers Liability Act 1995</a:t>
            </a:r>
          </a:p>
          <a:p>
            <a:pPr lvl="1"/>
            <a:r>
              <a:rPr lang="en-GB" dirty="0" smtClean="0"/>
              <a:t>Wildlife Act 1976 </a:t>
            </a:r>
          </a:p>
          <a:p>
            <a:pPr lvl="1"/>
            <a:r>
              <a:rPr lang="en-GB" dirty="0" smtClean="0"/>
              <a:t>Habitats Regulations 1997 -2005</a:t>
            </a:r>
          </a:p>
          <a:p>
            <a:pPr lvl="1"/>
            <a:endParaRPr lang="en-GB" dirty="0" smtClean="0"/>
          </a:p>
        </p:txBody>
      </p:sp>
    </p:spTree>
    <p:extLst>
      <p:ext uri="{BB962C8B-B14F-4D97-AF65-F5344CB8AC3E}">
        <p14:creationId xmlns:p14="http://schemas.microsoft.com/office/powerpoint/2010/main" val="854277662"/>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12363"/>
            <a:ext cx="3854528" cy="848412"/>
          </a:xfrm>
        </p:spPr>
        <p:txBody>
          <a:bodyPr>
            <a:normAutofit/>
          </a:bodyPr>
          <a:lstStyle/>
          <a:p>
            <a:r>
              <a:rPr lang="en-GB" dirty="0"/>
              <a:t>Policy context, International, National &amp; Local</a:t>
            </a:r>
            <a:endParaRPr lang="en-IE" dirty="0"/>
          </a:p>
        </p:txBody>
      </p:sp>
      <p:pic>
        <p:nvPicPr>
          <p:cNvPr id="5" name="Content Placeholder 4"/>
          <p:cNvPicPr>
            <a:picLocks noGrp="1" noChangeAspect="1"/>
          </p:cNvPicPr>
          <p:nvPr>
            <p:ph idx="1"/>
          </p:nvPr>
        </p:nvPicPr>
        <p:blipFill>
          <a:blip r:embed="rId2"/>
          <a:stretch>
            <a:fillRect/>
          </a:stretch>
        </p:blipFill>
        <p:spPr>
          <a:xfrm>
            <a:off x="5272120" y="1960775"/>
            <a:ext cx="1624788" cy="2092751"/>
          </a:xfrm>
          <a:prstGeom prst="rect">
            <a:avLst/>
          </a:prstGeom>
        </p:spPr>
      </p:pic>
      <p:sp>
        <p:nvSpPr>
          <p:cNvPr id="4" name="Text Placeholder 3"/>
          <p:cNvSpPr>
            <a:spLocks noGrp="1"/>
          </p:cNvSpPr>
          <p:nvPr>
            <p:ph type="body" sz="half" idx="2"/>
          </p:nvPr>
        </p:nvSpPr>
        <p:spPr>
          <a:xfrm>
            <a:off x="677334" y="2705493"/>
            <a:ext cx="3854528" cy="2584449"/>
          </a:xfrm>
        </p:spPr>
        <p:txBody>
          <a:bodyPr/>
          <a:lstStyle/>
          <a:p>
            <a:pPr marL="285750" indent="-285750">
              <a:buFont typeface="Arial" panose="020B0604020202020204" pitchFamily="34" charset="0"/>
              <a:buChar char="•"/>
            </a:pPr>
            <a:r>
              <a:rPr lang="en-GB" b="1" dirty="0" smtClean="0">
                <a:solidFill>
                  <a:schemeClr val="accent1"/>
                </a:solidFill>
              </a:rPr>
              <a:t>UN Sustainable Development Goals </a:t>
            </a:r>
            <a:r>
              <a:rPr lang="en-GB" dirty="0" smtClean="0"/>
              <a:t>provide green space, manage and restore forests and address Climate change.</a:t>
            </a:r>
          </a:p>
          <a:p>
            <a:pPr marL="285750" indent="-285750">
              <a:buFont typeface="Arial" panose="020B0604020202020204" pitchFamily="34" charset="0"/>
              <a:buChar char="•"/>
            </a:pPr>
            <a:r>
              <a:rPr lang="en-GB" b="1" dirty="0" smtClean="0">
                <a:solidFill>
                  <a:schemeClr val="accent1"/>
                </a:solidFill>
              </a:rPr>
              <a:t>Project Ireland 2040- The National Planning Framework </a:t>
            </a:r>
            <a:r>
              <a:rPr lang="en-GB" dirty="0" smtClean="0">
                <a:solidFill>
                  <a:schemeClr val="tx1"/>
                </a:solidFill>
              </a:rPr>
              <a:t>Incorporate Green space into development plans</a:t>
            </a:r>
          </a:p>
          <a:p>
            <a:pPr marL="285750" indent="-285750">
              <a:buFont typeface="Arial" panose="020B0604020202020204" pitchFamily="34" charset="0"/>
              <a:buChar char="•"/>
            </a:pPr>
            <a:r>
              <a:rPr lang="en-GB" b="1" dirty="0" smtClean="0">
                <a:solidFill>
                  <a:schemeClr val="accent1"/>
                </a:solidFill>
              </a:rPr>
              <a:t>A Shared National Vision for Trees, Woods and Forests in Ireland by 2050 </a:t>
            </a:r>
            <a:r>
              <a:rPr lang="en-IE" b="1" dirty="0" smtClean="0">
                <a:solidFill>
                  <a:schemeClr val="tx1"/>
                </a:solidFill>
              </a:rPr>
              <a:t>“</a:t>
            </a:r>
            <a:r>
              <a:rPr lang="en-IE" dirty="0" smtClean="0">
                <a:solidFill>
                  <a:schemeClr val="tx1"/>
                </a:solidFill>
              </a:rPr>
              <a:t>The right tree in the right place”</a:t>
            </a:r>
            <a:endParaRPr lang="en-GB" dirty="0" smtClean="0">
              <a:solidFill>
                <a:schemeClr val="accent1"/>
              </a:solidFill>
            </a:endParaRPr>
          </a:p>
        </p:txBody>
      </p:sp>
      <p:pic>
        <p:nvPicPr>
          <p:cNvPr id="6" name="Picture 5"/>
          <p:cNvPicPr>
            <a:picLocks noChangeAspect="1"/>
          </p:cNvPicPr>
          <p:nvPr/>
        </p:nvPicPr>
        <p:blipFill>
          <a:blip r:embed="rId3"/>
          <a:stretch>
            <a:fillRect/>
          </a:stretch>
        </p:blipFill>
        <p:spPr>
          <a:xfrm>
            <a:off x="7051435" y="3621289"/>
            <a:ext cx="1925231" cy="1925231"/>
          </a:xfrm>
          <a:prstGeom prst="rect">
            <a:avLst/>
          </a:prstGeom>
        </p:spPr>
      </p:pic>
      <p:pic>
        <p:nvPicPr>
          <p:cNvPr id="7" name="Picture 6"/>
          <p:cNvPicPr>
            <a:picLocks noChangeAspect="1"/>
          </p:cNvPicPr>
          <p:nvPr/>
        </p:nvPicPr>
        <p:blipFill>
          <a:blip r:embed="rId4"/>
          <a:stretch>
            <a:fillRect/>
          </a:stretch>
        </p:blipFill>
        <p:spPr>
          <a:xfrm>
            <a:off x="5052768" y="4828391"/>
            <a:ext cx="1689612" cy="1627773"/>
          </a:xfrm>
          <a:prstGeom prst="rect">
            <a:avLst/>
          </a:prstGeom>
        </p:spPr>
      </p:pic>
    </p:spTree>
    <p:extLst>
      <p:ext uri="{BB962C8B-B14F-4D97-AF65-F5344CB8AC3E}">
        <p14:creationId xmlns:p14="http://schemas.microsoft.com/office/powerpoint/2010/main" val="1016762155"/>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884132" y="1225485"/>
            <a:ext cx="1977824" cy="1762811"/>
          </a:xfrm>
          <a:prstGeom prst="rect">
            <a:avLst/>
          </a:prstGeom>
        </p:spPr>
      </p:pic>
      <p:sp>
        <p:nvSpPr>
          <p:cNvPr id="4" name="Text Placeholder 3"/>
          <p:cNvSpPr>
            <a:spLocks noGrp="1"/>
          </p:cNvSpPr>
          <p:nvPr>
            <p:ph type="body" sz="half" idx="2"/>
          </p:nvPr>
        </p:nvSpPr>
        <p:spPr>
          <a:xfrm>
            <a:off x="677334" y="1348033"/>
            <a:ext cx="3854528" cy="4308049"/>
          </a:xfrm>
        </p:spPr>
        <p:txBody>
          <a:bodyPr>
            <a:normAutofit lnSpcReduction="10000"/>
          </a:bodyPr>
          <a:lstStyle/>
          <a:p>
            <a:r>
              <a:rPr lang="en-GB" b="1" dirty="0" smtClean="0">
                <a:solidFill>
                  <a:schemeClr val="accent1"/>
                </a:solidFill>
              </a:rPr>
              <a:t>LCCC Corporate Plan 2019 -2024 </a:t>
            </a:r>
            <a:r>
              <a:rPr lang="en-GB" dirty="0" smtClean="0">
                <a:solidFill>
                  <a:schemeClr val="tx1"/>
                </a:solidFill>
              </a:rPr>
              <a:t>Transition to an Environmentally Sustainable Carbon Neutral Economy.</a:t>
            </a:r>
          </a:p>
          <a:p>
            <a:endParaRPr lang="en-GB" dirty="0">
              <a:solidFill>
                <a:schemeClr val="tx1"/>
              </a:solidFill>
            </a:endParaRPr>
          </a:p>
          <a:p>
            <a:r>
              <a:rPr lang="en-GB" b="1" dirty="0" smtClean="0">
                <a:solidFill>
                  <a:schemeClr val="accent1"/>
                </a:solidFill>
              </a:rPr>
              <a:t>Limerick Development Plan 2022-2028 </a:t>
            </a:r>
            <a:r>
              <a:rPr lang="en-US" i="1" dirty="0"/>
              <a:t>“protect, enhance and connect areas of natural heritage, green infrastructure and open space for the benefits of quality of life, biodiversity, protected species and habitats, while having the potential to facilitate climate change adaptation and flood risk measures</a:t>
            </a:r>
            <a:r>
              <a:rPr lang="en-US" i="1" dirty="0" smtClean="0"/>
              <a:t>.”</a:t>
            </a:r>
          </a:p>
          <a:p>
            <a:r>
              <a:rPr lang="en-US" b="1" dirty="0" smtClean="0">
                <a:solidFill>
                  <a:schemeClr val="accent1"/>
                </a:solidFill>
              </a:rPr>
              <a:t>Limerick City &amp; Environs Green &amp; Blue Infrastructure Strategy  </a:t>
            </a:r>
            <a:r>
              <a:rPr lang="en-US" dirty="0"/>
              <a:t> </a:t>
            </a:r>
            <a:r>
              <a:rPr lang="en-US" dirty="0" smtClean="0"/>
              <a:t>…..</a:t>
            </a:r>
            <a:r>
              <a:rPr lang="en-US" dirty="0" err="1" smtClean="0"/>
              <a:t>recognises</a:t>
            </a:r>
            <a:r>
              <a:rPr lang="en-US" dirty="0" smtClean="0"/>
              <a:t> </a:t>
            </a:r>
            <a:r>
              <a:rPr lang="en-US" dirty="0"/>
              <a:t>the benefits which trees and woodlands provide to society in terms of environmental services; climate change; health and wellbeing; economic and the protection and enhancement of biodiversity</a:t>
            </a:r>
            <a:endParaRPr lang="en-GB" b="1" dirty="0" smtClean="0">
              <a:solidFill>
                <a:schemeClr val="accent1"/>
              </a:solidFill>
            </a:endParaRPr>
          </a:p>
          <a:p>
            <a:endParaRPr lang="en-IE" b="1" dirty="0">
              <a:solidFill>
                <a:schemeClr val="accent1"/>
              </a:solidFill>
            </a:endParaRPr>
          </a:p>
        </p:txBody>
      </p:sp>
      <p:pic>
        <p:nvPicPr>
          <p:cNvPr id="5" name="Picture 4"/>
          <p:cNvPicPr/>
          <p:nvPr/>
        </p:nvPicPr>
        <p:blipFill>
          <a:blip r:embed="rId3"/>
          <a:stretch>
            <a:fillRect/>
          </a:stretch>
        </p:blipFill>
        <p:spPr>
          <a:xfrm>
            <a:off x="4838912" y="744783"/>
            <a:ext cx="949325" cy="1206500"/>
          </a:xfrm>
          <a:prstGeom prst="rect">
            <a:avLst/>
          </a:prstGeom>
        </p:spPr>
      </p:pic>
      <p:pic>
        <p:nvPicPr>
          <p:cNvPr id="7" name="Picture 6"/>
          <p:cNvPicPr>
            <a:picLocks noChangeAspect="1"/>
          </p:cNvPicPr>
          <p:nvPr/>
        </p:nvPicPr>
        <p:blipFill>
          <a:blip r:embed="rId4"/>
          <a:stretch>
            <a:fillRect/>
          </a:stretch>
        </p:blipFill>
        <p:spPr>
          <a:xfrm>
            <a:off x="5243398" y="3550515"/>
            <a:ext cx="1624146" cy="1737921"/>
          </a:xfrm>
          <a:prstGeom prst="rect">
            <a:avLst/>
          </a:prstGeom>
        </p:spPr>
      </p:pic>
      <p:pic>
        <p:nvPicPr>
          <p:cNvPr id="8" name="Picture 7"/>
          <p:cNvPicPr>
            <a:picLocks noChangeAspect="1"/>
          </p:cNvPicPr>
          <p:nvPr/>
        </p:nvPicPr>
        <p:blipFill>
          <a:blip r:embed="rId5"/>
          <a:stretch>
            <a:fillRect/>
          </a:stretch>
        </p:blipFill>
        <p:spPr>
          <a:xfrm>
            <a:off x="7429961" y="4245225"/>
            <a:ext cx="1836587" cy="1250602"/>
          </a:xfrm>
          <a:prstGeom prst="rect">
            <a:avLst/>
          </a:prstGeom>
        </p:spPr>
      </p:pic>
    </p:spTree>
    <p:extLst>
      <p:ext uri="{BB962C8B-B14F-4D97-AF65-F5344CB8AC3E}">
        <p14:creationId xmlns:p14="http://schemas.microsoft.com/office/powerpoint/2010/main" val="1855950200"/>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590833" y="1128180"/>
            <a:ext cx="1733793" cy="2575922"/>
          </a:xfrm>
          <a:prstGeom prst="rect">
            <a:avLst/>
          </a:prstGeom>
        </p:spPr>
      </p:pic>
      <p:sp>
        <p:nvSpPr>
          <p:cNvPr id="4" name="Text Placeholder 3"/>
          <p:cNvSpPr>
            <a:spLocks noGrp="1"/>
          </p:cNvSpPr>
          <p:nvPr>
            <p:ph type="body" sz="half" idx="2"/>
          </p:nvPr>
        </p:nvSpPr>
        <p:spPr>
          <a:xfrm>
            <a:off x="677334" y="1310327"/>
            <a:ext cx="3854528" cy="4051192"/>
          </a:xfrm>
        </p:spPr>
        <p:txBody>
          <a:bodyPr/>
          <a:lstStyle/>
          <a:p>
            <a:r>
              <a:rPr lang="en-US" b="1" dirty="0">
                <a:solidFill>
                  <a:schemeClr val="accent1"/>
                </a:solidFill>
              </a:rPr>
              <a:t>Limerick City and County Council</a:t>
            </a:r>
            <a:r>
              <a:rPr lang="en-IE" b="1" dirty="0">
                <a:solidFill>
                  <a:schemeClr val="accent1"/>
                </a:solidFill>
              </a:rPr>
              <a:t> </a:t>
            </a:r>
            <a:r>
              <a:rPr lang="en-US" b="1" dirty="0">
                <a:solidFill>
                  <a:schemeClr val="accent1"/>
                </a:solidFill>
              </a:rPr>
              <a:t>Climate Change Adaptation Strategy </a:t>
            </a:r>
            <a:r>
              <a:rPr lang="en-US" b="1" dirty="0" smtClean="0">
                <a:solidFill>
                  <a:schemeClr val="accent1"/>
                </a:solidFill>
              </a:rPr>
              <a:t>2019- 2024</a:t>
            </a:r>
            <a:r>
              <a:rPr lang="en-IE" b="1" dirty="0">
                <a:solidFill>
                  <a:schemeClr val="accent1"/>
                </a:solidFill>
              </a:rPr>
              <a:t> </a:t>
            </a:r>
            <a:r>
              <a:rPr lang="en-IE" b="1" dirty="0" smtClean="0">
                <a:solidFill>
                  <a:schemeClr val="accent1"/>
                </a:solidFill>
              </a:rPr>
              <a:t>  </a:t>
            </a:r>
          </a:p>
          <a:p>
            <a:r>
              <a:rPr lang="en-IE" b="1" dirty="0" smtClean="0">
                <a:solidFill>
                  <a:schemeClr val="accent1"/>
                </a:solidFill>
              </a:rPr>
              <a:t> </a:t>
            </a:r>
            <a:r>
              <a:rPr lang="en-IE" dirty="0"/>
              <a:t>recognising the ecosystems services which trees and woodlands to protect against the impacts of climate change</a:t>
            </a:r>
            <a:r>
              <a:rPr lang="en-IE" dirty="0" smtClean="0"/>
              <a:t>.</a:t>
            </a:r>
          </a:p>
          <a:p>
            <a:endParaRPr lang="en-GB" b="1" dirty="0">
              <a:solidFill>
                <a:schemeClr val="accent1"/>
              </a:solidFill>
            </a:endParaRPr>
          </a:p>
          <a:p>
            <a:r>
              <a:rPr lang="en-GB" b="1" dirty="0" smtClean="0">
                <a:solidFill>
                  <a:schemeClr val="accent1"/>
                </a:solidFill>
              </a:rPr>
              <a:t>Limerick City &amp; County Council Climate Action Plan 2024- 2029 </a:t>
            </a:r>
          </a:p>
          <a:p>
            <a:r>
              <a:rPr lang="en-GB" dirty="0" smtClean="0">
                <a:solidFill>
                  <a:schemeClr val="tx1"/>
                </a:solidFill>
              </a:rPr>
              <a:t>Highlights the importance of trees and woodlands in addressing the impact of climate change</a:t>
            </a:r>
            <a:r>
              <a:rPr lang="en-GB" b="1" dirty="0" smtClean="0">
                <a:solidFill>
                  <a:schemeClr val="tx1"/>
                </a:solidFill>
              </a:rPr>
              <a:t>.</a:t>
            </a:r>
          </a:p>
          <a:p>
            <a:endParaRPr lang="en-IE" b="1" dirty="0">
              <a:solidFill>
                <a:schemeClr val="accent1"/>
              </a:solidFill>
            </a:endParaRPr>
          </a:p>
          <a:p>
            <a:r>
              <a:rPr lang="en-GB" dirty="0" smtClean="0"/>
              <a:t> </a:t>
            </a:r>
          </a:p>
          <a:p>
            <a:endParaRPr lang="en-IE" dirty="0"/>
          </a:p>
        </p:txBody>
      </p:sp>
      <p:pic>
        <p:nvPicPr>
          <p:cNvPr id="6" name="Picture 5"/>
          <p:cNvPicPr>
            <a:picLocks noChangeAspect="1"/>
          </p:cNvPicPr>
          <p:nvPr/>
        </p:nvPicPr>
        <p:blipFill>
          <a:blip r:embed="rId3"/>
          <a:stretch>
            <a:fillRect/>
          </a:stretch>
        </p:blipFill>
        <p:spPr>
          <a:xfrm>
            <a:off x="5884655" y="4204067"/>
            <a:ext cx="1883032" cy="2564129"/>
          </a:xfrm>
          <a:prstGeom prst="rect">
            <a:avLst/>
          </a:prstGeom>
        </p:spPr>
      </p:pic>
    </p:spTree>
    <p:extLst>
      <p:ext uri="{BB962C8B-B14F-4D97-AF65-F5344CB8AC3E}">
        <p14:creationId xmlns:p14="http://schemas.microsoft.com/office/powerpoint/2010/main" val="1368335829"/>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Elements of the Policy</a:t>
            </a:r>
            <a:endParaRPr lang="en-IE" dirty="0"/>
          </a:p>
        </p:txBody>
      </p:sp>
      <p:sp>
        <p:nvSpPr>
          <p:cNvPr id="3" name="Content Placeholder 2"/>
          <p:cNvSpPr>
            <a:spLocks noGrp="1"/>
          </p:cNvSpPr>
          <p:nvPr>
            <p:ph idx="1"/>
          </p:nvPr>
        </p:nvSpPr>
        <p:spPr/>
        <p:txBody>
          <a:bodyPr/>
          <a:lstStyle/>
          <a:p>
            <a:r>
              <a:rPr lang="en-GB" dirty="0" smtClean="0"/>
              <a:t>Map all Local Authority owned &amp; Managed trees.</a:t>
            </a:r>
          </a:p>
          <a:p>
            <a:r>
              <a:rPr lang="en-GB" dirty="0" smtClean="0"/>
              <a:t>Appoint a Tree Officer so that LCCC moves from reactive to proactive.</a:t>
            </a:r>
          </a:p>
          <a:p>
            <a:r>
              <a:rPr lang="en-GB" dirty="0" smtClean="0"/>
              <a:t>Expand tree stock</a:t>
            </a:r>
          </a:p>
          <a:p>
            <a:r>
              <a:rPr lang="en-GB" dirty="0" smtClean="0"/>
              <a:t>Proactive Tree maintenance programme</a:t>
            </a:r>
          </a:p>
          <a:p>
            <a:r>
              <a:rPr lang="en-GB" dirty="0" smtClean="0"/>
              <a:t>Increased awareness – Tree week</a:t>
            </a:r>
          </a:p>
          <a:p>
            <a:r>
              <a:rPr lang="en-GB" dirty="0" smtClean="0"/>
              <a:t>Planting and replacement of trees ……. 5 for 1. </a:t>
            </a:r>
          </a:p>
          <a:p>
            <a:r>
              <a:rPr lang="en-GB" dirty="0" smtClean="0"/>
              <a:t>Right tree in the right place</a:t>
            </a:r>
          </a:p>
          <a:p>
            <a:r>
              <a:rPr lang="en-GB" dirty="0" smtClean="0"/>
              <a:t>Policies on pruning and felling. Felling only as a last resort. Not for light, views, solar panels, satellites</a:t>
            </a:r>
            <a:r>
              <a:rPr lang="en-GB" dirty="0"/>
              <a:t> </a:t>
            </a:r>
            <a:r>
              <a:rPr lang="en-GB" dirty="0" smtClean="0"/>
              <a:t>etc.  </a:t>
            </a:r>
          </a:p>
          <a:p>
            <a:r>
              <a:rPr lang="en-GB" dirty="0" smtClean="0"/>
              <a:t>Policies on trees affected by development.</a:t>
            </a:r>
            <a:endParaRPr lang="en-IE" dirty="0"/>
          </a:p>
        </p:txBody>
      </p:sp>
    </p:spTree>
    <p:extLst>
      <p:ext uri="{BB962C8B-B14F-4D97-AF65-F5344CB8AC3E}">
        <p14:creationId xmlns:p14="http://schemas.microsoft.com/office/powerpoint/2010/main" val="2321149556"/>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26156"/>
            <a:ext cx="2604881" cy="804244"/>
          </a:xfrm>
        </p:spPr>
        <p:txBody>
          <a:bodyPr/>
          <a:lstStyle/>
          <a:p>
            <a:r>
              <a:rPr lang="en-GB" dirty="0" smtClean="0"/>
              <a:t>Cont’d</a:t>
            </a:r>
            <a:endParaRPr lang="en-IE" dirty="0"/>
          </a:p>
        </p:txBody>
      </p:sp>
      <p:sp>
        <p:nvSpPr>
          <p:cNvPr id="3" name="Content Placeholder 2"/>
          <p:cNvSpPr>
            <a:spLocks noGrp="1"/>
          </p:cNvSpPr>
          <p:nvPr>
            <p:ph idx="1"/>
          </p:nvPr>
        </p:nvSpPr>
        <p:spPr/>
        <p:txBody>
          <a:bodyPr/>
          <a:lstStyle/>
          <a:p>
            <a:r>
              <a:rPr lang="en-GB" dirty="0" smtClean="0"/>
              <a:t>Protocols to be developed with service and utility providers.</a:t>
            </a:r>
          </a:p>
          <a:p>
            <a:r>
              <a:rPr lang="en-GB" dirty="0" smtClean="0"/>
              <a:t>Ash Dieback</a:t>
            </a:r>
          </a:p>
          <a:p>
            <a:r>
              <a:rPr lang="en-GB" dirty="0" smtClean="0"/>
              <a:t>Tree Valuation </a:t>
            </a:r>
          </a:p>
          <a:p>
            <a:r>
              <a:rPr lang="en-GB" dirty="0" smtClean="0"/>
              <a:t>Tree Preservation Orders</a:t>
            </a:r>
          </a:p>
          <a:p>
            <a:r>
              <a:rPr lang="en-GB" dirty="0" smtClean="0"/>
              <a:t>List of suitable tree species for street planting and general planting.</a:t>
            </a:r>
          </a:p>
          <a:p>
            <a:endParaRPr lang="en-GB" dirty="0" smtClean="0"/>
          </a:p>
          <a:p>
            <a:endParaRPr lang="en-IE" dirty="0"/>
          </a:p>
        </p:txBody>
      </p:sp>
    </p:spTree>
    <p:extLst>
      <p:ext uri="{BB962C8B-B14F-4D97-AF65-F5344CB8AC3E}">
        <p14:creationId xmlns:p14="http://schemas.microsoft.com/office/powerpoint/2010/main" val="3845601422"/>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Limerick Document" ma:contentTypeID="0x010100DEFFC5202677D240AAC1A18AB658BD3000C3A74EFB1E555E4E8E8BD957D1B1BDA0" ma:contentTypeVersion="5" ma:contentTypeDescription="" ma:contentTypeScope="" ma:versionID="9d620a26e88ad47e7e4145c22030bbb0">
  <xsd:schema xmlns:xsd="http://www.w3.org/2001/XMLSchema" xmlns:xs="http://www.w3.org/2001/XMLSchema" xmlns:p="http://schemas.microsoft.com/office/2006/metadata/properties" xmlns:ns2="8efb52a8-86af-420a-b243-9a528fe3c2b8" targetNamespace="http://schemas.microsoft.com/office/2006/metadata/properties" ma:root="true" ma:fieldsID="983290b00509b9daa209a5bf6a7cdac3" ns2:_="">
    <xsd:import namespace="8efb52a8-86af-420a-b243-9a528fe3c2b8"/>
    <xsd:element name="properties">
      <xsd:complexType>
        <xsd:sequence>
          <xsd:element name="documentManagement">
            <xsd:complexType>
              <xsd:all>
                <xsd:element ref="ns2:Pilot_PII"/>
                <xsd:element ref="ns2:Pilot_CustomTrigger" minOccurs="0"/>
                <xsd:element ref="ns2:Pilot_LibraryMetadata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b52a8-86af-420a-b243-9a528fe3c2b8" elementFormDefault="qualified">
    <xsd:import namespace="http://schemas.microsoft.com/office/2006/documentManagement/types"/>
    <xsd:import namespace="http://schemas.microsoft.com/office/infopath/2007/PartnerControls"/>
    <xsd:element name="Pilot_PII" ma:index="8" ma:displayName="Contains Personal Data" ma:format="Dropdown" ma:internalName="Pilot_PII" ma:readOnly="false">
      <xsd:simpleType>
        <xsd:restriction base="dms:Choice">
          <xsd:enumeration value="No"/>
          <xsd:enumeration value="Yes"/>
        </xsd:restriction>
      </xsd:simpleType>
    </xsd:element>
    <xsd:element name="Pilot_CustomTrigger" ma:index="9" nillable="true" ma:displayName="Custom Trigger" ma:default="0" ma:description="FOR RECORD OFFICERS ONLY!" ma:internalName="Pilot_CustomTrigger">
      <xsd:simpleType>
        <xsd:restriction base="dms:Boolean"/>
      </xsd:simpleType>
    </xsd:element>
    <xsd:element name="Pilot_LibraryMetadataID" ma:index="10" nillable="true" ma:displayName="Library Metadata ID" ma:internalName="Pilot_LibraryMetadata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7e733a04-0821-4e76-9ae2-fc1dcfab5bc4" ContentTypeId="0x010100DEFFC5202677D240AAC1A18AB658BD30" PreviousValue="false" LastSyncTimeStamp="2019-02-04T13:53:12.41Z"/>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ilot_PII xmlns="8efb52a8-86af-420a-b243-9a528fe3c2b8">No</Pilot_PII>
    <Pilot_CustomTrigger xmlns="8efb52a8-86af-420a-b243-9a528fe3c2b8">false</Pilot_CustomTrigger>
    <Pilot_LibraryMetadataID xmlns="8efb52a8-86af-420a-b243-9a528fe3c2b8" xsi:nil="true"/>
  </documentManagement>
</p:properties>
</file>

<file path=customXml/itemProps1.xml><?xml version="1.0" encoding="utf-8"?>
<ds:datastoreItem xmlns:ds="http://schemas.openxmlformats.org/officeDocument/2006/customXml" ds:itemID="{A442190B-0225-4928-ACFE-CDCC982F328A}"/>
</file>

<file path=customXml/itemProps2.xml><?xml version="1.0" encoding="utf-8"?>
<ds:datastoreItem xmlns:ds="http://schemas.openxmlformats.org/officeDocument/2006/customXml" ds:itemID="{638572AD-EAF4-4FFA-B2E6-D9771E4A8856}"/>
</file>

<file path=customXml/itemProps3.xml><?xml version="1.0" encoding="utf-8"?>
<ds:datastoreItem xmlns:ds="http://schemas.openxmlformats.org/officeDocument/2006/customXml" ds:itemID="{ABDAD09E-6980-412A-BE8E-3B60FC296964}"/>
</file>

<file path=customXml/itemProps4.xml><?xml version="1.0" encoding="utf-8"?>
<ds:datastoreItem xmlns:ds="http://schemas.openxmlformats.org/officeDocument/2006/customXml" ds:itemID="{4439E164-5C5F-40B5-96C7-41CF3179D697}"/>
</file>

<file path=customXml/itemProps5.xml><?xml version="1.0" encoding="utf-8"?>
<ds:datastoreItem xmlns:ds="http://schemas.openxmlformats.org/officeDocument/2006/customXml" ds:itemID="{34B5AB0E-D323-43C4-BBA0-3EE95A2454F1}"/>
</file>

<file path=docProps/app.xml><?xml version="1.0" encoding="utf-8"?>
<Properties xmlns="http://schemas.openxmlformats.org/officeDocument/2006/extended-properties" xmlns:vt="http://schemas.openxmlformats.org/officeDocument/2006/docPropsVTypes">
  <Template>Facet</Template>
  <TotalTime>564</TotalTime>
  <Words>721</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PowerPoint Presentation</vt:lpstr>
      <vt:lpstr>PowerPoint Presentation</vt:lpstr>
      <vt:lpstr>Why do LCCC need a Tree Policy? </vt:lpstr>
      <vt:lpstr>PowerPoint Presentation</vt:lpstr>
      <vt:lpstr>Policy context, International, National &amp; Local</vt:lpstr>
      <vt:lpstr>PowerPoint Presentation</vt:lpstr>
      <vt:lpstr>PowerPoint Presentation</vt:lpstr>
      <vt:lpstr>Main Elements of the Policy</vt:lpstr>
      <vt:lpstr>Cont’d</vt:lpstr>
      <vt:lpstr>Budgetary implications.</vt:lpstr>
      <vt:lpstr>PowerPoint Presentation</vt:lpstr>
    </vt:vector>
  </TitlesOfParts>
  <Company>Limerick City and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Brodie, Cathal</dc:creator>
  <cp:lastModifiedBy>Brodie, Cathal</cp:lastModifiedBy>
  <cp:revision>36</cp:revision>
  <cp:lastPrinted>2024-04-30T14:16:18Z</cp:lastPrinted>
  <dcterms:created xsi:type="dcterms:W3CDTF">2023-09-05T09:35:14Z</dcterms:created>
  <dcterms:modified xsi:type="dcterms:W3CDTF">2024-05-02T10:40:00Z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-537324892</vt:i4>
  </property>
  <property fmtid="{D5CDD505-2E9C-101B-9397-08002B2CF9AE}" pid="3" name="_NewReviewCycle">
    <vt:lpwstr/>
  </property>
  <property fmtid="{D5CDD505-2E9C-101B-9397-08002B2CF9AE}" pid="4" name="_EmailSubject">
    <vt:lpwstr>Agenda and Accompanying documentation</vt:lpwstr>
  </property>
  <property fmtid="{D5CDD505-2E9C-101B-9397-08002B2CF9AE}" pid="5" name="_AuthorEmail">
    <vt:lpwstr>dara.obrien@limerick.ie</vt:lpwstr>
  </property>
  <property fmtid="{D5CDD505-2E9C-101B-9397-08002B2CF9AE}" pid="6" name="_AuthorEmailDisplayName">
    <vt:lpwstr>O'Brien, Dara</vt:lpwstr>
  </property>
  <property fmtid="{D5CDD505-2E9C-101B-9397-08002B2CF9AE}" pid="7" name="ContentTypeId">
    <vt:lpwstr>0x010100DEFFC5202677D240AAC1A18AB658BD3000C3A74EFB1E555E4E8E8BD957D1B1BDA0</vt:lpwstr>
  </property>
  <property fmtid="{D5CDD505-2E9C-101B-9397-08002B2CF9AE}" pid="8" name="Order">
    <vt:r8>56400</vt:r8>
  </property>
  <property fmtid="{D5CDD505-2E9C-101B-9397-08002B2CF9AE}" pid="9" name="_PreviousAdHocReviewCycleID">
    <vt:i4>-537324892</vt:i4>
  </property>
</Properties>
</file>