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8"/>
  </p:notesMasterIdLst>
  <p:sldIdLst>
    <p:sldId id="256" r:id="rId7"/>
    <p:sldId id="257" r:id="rId8"/>
    <p:sldId id="272" r:id="rId9"/>
    <p:sldId id="277" r:id="rId10"/>
    <p:sldId id="281" r:id="rId11"/>
    <p:sldId id="262" r:id="rId12"/>
    <p:sldId id="276" r:id="rId13"/>
    <p:sldId id="280" r:id="rId14"/>
    <p:sldId id="278" r:id="rId15"/>
    <p:sldId id="258"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8698" autoAdjust="0"/>
  </p:normalViewPr>
  <p:slideViewPr>
    <p:cSldViewPr snapToGrid="0">
      <p:cViewPr varScale="1">
        <p:scale>
          <a:sx n="74" d="100"/>
          <a:sy n="74" d="100"/>
        </p:scale>
        <p:origin x="10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40710-03F5-472F-9A08-D9ECF52A6410}" type="datetimeFigureOut">
              <a:rPr lang="en-IE" smtClean="0"/>
              <a:t>23/02/2024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8EF53-F5D8-4FD2-B90B-78D746E28AD4}" type="slidenum">
              <a:rPr lang="en-IE" smtClean="0"/>
              <a:t>‹#›</a:t>
            </a:fld>
            <a:endParaRPr lang="en-IE"/>
          </a:p>
        </p:txBody>
      </p:sp>
    </p:spTree>
    <p:extLst>
      <p:ext uri="{BB962C8B-B14F-4D97-AF65-F5344CB8AC3E}">
        <p14:creationId xmlns:p14="http://schemas.microsoft.com/office/powerpoint/2010/main" val="5729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vironment.ec.europa.eu/topics/noise/environmental-noise-directive_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Road transport is the most significant contributor to environmental noise pollution in the EU. EU policies are put in place to reduce exposure to and the harmful effects of noise pollution.</a:t>
            </a:r>
          </a:p>
          <a:p>
            <a:endParaRPr lang="en-US" sz="1200" b="0" i="0" kern="1200" dirty="0" smtClean="0">
              <a:solidFill>
                <a:schemeClr val="tx1"/>
              </a:solidFill>
              <a:effectLst/>
              <a:latin typeface="+mn-lt"/>
              <a:ea typeface="+mn-ea"/>
              <a:cs typeface="+mn-cs"/>
            </a:endParaRPr>
          </a:p>
          <a:p>
            <a:r>
              <a:rPr lang="en-US" sz="2800" b="1" dirty="0" smtClean="0"/>
              <a:t>Overview of the issue</a:t>
            </a:r>
          </a:p>
          <a:p>
            <a:r>
              <a:rPr lang="en-US" sz="2000" dirty="0" smtClean="0"/>
              <a:t>Health issues related to these exposures include </a:t>
            </a:r>
            <a:r>
              <a:rPr lang="en-US" sz="2000" b="1" dirty="0" smtClean="0"/>
              <a:t>annoyance, sleep disturbance, and cardiovascular and metabolic issues</a:t>
            </a:r>
            <a:r>
              <a:rPr lang="en-US" sz="2000" dirty="0" smtClean="0"/>
              <a:t>. It can also affect </a:t>
            </a:r>
            <a:r>
              <a:rPr lang="en-US" sz="2000" b="1" dirty="0" smtClean="0"/>
              <a:t>children’s ability to learn</a:t>
            </a:r>
            <a:r>
              <a:rPr lang="en-US" sz="2000" dirty="0" smtClean="0"/>
              <a:t>.</a:t>
            </a:r>
          </a:p>
          <a:p>
            <a:endParaRPr lang="en-US" sz="2800" dirty="0" smtClean="0"/>
          </a:p>
          <a:p>
            <a:r>
              <a:rPr lang="en-US" sz="2800" b="1" dirty="0" smtClean="0"/>
              <a:t>EU Action</a:t>
            </a:r>
          </a:p>
          <a:p>
            <a:pPr marL="914400" lvl="1" indent="-457200">
              <a:buFont typeface="Arial" panose="020B0604020202020204" pitchFamily="34" charset="0"/>
              <a:buChar char="•"/>
            </a:pPr>
            <a:r>
              <a:rPr lang="en-US" sz="2000" dirty="0" smtClean="0"/>
              <a:t>Environmental Noise Directive (2002/49/EC)</a:t>
            </a:r>
          </a:p>
          <a:p>
            <a:pPr marL="914400" lvl="1" indent="-457200">
              <a:buFont typeface="Arial" panose="020B0604020202020204" pitchFamily="34" charset="0"/>
              <a:buChar char="•"/>
            </a:pPr>
            <a:r>
              <a:rPr lang="en-US" sz="2000" dirty="0" smtClean="0"/>
              <a:t>Transposed into Environmental Noise Regulations (2006, revised 2018)</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
            </a:r>
            <a:r>
              <a:rPr lang="en-US" sz="1200" b="1" i="0" u="none" strike="noStrike" kern="1200" dirty="0" smtClean="0">
                <a:solidFill>
                  <a:schemeClr val="tx1"/>
                </a:solidFill>
                <a:effectLst/>
                <a:latin typeface="+mn-lt"/>
                <a:ea typeface="+mn-ea"/>
                <a:cs typeface="+mn-cs"/>
                <a:hlinkClick r:id="rId3"/>
              </a:rPr>
              <a:t>Environmental Noise Directive</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provides the primary legislative framework for achieving noise reduction in Europe. The directive offers a common approach to avoiding and preventing exposure to environmental noise by reporting noise maps and action plans. This helps to reduce the harmful effects of noise and preserve quiet areas.</a:t>
            </a:r>
          </a:p>
          <a:p>
            <a:r>
              <a:rPr lang="en-US" sz="1200" b="1" i="0" kern="1200" dirty="0" smtClean="0">
                <a:solidFill>
                  <a:schemeClr val="tx1"/>
                </a:solidFill>
                <a:effectLst/>
                <a:latin typeface="+mn-lt"/>
                <a:ea typeface="+mn-ea"/>
                <a:cs typeface="+mn-cs"/>
              </a:rPr>
              <a:t>The </a:t>
            </a:r>
            <a:r>
              <a:rPr lang="en-US" sz="1200" b="1" i="0" u="none" strike="noStrike" kern="1200" dirty="0" smtClean="0">
                <a:solidFill>
                  <a:schemeClr val="tx1"/>
                </a:solidFill>
                <a:effectLst/>
                <a:latin typeface="+mn-lt"/>
                <a:ea typeface="+mn-ea"/>
                <a:cs typeface="+mn-cs"/>
                <a:hlinkClick r:id="rId3"/>
              </a:rPr>
              <a:t>Environmental Noise Directiv</a:t>
            </a:r>
            <a:r>
              <a:rPr lang="en-US" sz="1200" b="1" i="0" kern="1200" dirty="0" smtClean="0">
                <a:solidFill>
                  <a:schemeClr val="tx1"/>
                </a:solidFill>
                <a:effectLst/>
                <a:latin typeface="+mn-lt"/>
                <a:ea typeface="+mn-ea"/>
                <a:cs typeface="+mn-cs"/>
              </a:rPr>
              <a:t>e aims to:</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Produce strategic noise maps</a:t>
            </a:r>
            <a:r>
              <a:rPr lang="en-US" sz="1200" b="0" i="0" kern="1200" dirty="0" smtClean="0">
                <a:solidFill>
                  <a:schemeClr val="tx1"/>
                </a:solidFill>
                <a:effectLst/>
                <a:latin typeface="+mn-lt"/>
                <a:ea typeface="+mn-ea"/>
                <a:cs typeface="+mn-cs"/>
              </a:rPr>
              <a:t> for all major roads, railways, airports and urban areas using </a:t>
            </a:r>
            <a:r>
              <a:rPr lang="en-US" sz="1200" b="0" i="0" kern="1200" dirty="0" err="1" smtClean="0">
                <a:solidFill>
                  <a:schemeClr val="tx1"/>
                </a:solidFill>
                <a:effectLst/>
                <a:latin typeface="+mn-lt"/>
                <a:ea typeface="+mn-ea"/>
                <a:cs typeface="+mn-cs"/>
              </a:rPr>
              <a:t>harmonised</a:t>
            </a:r>
            <a:r>
              <a:rPr lang="en-US" sz="1200" b="0" i="0" kern="1200" dirty="0" smtClean="0">
                <a:solidFill>
                  <a:schemeClr val="tx1"/>
                </a:solidFill>
                <a:effectLst/>
                <a:latin typeface="+mn-lt"/>
                <a:ea typeface="+mn-ea"/>
                <a:cs typeface="+mn-cs"/>
              </a:rPr>
              <a:t> noise indicators.</a:t>
            </a:r>
          </a:p>
          <a:p>
            <a:r>
              <a:rPr lang="en-US" sz="1200" b="1" i="0" kern="1200" dirty="0" smtClean="0">
                <a:solidFill>
                  <a:schemeClr val="tx1"/>
                </a:solidFill>
                <a:effectLst/>
                <a:latin typeface="+mn-lt"/>
                <a:ea typeface="+mn-ea"/>
                <a:cs typeface="+mn-cs"/>
              </a:rPr>
              <a:t>Determine how many people are exposed</a:t>
            </a:r>
            <a:r>
              <a:rPr lang="en-US" sz="1200" b="0" i="0" kern="1200" dirty="0" smtClean="0">
                <a:solidFill>
                  <a:schemeClr val="tx1"/>
                </a:solidFill>
                <a:effectLst/>
                <a:latin typeface="+mn-lt"/>
                <a:ea typeface="+mn-ea"/>
                <a:cs typeface="+mn-cs"/>
              </a:rPr>
              <a:t> to specific transport noise sources inside and outside urban areas and at large industrial installations inside urban areas.</a:t>
            </a:r>
          </a:p>
          <a:p>
            <a:r>
              <a:rPr lang="en-US" sz="1200" b="1" i="0" kern="1200" dirty="0" smtClean="0">
                <a:solidFill>
                  <a:schemeClr val="tx1"/>
                </a:solidFill>
                <a:effectLst/>
                <a:latin typeface="+mn-lt"/>
                <a:ea typeface="+mn-ea"/>
                <a:cs typeface="+mn-cs"/>
              </a:rPr>
              <a:t>Adopt action plans</a:t>
            </a:r>
            <a:r>
              <a:rPr lang="en-US" sz="1200" b="0" i="0" kern="1200" dirty="0" smtClean="0">
                <a:solidFill>
                  <a:schemeClr val="tx1"/>
                </a:solidFill>
                <a:effectLst/>
                <a:latin typeface="+mn-lt"/>
                <a:ea typeface="+mn-ea"/>
                <a:cs typeface="+mn-cs"/>
              </a:rPr>
              <a:t> based on noise mapping results to help prevent and reduce environmental noise, especially in areas where exposure levels affect human health.</a:t>
            </a:r>
          </a:p>
          <a:p>
            <a:r>
              <a:rPr lang="en-US" sz="1200" b="1" i="0" kern="1200" dirty="0" smtClean="0">
                <a:solidFill>
                  <a:schemeClr val="tx1"/>
                </a:solidFill>
                <a:effectLst/>
                <a:latin typeface="+mn-lt"/>
                <a:ea typeface="+mn-ea"/>
                <a:cs typeface="+mn-cs"/>
              </a:rPr>
              <a:t>Select and preserve ‘quiet’ areas</a:t>
            </a:r>
            <a:r>
              <a:rPr lang="en-US" sz="1200" b="0" i="0" kern="1200" dirty="0" smtClean="0">
                <a:solidFill>
                  <a:schemeClr val="tx1"/>
                </a:solidFill>
                <a:effectLst/>
                <a:latin typeface="+mn-lt"/>
                <a:ea typeface="+mn-ea"/>
                <a:cs typeface="+mn-cs"/>
              </a:rPr>
              <a:t> to protect the European soundscape.</a:t>
            </a:r>
          </a:p>
          <a:p>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2</a:t>
            </a:fld>
            <a:endParaRPr lang="en-IE"/>
          </a:p>
        </p:txBody>
      </p:sp>
    </p:spTree>
    <p:extLst>
      <p:ext uri="{BB962C8B-B14F-4D97-AF65-F5344CB8AC3E}">
        <p14:creationId xmlns:p14="http://schemas.microsoft.com/office/powerpoint/2010/main" val="349530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agglomeration an</a:t>
            </a:r>
            <a:r>
              <a:rPr lang="en-US" baseline="0" dirty="0" smtClean="0"/>
              <a:t> urban area with greater than 100,000 inhabitants</a:t>
            </a:r>
            <a:endParaRPr lang="en-US" dirty="0" smtClean="0"/>
          </a:p>
          <a:p>
            <a:endParaRPr lang="en-US" dirty="0" smtClean="0"/>
          </a:p>
          <a:p>
            <a:r>
              <a:rPr lang="en-US" dirty="0" smtClean="0"/>
              <a:t>Preparation based on EPA guidance</a:t>
            </a:r>
          </a:p>
          <a:p>
            <a:endParaRPr lang="en-US" dirty="0" smtClean="0"/>
          </a:p>
          <a:p>
            <a:r>
              <a:rPr lang="en-US" dirty="0" smtClean="0"/>
              <a:t>For calendar year 2021</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11</a:t>
            </a:fld>
            <a:endParaRPr lang="en-IE"/>
          </a:p>
        </p:txBody>
      </p:sp>
    </p:spTree>
    <p:extLst>
      <p:ext uri="{BB962C8B-B14F-4D97-AF65-F5344CB8AC3E}">
        <p14:creationId xmlns:p14="http://schemas.microsoft.com/office/powerpoint/2010/main" val="122107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each of those 5dB bands of noise estimate the number of people exposed</a:t>
            </a:r>
          </a:p>
          <a:p>
            <a:endParaRPr lang="en-US" dirty="0" smtClean="0"/>
          </a:p>
          <a:p>
            <a:r>
              <a:rPr lang="en-US" dirty="0" smtClean="0"/>
              <a:t>Maps produced in 5 dB bands.</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3</a:t>
            </a:fld>
            <a:endParaRPr lang="en-IE"/>
          </a:p>
        </p:txBody>
      </p:sp>
    </p:spTree>
    <p:extLst>
      <p:ext uri="{BB962C8B-B14F-4D97-AF65-F5344CB8AC3E}">
        <p14:creationId xmlns:p14="http://schemas.microsoft.com/office/powerpoint/2010/main" val="141961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defined as the Agglomeration (the Electoral Divisions and associated</a:t>
            </a:r>
            <a:r>
              <a:rPr lang="en-US" baseline="0" dirty="0" smtClean="0"/>
              <a:t> townlands) </a:t>
            </a:r>
            <a:r>
              <a:rPr lang="en-US" dirty="0" smtClean="0"/>
              <a:t>in the 2018 Regulations</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4</a:t>
            </a:fld>
            <a:endParaRPr lang="en-IE"/>
          </a:p>
        </p:txBody>
      </p:sp>
    </p:spTree>
    <p:extLst>
      <p:ext uri="{BB962C8B-B14F-4D97-AF65-F5344CB8AC3E}">
        <p14:creationId xmlns:p14="http://schemas.microsoft.com/office/powerpoint/2010/main" val="287333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 defined as the Agglomeration (the Electoral Divisions and associated</a:t>
            </a:r>
            <a:r>
              <a:rPr lang="en-US" baseline="0" dirty="0" smtClean="0"/>
              <a:t> townlands) </a:t>
            </a:r>
            <a:r>
              <a:rPr lang="en-US" dirty="0" smtClean="0"/>
              <a:t>in the 2018 Regulations</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5</a:t>
            </a:fld>
            <a:endParaRPr lang="en-IE"/>
          </a:p>
        </p:txBody>
      </p:sp>
    </p:spTree>
    <p:extLst>
      <p:ext uri="{BB962C8B-B14F-4D97-AF65-F5344CB8AC3E}">
        <p14:creationId xmlns:p14="http://schemas.microsoft.com/office/powerpoint/2010/main" val="392470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6</a:t>
            </a:fld>
            <a:endParaRPr lang="en-IE"/>
          </a:p>
        </p:txBody>
      </p:sp>
    </p:spTree>
    <p:extLst>
      <p:ext uri="{BB962C8B-B14F-4D97-AF65-F5344CB8AC3E}">
        <p14:creationId xmlns:p14="http://schemas.microsoft.com/office/powerpoint/2010/main" val="206114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Noise indicators to be mapped </a:t>
            </a:r>
            <a:r>
              <a:rPr lang="en-US" dirty="0" err="1" smtClean="0"/>
              <a:t>Lden</a:t>
            </a:r>
            <a:r>
              <a:rPr lang="en-US" dirty="0" smtClean="0"/>
              <a:t> and </a:t>
            </a:r>
            <a:r>
              <a:rPr lang="en-US" dirty="0" err="1" smtClean="0"/>
              <a:t>Lnight</a:t>
            </a:r>
            <a:r>
              <a:rPr lang="en-US" dirty="0" smtClean="0"/>
              <a:t> – long-term indicators.</a:t>
            </a:r>
          </a:p>
          <a:p>
            <a:endParaRPr lang="en-US" dirty="0" smtClean="0"/>
          </a:p>
          <a:p>
            <a:r>
              <a:rPr lang="en-US" dirty="0" smtClean="0"/>
              <a:t>What is </a:t>
            </a:r>
            <a:r>
              <a:rPr lang="en-US" dirty="0" err="1" smtClean="0"/>
              <a:t>Lden</a:t>
            </a:r>
            <a:r>
              <a:rPr lang="en-US" dirty="0" smtClean="0"/>
              <a:t>?</a:t>
            </a:r>
          </a:p>
          <a:p>
            <a:endParaRPr lang="en-US" dirty="0" smtClean="0"/>
          </a:p>
          <a:p>
            <a:r>
              <a:rPr lang="en-US" dirty="0" smtClean="0"/>
              <a:t>TII are the noise mapping body for the Major roads outside the Agglomerations</a:t>
            </a:r>
          </a:p>
          <a:p>
            <a:endParaRPr lang="en-US" dirty="0" smtClean="0"/>
          </a:p>
          <a:p>
            <a:r>
              <a:rPr lang="en-US" dirty="0" smtClean="0"/>
              <a:t>TII mapping only available towards end of last year</a:t>
            </a:r>
          </a:p>
          <a:p>
            <a:endParaRPr lang="en-US" dirty="0" smtClean="0"/>
          </a:p>
          <a:p>
            <a:r>
              <a:rPr lang="en-US" dirty="0" smtClean="0"/>
              <a:t>Preparation based on EPA guidance</a:t>
            </a:r>
          </a:p>
          <a:p>
            <a:endParaRPr lang="en-US" dirty="0" smtClean="0"/>
          </a:p>
          <a:p>
            <a:r>
              <a:rPr lang="en-US" dirty="0" smtClean="0"/>
              <a:t>For calendar year 2021</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7</a:t>
            </a:fld>
            <a:endParaRPr lang="en-IE"/>
          </a:p>
        </p:txBody>
      </p:sp>
    </p:spTree>
    <p:extLst>
      <p:ext uri="{BB962C8B-B14F-4D97-AF65-F5344CB8AC3E}">
        <p14:creationId xmlns:p14="http://schemas.microsoft.com/office/powerpoint/2010/main" val="95179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a:t>
            </a:r>
            <a:r>
              <a:rPr lang="en-US" dirty="0" err="1" smtClean="0"/>
              <a:t>Lnight</a:t>
            </a:r>
            <a:r>
              <a:rPr lang="en-US" dirty="0" smtClean="0"/>
              <a:t>, the night-time indicator, There are also links here for access</a:t>
            </a:r>
            <a:r>
              <a:rPr lang="en-US" baseline="0" dirty="0" smtClean="0"/>
              <a:t> to the mapping online at the Council’s website and the EPA’s website.</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8</a:t>
            </a:fld>
            <a:endParaRPr lang="en-IE"/>
          </a:p>
        </p:txBody>
      </p:sp>
    </p:spTree>
    <p:extLst>
      <p:ext uri="{BB962C8B-B14F-4D97-AF65-F5344CB8AC3E}">
        <p14:creationId xmlns:p14="http://schemas.microsoft.com/office/powerpoint/2010/main" val="206575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each of those 5dB bands of noise estimate the number of people exposed</a:t>
            </a:r>
          </a:p>
          <a:p>
            <a:endParaRPr lang="en-US" dirty="0" smtClean="0"/>
          </a:p>
          <a:p>
            <a:r>
              <a:rPr lang="en-US" dirty="0" smtClean="0"/>
              <a:t>EPA</a:t>
            </a:r>
            <a:r>
              <a:rPr lang="en-US" baseline="0" dirty="0" smtClean="0"/>
              <a:t> guidance</a:t>
            </a:r>
          </a:p>
          <a:p>
            <a:endParaRPr lang="en-US" baseline="0" dirty="0" smtClean="0"/>
          </a:p>
          <a:p>
            <a:r>
              <a:rPr lang="en-US" baseline="0" dirty="0" smtClean="0"/>
              <a:t>Avoid – aligns with NPO65 in the NDP. Building lines under Transportation Objective in LDP. Separation distance provided unless</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9</a:t>
            </a:fld>
            <a:endParaRPr lang="en-IE"/>
          </a:p>
        </p:txBody>
      </p:sp>
    </p:spTree>
    <p:extLst>
      <p:ext uri="{BB962C8B-B14F-4D97-AF65-F5344CB8AC3E}">
        <p14:creationId xmlns:p14="http://schemas.microsoft.com/office/powerpoint/2010/main" val="51324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agglomeration an</a:t>
            </a:r>
            <a:r>
              <a:rPr lang="en-US" baseline="0" dirty="0" smtClean="0"/>
              <a:t> urban area with greater than 100,000 inhabitants</a:t>
            </a:r>
            <a:endParaRPr lang="en-US" dirty="0" smtClean="0"/>
          </a:p>
          <a:p>
            <a:endParaRPr lang="en-US" dirty="0" smtClean="0"/>
          </a:p>
          <a:p>
            <a:r>
              <a:rPr lang="en-US" dirty="0" smtClean="0"/>
              <a:t>Preparation based on EPA guidance</a:t>
            </a:r>
          </a:p>
          <a:p>
            <a:endParaRPr lang="en-US" dirty="0" smtClean="0"/>
          </a:p>
          <a:p>
            <a:r>
              <a:rPr lang="en-US" dirty="0" smtClean="0"/>
              <a:t>For calendar year 2021</a:t>
            </a:r>
            <a:endParaRPr lang="en-IE" dirty="0"/>
          </a:p>
        </p:txBody>
      </p:sp>
      <p:sp>
        <p:nvSpPr>
          <p:cNvPr id="4" name="Slide Number Placeholder 3"/>
          <p:cNvSpPr>
            <a:spLocks noGrp="1"/>
          </p:cNvSpPr>
          <p:nvPr>
            <p:ph type="sldNum" sz="quarter" idx="10"/>
          </p:nvPr>
        </p:nvSpPr>
        <p:spPr/>
        <p:txBody>
          <a:bodyPr/>
          <a:lstStyle/>
          <a:p>
            <a:fld id="{1E68EF53-F5D8-4FD2-B90B-78D746E28AD4}" type="slidenum">
              <a:rPr lang="en-IE" smtClean="0"/>
              <a:t>10</a:t>
            </a:fld>
            <a:endParaRPr lang="en-IE"/>
          </a:p>
        </p:txBody>
      </p:sp>
    </p:spTree>
    <p:extLst>
      <p:ext uri="{BB962C8B-B14F-4D97-AF65-F5344CB8AC3E}">
        <p14:creationId xmlns:p14="http://schemas.microsoft.com/office/powerpoint/2010/main" val="82884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AE304544-5C0D-4198-B6BB-9259CD8F62F5}" type="datetimeFigureOut">
              <a:rPr lang="en-IE" smtClean="0"/>
              <a:t>23/02/2024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141142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AE304544-5C0D-4198-B6BB-9259CD8F62F5}" type="datetimeFigureOut">
              <a:rPr lang="en-IE" smtClean="0"/>
              <a:t>23/02/2024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78564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AE304544-5C0D-4198-B6BB-9259CD8F62F5}" type="datetimeFigureOut">
              <a:rPr lang="en-IE" smtClean="0"/>
              <a:t>23/02/2024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916944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AE304544-5C0D-4198-B6BB-9259CD8F62F5}" type="datetimeFigureOut">
              <a:rPr lang="en-IE" smtClean="0"/>
              <a:t>23/02/2024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424633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304544-5C0D-4198-B6BB-9259CD8F62F5}" type="datetimeFigureOut">
              <a:rPr lang="en-IE" smtClean="0"/>
              <a:t>23/02/2024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346767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AE304544-5C0D-4198-B6BB-9259CD8F62F5}" type="datetimeFigureOut">
              <a:rPr lang="en-IE" smtClean="0"/>
              <a:t>23/02/2024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2147739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AE304544-5C0D-4198-B6BB-9259CD8F62F5}" type="datetimeFigureOut">
              <a:rPr lang="en-IE" smtClean="0"/>
              <a:t>23/02/2024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322282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AE304544-5C0D-4198-B6BB-9259CD8F62F5}" type="datetimeFigureOut">
              <a:rPr lang="en-IE" smtClean="0"/>
              <a:t>23/02/2024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365287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04544-5C0D-4198-B6BB-9259CD8F62F5}" type="datetimeFigureOut">
              <a:rPr lang="en-IE" smtClean="0"/>
              <a:t>23/02/2024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372862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304544-5C0D-4198-B6BB-9259CD8F62F5}" type="datetimeFigureOut">
              <a:rPr lang="en-IE" smtClean="0"/>
              <a:t>23/02/2024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3255365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304544-5C0D-4198-B6BB-9259CD8F62F5}" type="datetimeFigureOut">
              <a:rPr lang="en-IE" smtClean="0"/>
              <a:t>23/02/2024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A6500DF-E5F4-4691-B3E4-6BE9FBCD913C}" type="slidenum">
              <a:rPr lang="en-IE" smtClean="0"/>
              <a:t>‹#›</a:t>
            </a:fld>
            <a:endParaRPr lang="en-IE"/>
          </a:p>
        </p:txBody>
      </p:sp>
    </p:spTree>
    <p:extLst>
      <p:ext uri="{BB962C8B-B14F-4D97-AF65-F5344CB8AC3E}">
        <p14:creationId xmlns:p14="http://schemas.microsoft.com/office/powerpoint/2010/main" val="901683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04544-5C0D-4198-B6BB-9259CD8F62F5}" type="datetimeFigureOut">
              <a:rPr lang="en-IE" smtClean="0"/>
              <a:t>23/02/2024</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500DF-E5F4-4691-B3E4-6BE9FBCD913C}" type="slidenum">
              <a:rPr lang="en-IE" smtClean="0"/>
              <a:t>‹#›</a:t>
            </a:fld>
            <a:endParaRPr lang="en-IE"/>
          </a:p>
        </p:txBody>
      </p:sp>
    </p:spTree>
    <p:extLst>
      <p:ext uri="{BB962C8B-B14F-4D97-AF65-F5344CB8AC3E}">
        <p14:creationId xmlns:p14="http://schemas.microsoft.com/office/powerpoint/2010/main" val="3945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gis.epa.ie/EPAMaps/" TargetMode="External"/><Relationship Id="rId5" Type="http://schemas.openxmlformats.org/officeDocument/2006/relationships/hyperlink" Target="https://www.limerick.ie/council/services/environment/environmental-control/strategic-noise-mapping-and-noise-action-plans"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E"/>
          </a:p>
        </p:txBody>
      </p:sp>
      <p:sp>
        <p:nvSpPr>
          <p:cNvPr id="3" name="Subtitle 2"/>
          <p:cNvSpPr>
            <a:spLocks noGrp="1"/>
          </p:cNvSpPr>
          <p:nvPr>
            <p:ph type="subTitle" idx="1"/>
          </p:nvPr>
        </p:nvSpPr>
        <p:spPr/>
        <p:txBody>
          <a:bodyPr/>
          <a:lstStyle/>
          <a:p>
            <a:endParaRPr lang="en-IE"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0701" b="14219"/>
          <a:stretch/>
        </p:blipFill>
        <p:spPr>
          <a:xfrm>
            <a:off x="0" y="-7255"/>
            <a:ext cx="12192000" cy="6865256"/>
          </a:xfrm>
          <a:prstGeom prst="rect">
            <a:avLst/>
          </a:prstGeom>
        </p:spPr>
      </p:pic>
      <p:sp>
        <p:nvSpPr>
          <p:cNvPr id="9" name="TextBox 8"/>
          <p:cNvSpPr txBox="1"/>
          <p:nvPr/>
        </p:nvSpPr>
        <p:spPr>
          <a:xfrm>
            <a:off x="720073" y="1417094"/>
            <a:ext cx="10751853" cy="1569660"/>
          </a:xfrm>
          <a:prstGeom prst="rect">
            <a:avLst/>
          </a:prstGeom>
          <a:solidFill>
            <a:schemeClr val="bg1">
              <a:alpha val="31000"/>
            </a:schemeClr>
          </a:solidFill>
        </p:spPr>
        <p:txBody>
          <a:bodyPr wrap="none" rtlCol="0">
            <a:spAutoFit/>
          </a:bodyPr>
          <a:lstStyle/>
          <a:p>
            <a:pPr algn="ctr"/>
            <a:r>
              <a:rPr lang="en-US" sz="4800" b="1" dirty="0" smtClean="0">
                <a:ln w="9525">
                  <a:solidFill>
                    <a:schemeClr val="tx1"/>
                  </a:solidFill>
                </a:ln>
              </a:rPr>
              <a:t>Draft County Limerick and Agglomeration</a:t>
            </a:r>
          </a:p>
          <a:p>
            <a:pPr algn="ctr"/>
            <a:r>
              <a:rPr lang="en-US" sz="4800" b="1" dirty="0" smtClean="0">
                <a:ln w="9525">
                  <a:solidFill>
                    <a:schemeClr val="tx1"/>
                  </a:solidFill>
                </a:ln>
              </a:rPr>
              <a:t>Noise Action Plans 2024-2028</a:t>
            </a:r>
          </a:p>
        </p:txBody>
      </p:sp>
      <p:sp>
        <p:nvSpPr>
          <p:cNvPr id="10" name="Rectangle 9"/>
          <p:cNvSpPr/>
          <p:nvPr/>
        </p:nvSpPr>
        <p:spPr>
          <a:xfrm>
            <a:off x="2812255" y="4113842"/>
            <a:ext cx="6567488" cy="2031325"/>
          </a:xfrm>
          <a:prstGeom prst="rect">
            <a:avLst/>
          </a:prstGeom>
          <a:solidFill>
            <a:schemeClr val="bg1">
              <a:alpha val="32000"/>
            </a:schemeClr>
          </a:solidFill>
        </p:spPr>
        <p:txBody>
          <a:bodyPr wrap="square">
            <a:spAutoFit/>
          </a:bodyPr>
          <a:lstStyle/>
          <a:p>
            <a:pPr algn="ctr"/>
            <a:r>
              <a:rPr lang="en-US" sz="2400" b="1" dirty="0">
                <a:ln w="9525">
                  <a:solidFill>
                    <a:schemeClr val="tx1"/>
                  </a:solidFill>
                </a:ln>
              </a:rPr>
              <a:t>20</a:t>
            </a:r>
            <a:r>
              <a:rPr lang="en-US" sz="2400" b="1" baseline="30000" dirty="0">
                <a:ln w="9525">
                  <a:solidFill>
                    <a:schemeClr val="tx1"/>
                  </a:solidFill>
                </a:ln>
              </a:rPr>
              <a:t>th</a:t>
            </a:r>
            <a:r>
              <a:rPr lang="en-US" sz="2400" b="1" dirty="0">
                <a:ln w="9525">
                  <a:solidFill>
                    <a:schemeClr val="tx1"/>
                  </a:solidFill>
                </a:ln>
              </a:rPr>
              <a:t> February 2024</a:t>
            </a:r>
          </a:p>
          <a:p>
            <a:pPr algn="ctr"/>
            <a:r>
              <a:rPr lang="en-US" sz="2400" b="1" dirty="0">
                <a:ln w="9525">
                  <a:solidFill>
                    <a:schemeClr val="tx1"/>
                  </a:solidFill>
                </a:ln>
              </a:rPr>
              <a:t>Climate Action, Biodiversity and Environment </a:t>
            </a:r>
            <a:r>
              <a:rPr lang="en-US" sz="2400" b="1" dirty="0" smtClean="0">
                <a:ln w="9525">
                  <a:solidFill>
                    <a:schemeClr val="tx1"/>
                  </a:solidFill>
                </a:ln>
              </a:rPr>
              <a:t>SPC</a:t>
            </a:r>
          </a:p>
          <a:p>
            <a:pPr algn="ctr"/>
            <a:endParaRPr lang="en-US" sz="2400" b="1" dirty="0">
              <a:ln w="9525">
                <a:solidFill>
                  <a:schemeClr val="tx1"/>
                </a:solidFill>
              </a:ln>
            </a:endParaRPr>
          </a:p>
          <a:p>
            <a:pPr algn="ctr"/>
            <a:r>
              <a:rPr lang="en-US" b="1" dirty="0" smtClean="0">
                <a:ln w="9525">
                  <a:solidFill>
                    <a:schemeClr val="tx1"/>
                  </a:solidFill>
                </a:ln>
              </a:rPr>
              <a:t>Simon Jennings</a:t>
            </a:r>
          </a:p>
          <a:p>
            <a:pPr algn="ctr"/>
            <a:r>
              <a:rPr lang="en-US" b="1" dirty="0" smtClean="0">
                <a:ln w="9525">
                  <a:solidFill>
                    <a:schemeClr val="tx1"/>
                  </a:solidFill>
                </a:ln>
              </a:rPr>
              <a:t>simon.jennings@limerick.ie</a:t>
            </a:r>
          </a:p>
          <a:p>
            <a:pPr algn="ctr"/>
            <a:r>
              <a:rPr lang="en-US" b="1" dirty="0" smtClean="0">
                <a:ln w="9525">
                  <a:solidFill>
                    <a:schemeClr val="tx1"/>
                  </a:solidFill>
                </a:ln>
              </a:rPr>
              <a:t>Environment and Climate Action</a:t>
            </a:r>
            <a:endParaRPr lang="en-IE" b="1" dirty="0">
              <a:ln w="9525">
                <a:solidFill>
                  <a:schemeClr val="tx1"/>
                </a:solidFill>
              </a:ln>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t="31490" b="31491"/>
          <a:stretch>
            <a:fillRect/>
          </a:stretch>
        </p:blipFill>
        <p:spPr bwMode="auto">
          <a:xfrm>
            <a:off x="10294144" y="6265069"/>
            <a:ext cx="1819591" cy="484544"/>
          </a:xfrm>
          <a:prstGeom prst="rect">
            <a:avLst/>
          </a:prstGeom>
          <a:noFill/>
          <a:ln>
            <a:noFill/>
          </a:ln>
        </p:spPr>
      </p:pic>
    </p:spTree>
    <p:extLst>
      <p:ext uri="{BB962C8B-B14F-4D97-AF65-F5344CB8AC3E}">
        <p14:creationId xmlns:p14="http://schemas.microsoft.com/office/powerpoint/2010/main" val="1732403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911"/>
            <a:ext cx="12192000" cy="6865911"/>
          </a:xfrm>
        </p:spPr>
      </p:pic>
      <p:sp>
        <p:nvSpPr>
          <p:cNvPr id="5" name="TextBox 4"/>
          <p:cNvSpPr txBox="1"/>
          <p:nvPr/>
        </p:nvSpPr>
        <p:spPr>
          <a:xfrm>
            <a:off x="5101777" y="332886"/>
            <a:ext cx="2110258"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Timetable</a:t>
            </a:r>
            <a:endParaRPr lang="en-IE" sz="3600" b="1" dirty="0">
              <a:ln>
                <a:solidFill>
                  <a:schemeClr val="tx1"/>
                </a:solidFill>
              </a:ln>
            </a:endParaRPr>
          </a:p>
        </p:txBody>
      </p:sp>
      <p:sp>
        <p:nvSpPr>
          <p:cNvPr id="6" name="Rectangle 5"/>
          <p:cNvSpPr/>
          <p:nvPr/>
        </p:nvSpPr>
        <p:spPr>
          <a:xfrm>
            <a:off x="1687651" y="1951860"/>
            <a:ext cx="9512214" cy="3539430"/>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Quarter 1 (end March) 2024: Public consultation (6 weeks) on Draft Noise Action Plans (Agglomeration and County)</a:t>
            </a:r>
          </a:p>
          <a:p>
            <a:pPr marL="285750" indent="-285750">
              <a:buFont typeface="Arial" panose="020B0604020202020204" pitchFamily="34" charset="0"/>
              <a:buChar char="•"/>
            </a:pPr>
            <a:endParaRPr lang="en-US" sz="2800" dirty="0">
              <a:ln>
                <a:solidFill>
                  <a:schemeClr val="tx1"/>
                </a:solidFill>
              </a:ln>
            </a:endParaRPr>
          </a:p>
          <a:p>
            <a:pPr marL="285750" indent="-285750">
              <a:buFont typeface="Arial" panose="020B0604020202020204" pitchFamily="34" charset="0"/>
              <a:buChar char="•"/>
            </a:pPr>
            <a:r>
              <a:rPr lang="en-US" sz="2800" i="0" dirty="0" smtClean="0">
                <a:ln>
                  <a:solidFill>
                    <a:schemeClr val="tx1"/>
                  </a:solidFill>
                </a:ln>
                <a:effectLst/>
              </a:rPr>
              <a:t>18</a:t>
            </a:r>
            <a:r>
              <a:rPr lang="en-US" sz="2800" i="0" baseline="30000" dirty="0" smtClean="0">
                <a:ln>
                  <a:solidFill>
                    <a:schemeClr val="tx1"/>
                  </a:solidFill>
                </a:ln>
                <a:effectLst/>
              </a:rPr>
              <a:t>th</a:t>
            </a:r>
            <a:r>
              <a:rPr lang="en-US" sz="2800" i="0" dirty="0" smtClean="0">
                <a:ln>
                  <a:solidFill>
                    <a:schemeClr val="tx1"/>
                  </a:solidFill>
                </a:ln>
                <a:effectLst/>
              </a:rPr>
              <a:t> July 2024: Final Noise Action Plans to be submitted to the EPA (Agglomeration and County)</a:t>
            </a:r>
          </a:p>
          <a:p>
            <a:pPr marL="285750" indent="-285750">
              <a:buFont typeface="Arial" panose="020B0604020202020204" pitchFamily="34" charset="0"/>
              <a:buChar char="•"/>
            </a:pPr>
            <a:endParaRPr lang="en-US" sz="2800" dirty="0">
              <a:ln>
                <a:solidFill>
                  <a:schemeClr val="tx1"/>
                </a:solidFill>
              </a:ln>
            </a:endParaRPr>
          </a:p>
          <a:p>
            <a:pPr marL="285750" indent="-285750">
              <a:buFont typeface="Arial" panose="020B0604020202020204" pitchFamily="34" charset="0"/>
              <a:buChar char="•"/>
            </a:pPr>
            <a:r>
              <a:rPr lang="en-US" sz="2800" i="0" dirty="0" smtClean="0">
                <a:ln>
                  <a:solidFill>
                    <a:schemeClr val="tx1"/>
                  </a:solidFill>
                </a:ln>
                <a:effectLst/>
              </a:rPr>
              <a:t>18</a:t>
            </a:r>
            <a:r>
              <a:rPr lang="en-US" sz="2800" i="0" baseline="30000" dirty="0" smtClean="0">
                <a:ln>
                  <a:solidFill>
                    <a:schemeClr val="tx1"/>
                  </a:solidFill>
                </a:ln>
                <a:effectLst/>
              </a:rPr>
              <a:t>th</a:t>
            </a:r>
            <a:r>
              <a:rPr lang="en-US" sz="2800" i="0" dirty="0" smtClean="0">
                <a:ln>
                  <a:solidFill>
                    <a:schemeClr val="tx1"/>
                  </a:solidFill>
                </a:ln>
                <a:effectLst/>
              </a:rPr>
              <a:t> January 2025: Summary Noise Action Plans to be reported to the European Commission by the EPA for Round 4.</a:t>
            </a:r>
            <a:endParaRPr lang="en-US" sz="2800" i="0" dirty="0">
              <a:ln>
                <a:solidFill>
                  <a:schemeClr val="tx1"/>
                </a:solidFill>
              </a:ln>
              <a:effectLst/>
            </a:endParaRPr>
          </a:p>
        </p:txBody>
      </p:sp>
    </p:spTree>
    <p:extLst>
      <p:ext uri="{BB962C8B-B14F-4D97-AF65-F5344CB8AC3E}">
        <p14:creationId xmlns:p14="http://schemas.microsoft.com/office/powerpoint/2010/main" val="1195270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911"/>
            <a:ext cx="12192000" cy="6865911"/>
          </a:xfrm>
        </p:spPr>
      </p:pic>
      <p:sp>
        <p:nvSpPr>
          <p:cNvPr id="5" name="TextBox 4"/>
          <p:cNvSpPr txBox="1"/>
          <p:nvPr/>
        </p:nvSpPr>
        <p:spPr>
          <a:xfrm>
            <a:off x="5009067" y="5397255"/>
            <a:ext cx="2173865" cy="646331"/>
          </a:xfrm>
          <a:prstGeom prst="rect">
            <a:avLst/>
          </a:prstGeom>
          <a:solidFill>
            <a:schemeClr val="bg1">
              <a:alpha val="72000"/>
            </a:schemeClr>
          </a:solidFill>
        </p:spPr>
        <p:txBody>
          <a:bodyPr wrap="none" rtlCol="0">
            <a:spAutoFit/>
          </a:bodyPr>
          <a:lstStyle/>
          <a:p>
            <a:pPr algn="ctr"/>
            <a:r>
              <a:rPr lang="en-US" sz="3600" b="1" i="1" dirty="0" smtClean="0">
                <a:ln>
                  <a:solidFill>
                    <a:schemeClr val="tx1"/>
                  </a:solidFill>
                </a:ln>
              </a:rPr>
              <a:t>Thank you</a:t>
            </a:r>
            <a:endParaRPr lang="en-IE" sz="3600" b="1" i="1" dirty="0">
              <a:ln>
                <a:solidFill>
                  <a:schemeClr val="tx1"/>
                </a:solidFill>
              </a:ln>
            </a:endParaRPr>
          </a:p>
        </p:txBody>
      </p:sp>
    </p:spTree>
    <p:extLst>
      <p:ext uri="{BB962C8B-B14F-4D97-AF65-F5344CB8AC3E}">
        <p14:creationId xmlns:p14="http://schemas.microsoft.com/office/powerpoint/2010/main" val="4128804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1691" t="4230" r="37907"/>
          <a:stretch/>
        </p:blipFill>
        <p:spPr>
          <a:xfrm rot="5400000">
            <a:off x="2653904" y="-2653905"/>
            <a:ext cx="6858000" cy="12165809"/>
          </a:xfrm>
          <a:prstGeom prst="rect">
            <a:avLst/>
          </a:prstGeom>
        </p:spPr>
      </p:pic>
      <p:pic>
        <p:nvPicPr>
          <p:cNvPr id="1028" name="Picture 4" descr="Noise pollution is still widespread across Europe, but there are ways to  reduce the volume — European Environment Agenc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292" y="249008"/>
            <a:ext cx="5848349" cy="63599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93230" y="3072621"/>
            <a:ext cx="5836470" cy="1200329"/>
          </a:xfrm>
          <a:prstGeom prst="rect">
            <a:avLst/>
          </a:prstGeom>
          <a:solidFill>
            <a:schemeClr val="bg1">
              <a:alpha val="72000"/>
            </a:schemeClr>
          </a:solidFill>
          <a:ln w="9525">
            <a:solidFill>
              <a:schemeClr val="tx1"/>
            </a:solidFill>
          </a:ln>
        </p:spPr>
        <p:txBody>
          <a:bodyPr wrap="none" rtlCol="0">
            <a:spAutoFit/>
          </a:bodyPr>
          <a:lstStyle/>
          <a:p>
            <a:pPr algn="ctr"/>
            <a:r>
              <a:rPr lang="en-US" sz="3600" b="1" dirty="0" smtClean="0">
                <a:ln w="9525">
                  <a:solidFill>
                    <a:schemeClr val="tx1"/>
                  </a:solidFill>
                </a:ln>
              </a:rPr>
              <a:t>EU Action</a:t>
            </a:r>
          </a:p>
          <a:p>
            <a:pPr algn="ctr"/>
            <a:r>
              <a:rPr lang="en-US" sz="3600" dirty="0" smtClean="0">
                <a:ln w="9525">
                  <a:solidFill>
                    <a:schemeClr val="tx1"/>
                  </a:solidFill>
                </a:ln>
              </a:rPr>
              <a:t>Environmental Noise Directive</a:t>
            </a:r>
            <a:endParaRPr lang="en-IE" sz="3600" dirty="0">
              <a:ln w="9525">
                <a:solidFill>
                  <a:schemeClr val="tx1"/>
                </a:solidFill>
              </a:ln>
            </a:endParaRPr>
          </a:p>
        </p:txBody>
      </p:sp>
      <p:sp>
        <p:nvSpPr>
          <p:cNvPr id="3" name="Rectangle 2"/>
          <p:cNvSpPr/>
          <p:nvPr/>
        </p:nvSpPr>
        <p:spPr>
          <a:xfrm>
            <a:off x="5233505" y="6270436"/>
            <a:ext cx="1698798" cy="338554"/>
          </a:xfrm>
          <a:prstGeom prst="rect">
            <a:avLst/>
          </a:prstGeom>
        </p:spPr>
        <p:txBody>
          <a:bodyPr wrap="none">
            <a:spAutoFit/>
          </a:bodyPr>
          <a:lstStyle/>
          <a:p>
            <a:r>
              <a:rPr lang="en-US" sz="1600" i="1" dirty="0" smtClean="0">
                <a:ln w="9525">
                  <a:solidFill>
                    <a:schemeClr val="tx1"/>
                  </a:solidFill>
                </a:ln>
              </a:rPr>
              <a:t>EEA Report - 2020</a:t>
            </a:r>
            <a:endParaRPr lang="en-IE" sz="1600" i="1" dirty="0"/>
          </a:p>
        </p:txBody>
      </p:sp>
    </p:spTree>
    <p:extLst>
      <p:ext uri="{BB962C8B-B14F-4D97-AF65-F5344CB8AC3E}">
        <p14:creationId xmlns:p14="http://schemas.microsoft.com/office/powerpoint/2010/main" val="35227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563" b="13125"/>
          <a:stretch/>
        </p:blipFill>
        <p:spPr>
          <a:xfrm>
            <a:off x="0" y="-28576"/>
            <a:ext cx="12192000" cy="6886575"/>
          </a:xfrm>
          <a:prstGeom prst="rect">
            <a:avLst/>
          </a:prstGeom>
        </p:spPr>
      </p:pic>
      <p:sp>
        <p:nvSpPr>
          <p:cNvPr id="8" name="TextBox 7"/>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9" name="Rectangle 8"/>
          <p:cNvSpPr/>
          <p:nvPr/>
        </p:nvSpPr>
        <p:spPr>
          <a:xfrm>
            <a:off x="958798" y="1619815"/>
            <a:ext cx="10383940" cy="4401205"/>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Local Authorities required to prepare </a:t>
            </a:r>
            <a:r>
              <a:rPr lang="en-US" sz="2800" b="1" i="0" dirty="0" smtClean="0">
                <a:ln>
                  <a:solidFill>
                    <a:schemeClr val="tx1"/>
                  </a:solidFill>
                </a:ln>
                <a:effectLst/>
              </a:rPr>
              <a:t>strategic noise maps </a:t>
            </a:r>
            <a:r>
              <a:rPr lang="en-US" sz="2800" i="0" dirty="0" smtClean="0">
                <a:ln>
                  <a:solidFill>
                    <a:schemeClr val="tx1"/>
                  </a:solidFill>
                </a:ln>
                <a:effectLst/>
              </a:rPr>
              <a:t>and </a:t>
            </a:r>
            <a:r>
              <a:rPr lang="en-US" sz="2800" b="1" i="0" dirty="0" smtClean="0">
                <a:ln>
                  <a:solidFill>
                    <a:schemeClr val="tx1"/>
                  </a:solidFill>
                </a:ln>
                <a:effectLst/>
              </a:rPr>
              <a:t>noise action plans </a:t>
            </a:r>
            <a:r>
              <a:rPr lang="en-US" sz="2800" i="0" dirty="0" smtClean="0">
                <a:ln>
                  <a:solidFill>
                    <a:schemeClr val="tx1"/>
                  </a:solidFill>
                </a:ln>
                <a:effectLst/>
              </a:rPr>
              <a:t>every 5 years (Round 4: 2024-2028).</a:t>
            </a:r>
          </a:p>
          <a:p>
            <a:pPr marL="285750" indent="-285750">
              <a:buFont typeface="Arial" panose="020B0604020202020204" pitchFamily="34" charset="0"/>
              <a:buChar char="•"/>
            </a:pPr>
            <a:endParaRPr lang="en-US" sz="2800" b="1" dirty="0">
              <a:ln>
                <a:solidFill>
                  <a:schemeClr val="tx1"/>
                </a:solidFill>
              </a:ln>
            </a:endParaRPr>
          </a:p>
          <a:p>
            <a:pPr marL="285750" indent="-285750">
              <a:buFont typeface="Arial" panose="020B0604020202020204" pitchFamily="34" charset="0"/>
              <a:buChar char="•"/>
            </a:pPr>
            <a:r>
              <a:rPr lang="en-US" sz="2800" b="1" dirty="0" smtClean="0">
                <a:ln>
                  <a:solidFill>
                    <a:schemeClr val="tx1"/>
                  </a:solidFill>
                </a:ln>
              </a:rPr>
              <a:t>Limerick</a:t>
            </a:r>
            <a:r>
              <a:rPr lang="en-US" sz="2800" dirty="0" smtClean="0">
                <a:ln>
                  <a:solidFill>
                    <a:schemeClr val="tx1"/>
                  </a:solidFill>
                </a:ln>
              </a:rPr>
              <a:t> – </a:t>
            </a:r>
            <a:r>
              <a:rPr lang="en-US" sz="2800" b="1" dirty="0" smtClean="0">
                <a:ln>
                  <a:solidFill>
                    <a:schemeClr val="tx1"/>
                  </a:solidFill>
                </a:ln>
              </a:rPr>
              <a:t>County Limerick </a:t>
            </a:r>
            <a:r>
              <a:rPr lang="en-US" sz="2800" dirty="0" smtClean="0">
                <a:ln>
                  <a:solidFill>
                    <a:schemeClr val="tx1"/>
                  </a:solidFill>
                </a:ln>
              </a:rPr>
              <a:t>and </a:t>
            </a:r>
            <a:r>
              <a:rPr lang="en-US" sz="2800" b="1" dirty="0" smtClean="0">
                <a:ln>
                  <a:solidFill>
                    <a:schemeClr val="tx1"/>
                  </a:solidFill>
                </a:ln>
              </a:rPr>
              <a:t>Limerick Agglomeration </a:t>
            </a:r>
            <a:r>
              <a:rPr lang="en-US" sz="2800" dirty="0" smtClean="0">
                <a:ln>
                  <a:solidFill>
                    <a:schemeClr val="tx1"/>
                  </a:solidFill>
                </a:ln>
              </a:rPr>
              <a:t>(LCCC and CCC).</a:t>
            </a:r>
          </a:p>
          <a:p>
            <a:pPr marL="285750" indent="-285750">
              <a:buFont typeface="Arial" panose="020B0604020202020204" pitchFamily="34" charset="0"/>
              <a:buChar char="•"/>
            </a:pPr>
            <a:endParaRPr lang="en-US" sz="2800" i="0" dirty="0">
              <a:ln>
                <a:solidFill>
                  <a:schemeClr val="tx1"/>
                </a:solidFill>
              </a:ln>
              <a:effectLst/>
            </a:endParaRPr>
          </a:p>
          <a:p>
            <a:pPr marL="285750" indent="-285750">
              <a:buFont typeface="Arial" panose="020B0604020202020204" pitchFamily="34" charset="0"/>
              <a:buChar char="•"/>
            </a:pPr>
            <a:r>
              <a:rPr lang="en-US" sz="2800" i="0" dirty="0" smtClean="0">
                <a:ln>
                  <a:solidFill>
                    <a:schemeClr val="tx1"/>
                  </a:solidFill>
                </a:ln>
                <a:effectLst/>
              </a:rPr>
              <a:t>Produce</a:t>
            </a:r>
            <a:r>
              <a:rPr lang="en-US" sz="2800" b="1" i="0" dirty="0" smtClean="0">
                <a:ln>
                  <a:solidFill>
                    <a:schemeClr val="tx1"/>
                  </a:solidFill>
                </a:ln>
                <a:effectLst/>
              </a:rPr>
              <a:t> strategic noise maps</a:t>
            </a:r>
            <a:r>
              <a:rPr lang="en-US" sz="2800" b="0" i="0" dirty="0" smtClean="0">
                <a:ln>
                  <a:solidFill>
                    <a:schemeClr val="tx1"/>
                  </a:solidFill>
                </a:ln>
                <a:effectLst/>
              </a:rPr>
              <a:t>  for </a:t>
            </a:r>
            <a:r>
              <a:rPr lang="en-US" sz="2800" dirty="0" smtClean="0">
                <a:ln>
                  <a:solidFill>
                    <a:schemeClr val="tx1"/>
                  </a:solidFill>
                </a:ln>
              </a:rPr>
              <a:t>major roads (&gt;3 million vehicles passages per year) in County Limerick and all roads, rail and industrial IPPC licensed sites selected by the EPA for the Limerick Agglomeration for </a:t>
            </a:r>
            <a:r>
              <a:rPr lang="en-US" sz="2800" dirty="0" err="1" smtClean="0">
                <a:ln>
                  <a:solidFill>
                    <a:schemeClr val="tx1"/>
                  </a:solidFill>
                </a:ln>
              </a:rPr>
              <a:t>L</a:t>
            </a:r>
            <a:r>
              <a:rPr lang="en-US" sz="2000" dirty="0" err="1" smtClean="0">
                <a:ln>
                  <a:solidFill>
                    <a:schemeClr val="tx1"/>
                  </a:solidFill>
                </a:ln>
              </a:rPr>
              <a:t>den</a:t>
            </a:r>
            <a:r>
              <a:rPr lang="en-US" sz="2800" dirty="0" smtClean="0">
                <a:ln>
                  <a:solidFill>
                    <a:schemeClr val="tx1"/>
                  </a:solidFill>
                </a:ln>
              </a:rPr>
              <a:t> (&gt;55 dB) and </a:t>
            </a:r>
            <a:r>
              <a:rPr lang="en-US" sz="2800" dirty="0" err="1" smtClean="0">
                <a:ln>
                  <a:solidFill>
                    <a:schemeClr val="tx1"/>
                  </a:solidFill>
                </a:ln>
              </a:rPr>
              <a:t>L</a:t>
            </a:r>
            <a:r>
              <a:rPr lang="en-US" sz="2000" dirty="0" err="1" smtClean="0">
                <a:ln>
                  <a:solidFill>
                    <a:schemeClr val="tx1"/>
                  </a:solidFill>
                </a:ln>
              </a:rPr>
              <a:t>night</a:t>
            </a:r>
            <a:r>
              <a:rPr lang="en-US" sz="2800" dirty="0" smtClean="0">
                <a:ln>
                  <a:solidFill>
                    <a:schemeClr val="tx1"/>
                  </a:solidFill>
                </a:ln>
              </a:rPr>
              <a:t> (&gt;50 dB).</a:t>
            </a:r>
          </a:p>
        </p:txBody>
      </p:sp>
    </p:spTree>
    <p:extLst>
      <p:ext uri="{BB962C8B-B14F-4D97-AF65-F5344CB8AC3E}">
        <p14:creationId xmlns:p14="http://schemas.microsoft.com/office/powerpoint/2010/main" val="1832525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1563" b="13125"/>
          <a:stretch/>
        </p:blipFill>
        <p:spPr>
          <a:xfrm>
            <a:off x="0" y="-28576"/>
            <a:ext cx="12192000" cy="6886575"/>
          </a:xfrm>
          <a:prstGeom prst="rect">
            <a:avLst/>
          </a:prstGeom>
        </p:spPr>
      </p:pic>
      <p:sp>
        <p:nvSpPr>
          <p:cNvPr id="18" name="TextBox 17"/>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19" name="Rectangle 18"/>
          <p:cNvSpPr/>
          <p:nvPr/>
        </p:nvSpPr>
        <p:spPr>
          <a:xfrm>
            <a:off x="1120705" y="1619815"/>
            <a:ext cx="10060126" cy="4401205"/>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Local Authorities required to prepare </a:t>
            </a:r>
            <a:r>
              <a:rPr lang="en-US" sz="2800" b="1" i="0" dirty="0" smtClean="0">
                <a:ln>
                  <a:solidFill>
                    <a:schemeClr val="tx1"/>
                  </a:solidFill>
                </a:ln>
                <a:effectLst/>
              </a:rPr>
              <a:t>strategic noise maps </a:t>
            </a:r>
            <a:r>
              <a:rPr lang="en-US" sz="2800" i="0" dirty="0" smtClean="0">
                <a:ln>
                  <a:solidFill>
                    <a:schemeClr val="tx1"/>
                  </a:solidFill>
                </a:ln>
                <a:effectLst/>
              </a:rPr>
              <a:t>and </a:t>
            </a:r>
            <a:r>
              <a:rPr lang="en-US" sz="2800" b="1" i="0" dirty="0" smtClean="0">
                <a:ln>
                  <a:solidFill>
                    <a:schemeClr val="tx1"/>
                  </a:solidFill>
                </a:ln>
                <a:effectLst/>
              </a:rPr>
              <a:t>noise action plans </a:t>
            </a:r>
            <a:r>
              <a:rPr lang="en-US" sz="2800" i="0" dirty="0" smtClean="0">
                <a:ln>
                  <a:solidFill>
                    <a:schemeClr val="tx1"/>
                  </a:solidFill>
                </a:ln>
                <a:effectLst/>
              </a:rPr>
              <a:t>every 5 years (4 years for Round 4: 2024-2028).</a:t>
            </a:r>
          </a:p>
          <a:p>
            <a:pPr marL="285750" indent="-285750">
              <a:buFont typeface="Arial" panose="020B0604020202020204" pitchFamily="34" charset="0"/>
              <a:buChar char="•"/>
            </a:pPr>
            <a:endParaRPr lang="en-US" sz="2800" b="1" dirty="0">
              <a:ln>
                <a:solidFill>
                  <a:schemeClr val="tx1"/>
                </a:solidFill>
              </a:ln>
            </a:endParaRPr>
          </a:p>
          <a:p>
            <a:pPr marL="285750" indent="-285750">
              <a:buFont typeface="Arial" panose="020B0604020202020204" pitchFamily="34" charset="0"/>
              <a:buChar char="•"/>
            </a:pPr>
            <a:r>
              <a:rPr lang="en-US" sz="2800" b="1" dirty="0" smtClean="0">
                <a:ln>
                  <a:solidFill>
                    <a:schemeClr val="tx1"/>
                  </a:solidFill>
                </a:ln>
              </a:rPr>
              <a:t>Limerick</a:t>
            </a:r>
            <a:r>
              <a:rPr lang="en-US" sz="2800" dirty="0" smtClean="0">
                <a:ln>
                  <a:solidFill>
                    <a:schemeClr val="tx1"/>
                  </a:solidFill>
                </a:ln>
              </a:rPr>
              <a:t> – </a:t>
            </a:r>
            <a:r>
              <a:rPr lang="en-US" sz="2800" b="1" dirty="0" smtClean="0">
                <a:ln>
                  <a:solidFill>
                    <a:schemeClr val="tx1"/>
                  </a:solidFill>
                </a:ln>
              </a:rPr>
              <a:t>County Limerick </a:t>
            </a:r>
            <a:r>
              <a:rPr lang="en-US" sz="2800" dirty="0" smtClean="0">
                <a:ln>
                  <a:solidFill>
                    <a:schemeClr val="tx1"/>
                  </a:solidFill>
                </a:ln>
              </a:rPr>
              <a:t>and </a:t>
            </a:r>
            <a:r>
              <a:rPr lang="en-US" sz="2800" b="1" dirty="0" smtClean="0">
                <a:ln>
                  <a:solidFill>
                    <a:schemeClr val="tx1"/>
                  </a:solidFill>
                </a:ln>
              </a:rPr>
              <a:t>Limerick Agglomeration </a:t>
            </a:r>
            <a:r>
              <a:rPr lang="en-US" sz="2800" dirty="0" smtClean="0">
                <a:ln>
                  <a:solidFill>
                    <a:schemeClr val="tx1"/>
                  </a:solidFill>
                </a:ln>
              </a:rPr>
              <a:t>(LCCC and CCC).</a:t>
            </a:r>
          </a:p>
          <a:p>
            <a:pPr marL="285750" indent="-285750">
              <a:buFont typeface="Arial" panose="020B0604020202020204" pitchFamily="34" charset="0"/>
              <a:buChar char="•"/>
            </a:pPr>
            <a:endParaRPr lang="en-US" sz="2800" i="0" dirty="0">
              <a:ln>
                <a:solidFill>
                  <a:schemeClr val="tx1"/>
                </a:solidFill>
              </a:ln>
              <a:effectLst/>
            </a:endParaRPr>
          </a:p>
          <a:p>
            <a:pPr marL="285750" indent="-285750">
              <a:buFont typeface="Arial" panose="020B0604020202020204" pitchFamily="34" charset="0"/>
              <a:buChar char="•"/>
            </a:pPr>
            <a:r>
              <a:rPr lang="en-US" sz="2800" i="0" dirty="0" smtClean="0">
                <a:ln>
                  <a:solidFill>
                    <a:schemeClr val="tx1"/>
                  </a:solidFill>
                </a:ln>
                <a:effectLst/>
              </a:rPr>
              <a:t>Produce</a:t>
            </a:r>
            <a:r>
              <a:rPr lang="en-US" sz="2800" b="1" i="0" dirty="0" smtClean="0">
                <a:ln>
                  <a:solidFill>
                    <a:schemeClr val="tx1"/>
                  </a:solidFill>
                </a:ln>
                <a:effectLst/>
              </a:rPr>
              <a:t> strategic noise maps</a:t>
            </a:r>
            <a:r>
              <a:rPr lang="en-US" sz="2800" b="0" i="0" dirty="0" smtClean="0">
                <a:ln>
                  <a:solidFill>
                    <a:schemeClr val="tx1"/>
                  </a:solidFill>
                </a:ln>
                <a:effectLst/>
              </a:rPr>
              <a:t>  for </a:t>
            </a:r>
            <a:r>
              <a:rPr lang="en-US" sz="2800" dirty="0" smtClean="0">
                <a:ln>
                  <a:solidFill>
                    <a:schemeClr val="tx1"/>
                  </a:solidFill>
                </a:ln>
              </a:rPr>
              <a:t>major roads (3 million/passages/</a:t>
            </a:r>
            <a:r>
              <a:rPr lang="en-US" sz="2800" dirty="0" err="1" smtClean="0">
                <a:ln>
                  <a:solidFill>
                    <a:schemeClr val="tx1"/>
                  </a:solidFill>
                </a:ln>
              </a:rPr>
              <a:t>yr</a:t>
            </a:r>
            <a:r>
              <a:rPr lang="en-US" sz="2800" dirty="0" smtClean="0">
                <a:ln>
                  <a:solidFill>
                    <a:schemeClr val="tx1"/>
                  </a:solidFill>
                </a:ln>
              </a:rPr>
              <a:t>) in County Limerick and all roads, rail and selected EPA industrial IPPC licensed sites for the Limerick Agglomeration.</a:t>
            </a:r>
          </a:p>
        </p:txBody>
      </p:sp>
      <p:pic>
        <p:nvPicPr>
          <p:cNvPr id="9" name="Content Placeholder 3"/>
          <p:cNvPicPr>
            <a:picLocks/>
          </p:cNvPicPr>
          <p:nvPr/>
        </p:nvPicPr>
        <p:blipFill rotWithShape="1">
          <a:blip r:embed="rId4">
            <a:extLst>
              <a:ext uri="{28A0092B-C50C-407E-A947-70E740481C1C}">
                <a14:useLocalDpi xmlns:a14="http://schemas.microsoft.com/office/drawing/2010/main" val="0"/>
              </a:ext>
            </a:extLst>
          </a:blip>
          <a:srcRect l="11410" t="590" r="12808"/>
          <a:stretch/>
        </p:blipFill>
        <p:spPr bwMode="auto">
          <a:xfrm>
            <a:off x="2308027" y="908330"/>
            <a:ext cx="7661671" cy="5722144"/>
          </a:xfrm>
          <a:prstGeom prst="rect">
            <a:avLst/>
          </a:prstGeom>
          <a:ln w="19050">
            <a:solidFill>
              <a:sysClr val="windowText" lastClr="000000"/>
            </a:solidFill>
          </a:ln>
          <a:extLst>
            <a:ext uri="{53640926-AAD7-44D8-BBD7-CCE9431645EC}">
              <a14:shadowObscured xmlns:a14="http://schemas.microsoft.com/office/drawing/2010/main"/>
            </a:ext>
          </a:extLst>
        </p:spPr>
      </p:pic>
      <p:sp>
        <p:nvSpPr>
          <p:cNvPr id="8" name="Rectangle 7"/>
          <p:cNvSpPr/>
          <p:nvPr/>
        </p:nvSpPr>
        <p:spPr>
          <a:xfrm>
            <a:off x="4359972" y="6064137"/>
            <a:ext cx="3826669" cy="523220"/>
          </a:xfrm>
          <a:prstGeom prst="rect">
            <a:avLst/>
          </a:prstGeom>
          <a:solidFill>
            <a:schemeClr val="bg1">
              <a:alpha val="64000"/>
            </a:schemeClr>
          </a:solidFill>
          <a:ln>
            <a:noFill/>
          </a:ln>
        </p:spPr>
        <p:txBody>
          <a:bodyPr wrap="square">
            <a:spAutoFit/>
          </a:bodyPr>
          <a:lstStyle/>
          <a:p>
            <a:r>
              <a:rPr lang="en-US" sz="2800" i="1" dirty="0" smtClean="0">
                <a:ln>
                  <a:solidFill>
                    <a:schemeClr val="tx1"/>
                  </a:solidFill>
                </a:ln>
              </a:rPr>
              <a:t>Limerick Agglomeration</a:t>
            </a:r>
          </a:p>
        </p:txBody>
      </p:sp>
    </p:spTree>
    <p:extLst>
      <p:ext uri="{BB962C8B-B14F-4D97-AF65-F5344CB8AC3E}">
        <p14:creationId xmlns:p14="http://schemas.microsoft.com/office/powerpoint/2010/main" val="3158072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1563" b="13125"/>
          <a:stretch/>
        </p:blipFill>
        <p:spPr>
          <a:xfrm>
            <a:off x="0" y="-28576"/>
            <a:ext cx="12192000" cy="6886575"/>
          </a:xfrm>
          <a:prstGeom prst="rect">
            <a:avLst/>
          </a:prstGeom>
        </p:spPr>
      </p:pic>
      <p:sp>
        <p:nvSpPr>
          <p:cNvPr id="18" name="TextBox 17"/>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19" name="Rectangle 18"/>
          <p:cNvSpPr/>
          <p:nvPr/>
        </p:nvSpPr>
        <p:spPr>
          <a:xfrm>
            <a:off x="1120705" y="1619815"/>
            <a:ext cx="10060126" cy="4401205"/>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Local Authorities required to prepare </a:t>
            </a:r>
            <a:r>
              <a:rPr lang="en-US" sz="2800" b="1" i="0" dirty="0" smtClean="0">
                <a:ln>
                  <a:solidFill>
                    <a:schemeClr val="tx1"/>
                  </a:solidFill>
                </a:ln>
                <a:effectLst/>
              </a:rPr>
              <a:t>strategic noise maps </a:t>
            </a:r>
            <a:r>
              <a:rPr lang="en-US" sz="2800" i="0" dirty="0" smtClean="0">
                <a:ln>
                  <a:solidFill>
                    <a:schemeClr val="tx1"/>
                  </a:solidFill>
                </a:ln>
                <a:effectLst/>
              </a:rPr>
              <a:t>and </a:t>
            </a:r>
            <a:r>
              <a:rPr lang="en-US" sz="2800" b="1" i="0" dirty="0" smtClean="0">
                <a:ln>
                  <a:solidFill>
                    <a:schemeClr val="tx1"/>
                  </a:solidFill>
                </a:ln>
                <a:effectLst/>
              </a:rPr>
              <a:t>noise action plans </a:t>
            </a:r>
            <a:r>
              <a:rPr lang="en-US" sz="2800" i="0" dirty="0" smtClean="0">
                <a:ln>
                  <a:solidFill>
                    <a:schemeClr val="tx1"/>
                  </a:solidFill>
                </a:ln>
                <a:effectLst/>
              </a:rPr>
              <a:t>every 5 years (4 years for Round 4: 2024-2028).</a:t>
            </a:r>
          </a:p>
          <a:p>
            <a:pPr marL="285750" indent="-285750">
              <a:buFont typeface="Arial" panose="020B0604020202020204" pitchFamily="34" charset="0"/>
              <a:buChar char="•"/>
            </a:pPr>
            <a:endParaRPr lang="en-US" sz="2800" b="1" dirty="0">
              <a:ln>
                <a:solidFill>
                  <a:schemeClr val="tx1"/>
                </a:solidFill>
              </a:ln>
            </a:endParaRPr>
          </a:p>
          <a:p>
            <a:pPr marL="285750" indent="-285750">
              <a:buFont typeface="Arial" panose="020B0604020202020204" pitchFamily="34" charset="0"/>
              <a:buChar char="•"/>
            </a:pPr>
            <a:r>
              <a:rPr lang="en-US" sz="2800" b="1" dirty="0" smtClean="0">
                <a:ln>
                  <a:solidFill>
                    <a:schemeClr val="tx1"/>
                  </a:solidFill>
                </a:ln>
              </a:rPr>
              <a:t>Limerick</a:t>
            </a:r>
            <a:r>
              <a:rPr lang="en-US" sz="2800" dirty="0" smtClean="0">
                <a:ln>
                  <a:solidFill>
                    <a:schemeClr val="tx1"/>
                  </a:solidFill>
                </a:ln>
              </a:rPr>
              <a:t> – </a:t>
            </a:r>
            <a:r>
              <a:rPr lang="en-US" sz="2800" b="1" dirty="0" smtClean="0">
                <a:ln>
                  <a:solidFill>
                    <a:schemeClr val="tx1"/>
                  </a:solidFill>
                </a:ln>
              </a:rPr>
              <a:t>County Limerick </a:t>
            </a:r>
            <a:r>
              <a:rPr lang="en-US" sz="2800" dirty="0" smtClean="0">
                <a:ln>
                  <a:solidFill>
                    <a:schemeClr val="tx1"/>
                  </a:solidFill>
                </a:ln>
              </a:rPr>
              <a:t>and </a:t>
            </a:r>
            <a:r>
              <a:rPr lang="en-US" sz="2800" b="1" dirty="0" smtClean="0">
                <a:ln>
                  <a:solidFill>
                    <a:schemeClr val="tx1"/>
                  </a:solidFill>
                </a:ln>
              </a:rPr>
              <a:t>Limerick Agglomeration </a:t>
            </a:r>
            <a:r>
              <a:rPr lang="en-US" sz="2800" dirty="0" smtClean="0">
                <a:ln>
                  <a:solidFill>
                    <a:schemeClr val="tx1"/>
                  </a:solidFill>
                </a:ln>
              </a:rPr>
              <a:t>(LCCC and CCC).</a:t>
            </a:r>
          </a:p>
          <a:p>
            <a:pPr marL="285750" indent="-285750">
              <a:buFont typeface="Arial" panose="020B0604020202020204" pitchFamily="34" charset="0"/>
              <a:buChar char="•"/>
            </a:pPr>
            <a:endParaRPr lang="en-US" sz="2800" i="0" dirty="0">
              <a:ln>
                <a:solidFill>
                  <a:schemeClr val="tx1"/>
                </a:solidFill>
              </a:ln>
              <a:effectLst/>
            </a:endParaRPr>
          </a:p>
          <a:p>
            <a:pPr marL="285750" indent="-285750">
              <a:buFont typeface="Arial" panose="020B0604020202020204" pitchFamily="34" charset="0"/>
              <a:buChar char="•"/>
            </a:pPr>
            <a:r>
              <a:rPr lang="en-US" sz="2800" i="0" dirty="0" smtClean="0">
                <a:ln>
                  <a:solidFill>
                    <a:schemeClr val="tx1"/>
                  </a:solidFill>
                </a:ln>
                <a:effectLst/>
              </a:rPr>
              <a:t>Produce</a:t>
            </a:r>
            <a:r>
              <a:rPr lang="en-US" sz="2800" b="1" i="0" dirty="0" smtClean="0">
                <a:ln>
                  <a:solidFill>
                    <a:schemeClr val="tx1"/>
                  </a:solidFill>
                </a:ln>
                <a:effectLst/>
              </a:rPr>
              <a:t> strategic noise maps</a:t>
            </a:r>
            <a:r>
              <a:rPr lang="en-US" sz="2800" b="0" i="0" dirty="0" smtClean="0">
                <a:ln>
                  <a:solidFill>
                    <a:schemeClr val="tx1"/>
                  </a:solidFill>
                </a:ln>
                <a:effectLst/>
              </a:rPr>
              <a:t>  for </a:t>
            </a:r>
            <a:r>
              <a:rPr lang="en-US" sz="2800" dirty="0" smtClean="0">
                <a:ln>
                  <a:solidFill>
                    <a:schemeClr val="tx1"/>
                  </a:solidFill>
                </a:ln>
              </a:rPr>
              <a:t>major roads (3 million/passages/</a:t>
            </a:r>
            <a:r>
              <a:rPr lang="en-US" sz="2800" dirty="0" err="1" smtClean="0">
                <a:ln>
                  <a:solidFill>
                    <a:schemeClr val="tx1"/>
                  </a:solidFill>
                </a:ln>
              </a:rPr>
              <a:t>yr</a:t>
            </a:r>
            <a:r>
              <a:rPr lang="en-US" sz="2800" dirty="0" smtClean="0">
                <a:ln>
                  <a:solidFill>
                    <a:schemeClr val="tx1"/>
                  </a:solidFill>
                </a:ln>
              </a:rPr>
              <a:t>) in County Limerick and all roads, rail and selected EPA industrial IPPC licensed sites for the Limerick Agglomeration.</a:t>
            </a:r>
          </a:p>
        </p:txBody>
      </p:sp>
      <p:sp>
        <p:nvSpPr>
          <p:cNvPr id="8" name="Rectangle 7"/>
          <p:cNvSpPr/>
          <p:nvPr/>
        </p:nvSpPr>
        <p:spPr>
          <a:xfrm>
            <a:off x="4359972" y="6064137"/>
            <a:ext cx="3826669" cy="523220"/>
          </a:xfrm>
          <a:prstGeom prst="rect">
            <a:avLst/>
          </a:prstGeom>
          <a:solidFill>
            <a:schemeClr val="bg1">
              <a:alpha val="64000"/>
            </a:schemeClr>
          </a:solidFill>
          <a:ln>
            <a:noFill/>
          </a:ln>
        </p:spPr>
        <p:txBody>
          <a:bodyPr wrap="square">
            <a:spAutoFit/>
          </a:bodyPr>
          <a:lstStyle/>
          <a:p>
            <a:r>
              <a:rPr lang="en-US" sz="2800" i="1" dirty="0" smtClean="0">
                <a:ln>
                  <a:solidFill>
                    <a:schemeClr val="tx1"/>
                  </a:solidFill>
                </a:ln>
              </a:rPr>
              <a:t>Limerick Agglomeration</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1737"/>
          <a:stretch/>
        </p:blipFill>
        <p:spPr>
          <a:xfrm>
            <a:off x="712631" y="22189"/>
            <a:ext cx="10646536" cy="6785043"/>
          </a:xfrm>
          <a:prstGeom prst="rect">
            <a:avLst/>
          </a:prstGeom>
        </p:spPr>
      </p:pic>
    </p:spTree>
    <p:extLst>
      <p:ext uri="{BB962C8B-B14F-4D97-AF65-F5344CB8AC3E}">
        <p14:creationId xmlns:p14="http://schemas.microsoft.com/office/powerpoint/2010/main" val="1733652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1563" b="13125"/>
          <a:stretch/>
        </p:blipFill>
        <p:spPr>
          <a:xfrm>
            <a:off x="0" y="-28576"/>
            <a:ext cx="12192000" cy="6886575"/>
          </a:xfrm>
          <a:prstGeom prst="rect">
            <a:avLst/>
          </a:prstGeom>
        </p:spPr>
      </p:pic>
      <p:sp>
        <p:nvSpPr>
          <p:cNvPr id="18" name="TextBox 17"/>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19" name="Rectangle 18"/>
          <p:cNvSpPr/>
          <p:nvPr/>
        </p:nvSpPr>
        <p:spPr>
          <a:xfrm>
            <a:off x="1120705" y="1619815"/>
            <a:ext cx="10060126" cy="4401205"/>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Local Authorities required to prepare </a:t>
            </a:r>
            <a:r>
              <a:rPr lang="en-US" sz="2800" b="1" i="0" dirty="0" smtClean="0">
                <a:ln>
                  <a:solidFill>
                    <a:schemeClr val="tx1"/>
                  </a:solidFill>
                </a:ln>
                <a:effectLst/>
              </a:rPr>
              <a:t>strategic noise maps </a:t>
            </a:r>
            <a:r>
              <a:rPr lang="en-US" sz="2800" i="0" dirty="0" smtClean="0">
                <a:ln>
                  <a:solidFill>
                    <a:schemeClr val="tx1"/>
                  </a:solidFill>
                </a:ln>
                <a:effectLst/>
              </a:rPr>
              <a:t>and </a:t>
            </a:r>
            <a:r>
              <a:rPr lang="en-US" sz="2800" b="1" i="0" dirty="0" smtClean="0">
                <a:ln>
                  <a:solidFill>
                    <a:schemeClr val="tx1"/>
                  </a:solidFill>
                </a:ln>
                <a:effectLst/>
              </a:rPr>
              <a:t>noise action plans </a:t>
            </a:r>
            <a:r>
              <a:rPr lang="en-US" sz="2800" i="0" dirty="0" smtClean="0">
                <a:ln>
                  <a:solidFill>
                    <a:schemeClr val="tx1"/>
                  </a:solidFill>
                </a:ln>
                <a:effectLst/>
              </a:rPr>
              <a:t>every 5 years (4 years for Round 4: 2024-2028).</a:t>
            </a:r>
          </a:p>
          <a:p>
            <a:pPr marL="285750" indent="-285750">
              <a:buFont typeface="Arial" panose="020B0604020202020204" pitchFamily="34" charset="0"/>
              <a:buChar char="•"/>
            </a:pPr>
            <a:endParaRPr lang="en-US" sz="2800" b="1" dirty="0">
              <a:ln>
                <a:solidFill>
                  <a:schemeClr val="tx1"/>
                </a:solidFill>
              </a:ln>
            </a:endParaRPr>
          </a:p>
          <a:p>
            <a:pPr marL="285750" indent="-285750">
              <a:buFont typeface="Arial" panose="020B0604020202020204" pitchFamily="34" charset="0"/>
              <a:buChar char="•"/>
            </a:pPr>
            <a:r>
              <a:rPr lang="en-US" sz="2800" b="1" dirty="0" smtClean="0">
                <a:ln>
                  <a:solidFill>
                    <a:schemeClr val="tx1"/>
                  </a:solidFill>
                </a:ln>
              </a:rPr>
              <a:t>Limerick</a:t>
            </a:r>
            <a:r>
              <a:rPr lang="en-US" sz="2800" dirty="0" smtClean="0">
                <a:ln>
                  <a:solidFill>
                    <a:schemeClr val="tx1"/>
                  </a:solidFill>
                </a:ln>
              </a:rPr>
              <a:t> – </a:t>
            </a:r>
            <a:r>
              <a:rPr lang="en-US" sz="2800" b="1" dirty="0" smtClean="0">
                <a:ln>
                  <a:solidFill>
                    <a:schemeClr val="tx1"/>
                  </a:solidFill>
                </a:ln>
              </a:rPr>
              <a:t>County Limerick </a:t>
            </a:r>
            <a:r>
              <a:rPr lang="en-US" sz="2800" dirty="0" smtClean="0">
                <a:ln>
                  <a:solidFill>
                    <a:schemeClr val="tx1"/>
                  </a:solidFill>
                </a:ln>
              </a:rPr>
              <a:t>and </a:t>
            </a:r>
            <a:r>
              <a:rPr lang="en-US" sz="2800" b="1" dirty="0" smtClean="0">
                <a:ln>
                  <a:solidFill>
                    <a:schemeClr val="tx1"/>
                  </a:solidFill>
                </a:ln>
              </a:rPr>
              <a:t>Limerick Agglomeration </a:t>
            </a:r>
            <a:r>
              <a:rPr lang="en-US" sz="2800" dirty="0" smtClean="0">
                <a:ln>
                  <a:solidFill>
                    <a:schemeClr val="tx1"/>
                  </a:solidFill>
                </a:ln>
              </a:rPr>
              <a:t>(LCCC and CCC).</a:t>
            </a:r>
          </a:p>
          <a:p>
            <a:pPr marL="285750" indent="-285750">
              <a:buFont typeface="Arial" panose="020B0604020202020204" pitchFamily="34" charset="0"/>
              <a:buChar char="•"/>
            </a:pPr>
            <a:endParaRPr lang="en-US" sz="2800" i="0" dirty="0">
              <a:ln>
                <a:solidFill>
                  <a:schemeClr val="tx1"/>
                </a:solidFill>
              </a:ln>
              <a:effectLst/>
            </a:endParaRPr>
          </a:p>
          <a:p>
            <a:pPr marL="285750" indent="-285750">
              <a:buFont typeface="Arial" panose="020B0604020202020204" pitchFamily="34" charset="0"/>
              <a:buChar char="•"/>
            </a:pPr>
            <a:r>
              <a:rPr lang="en-US" sz="2800" i="0" dirty="0" smtClean="0">
                <a:ln>
                  <a:solidFill>
                    <a:schemeClr val="tx1"/>
                  </a:solidFill>
                </a:ln>
                <a:effectLst/>
              </a:rPr>
              <a:t>Produce</a:t>
            </a:r>
            <a:r>
              <a:rPr lang="en-US" sz="2800" b="1" i="0" dirty="0" smtClean="0">
                <a:ln>
                  <a:solidFill>
                    <a:schemeClr val="tx1"/>
                  </a:solidFill>
                </a:ln>
                <a:effectLst/>
              </a:rPr>
              <a:t> strategic noise maps</a:t>
            </a:r>
            <a:r>
              <a:rPr lang="en-US" sz="2800" b="0" i="0" dirty="0" smtClean="0">
                <a:ln>
                  <a:solidFill>
                    <a:schemeClr val="tx1"/>
                  </a:solidFill>
                </a:ln>
                <a:effectLst/>
              </a:rPr>
              <a:t>  for </a:t>
            </a:r>
            <a:r>
              <a:rPr lang="en-US" sz="2800" dirty="0" smtClean="0">
                <a:ln>
                  <a:solidFill>
                    <a:schemeClr val="tx1"/>
                  </a:solidFill>
                </a:ln>
              </a:rPr>
              <a:t>major roads (3 million/passages/</a:t>
            </a:r>
            <a:r>
              <a:rPr lang="en-US" sz="2800" dirty="0" err="1" smtClean="0">
                <a:ln>
                  <a:solidFill>
                    <a:schemeClr val="tx1"/>
                  </a:solidFill>
                </a:ln>
              </a:rPr>
              <a:t>yr</a:t>
            </a:r>
            <a:r>
              <a:rPr lang="en-US" sz="2800" dirty="0" smtClean="0">
                <a:ln>
                  <a:solidFill>
                    <a:schemeClr val="tx1"/>
                  </a:solidFill>
                </a:ln>
              </a:rPr>
              <a:t>) in County Limerick and all roads, rail and selected EPA industrial IPPC licensed sites for the Limerick Agglomeration.</a:t>
            </a:r>
          </a:p>
        </p:txBody>
      </p:sp>
      <p:pic>
        <p:nvPicPr>
          <p:cNvPr id="9" name="Content Placeholder 3"/>
          <p:cNvPicPr>
            <a:picLocks/>
          </p:cNvPicPr>
          <p:nvPr/>
        </p:nvPicPr>
        <p:blipFill rotWithShape="1">
          <a:blip r:embed="rId4">
            <a:extLst>
              <a:ext uri="{28A0092B-C50C-407E-A947-70E740481C1C}">
                <a14:useLocalDpi xmlns:a14="http://schemas.microsoft.com/office/drawing/2010/main" val="0"/>
              </a:ext>
            </a:extLst>
          </a:blip>
          <a:srcRect l="11410" t="590" r="12808"/>
          <a:stretch/>
        </p:blipFill>
        <p:spPr bwMode="auto">
          <a:xfrm>
            <a:off x="2308027" y="908330"/>
            <a:ext cx="7661671" cy="5722144"/>
          </a:xfrm>
          <a:prstGeom prst="rect">
            <a:avLst/>
          </a:prstGeom>
          <a:ln w="19050">
            <a:solidFill>
              <a:sysClr val="windowText" lastClr="000000"/>
            </a:solidFill>
          </a:ln>
          <a:extLst>
            <a:ext uri="{53640926-AAD7-44D8-BBD7-CCE9431645EC}">
              <a14:shadowObscured xmlns:a14="http://schemas.microsoft.com/office/drawing/2010/main"/>
            </a:ext>
          </a:extLst>
        </p:spPr>
      </p:pic>
      <p:pic>
        <p:nvPicPr>
          <p:cNvPr id="10" name="Content Placeholder 3"/>
          <p:cNvPicPr>
            <a:picLocks noGrp="1"/>
          </p:cNvPicPr>
          <p:nvPr>
            <p:ph idx="1"/>
          </p:nvPr>
        </p:nvPicPr>
        <p:blipFill rotWithShape="1">
          <a:blip r:embed="rId5">
            <a:extLst>
              <a:ext uri="{28A0092B-C50C-407E-A947-70E740481C1C}">
                <a14:useLocalDpi xmlns:a14="http://schemas.microsoft.com/office/drawing/2010/main" val="0"/>
              </a:ext>
            </a:extLst>
          </a:blip>
          <a:srcRect r="11879"/>
          <a:stretch/>
        </p:blipFill>
        <p:spPr bwMode="auto">
          <a:xfrm>
            <a:off x="878681" y="332434"/>
            <a:ext cx="10629900" cy="6440722"/>
          </a:xfrm>
          <a:prstGeom prst="rect">
            <a:avLst/>
          </a:prstGeom>
          <a:ln w="15875">
            <a:solidFill>
              <a:sysClr val="windowText" lastClr="000000"/>
            </a:solidFill>
          </a:ln>
          <a:extLst>
            <a:ext uri="{53640926-AAD7-44D8-BBD7-CCE9431645EC}">
              <a14:shadowObscured xmlns:a14="http://schemas.microsoft.com/office/drawing/2010/main"/>
            </a:ext>
          </a:extLst>
        </p:spPr>
      </p:pic>
      <p:sp>
        <p:nvSpPr>
          <p:cNvPr id="20" name="Rectangle 19"/>
          <p:cNvSpPr/>
          <p:nvPr/>
        </p:nvSpPr>
        <p:spPr>
          <a:xfrm>
            <a:off x="2407033" y="6216949"/>
            <a:ext cx="8168231" cy="523220"/>
          </a:xfrm>
          <a:prstGeom prst="rect">
            <a:avLst/>
          </a:prstGeom>
          <a:solidFill>
            <a:schemeClr val="bg1">
              <a:alpha val="64000"/>
            </a:schemeClr>
          </a:solidFill>
          <a:ln>
            <a:noFill/>
          </a:ln>
        </p:spPr>
        <p:txBody>
          <a:bodyPr wrap="square">
            <a:spAutoFit/>
          </a:bodyPr>
          <a:lstStyle/>
          <a:p>
            <a:r>
              <a:rPr lang="en-US" sz="2800" i="1" dirty="0" smtClean="0">
                <a:ln>
                  <a:solidFill>
                    <a:schemeClr val="tx1"/>
                  </a:solidFill>
                </a:ln>
              </a:rPr>
              <a:t>County Limerick (outside the Limerick Agglomeration)</a:t>
            </a:r>
          </a:p>
        </p:txBody>
      </p:sp>
    </p:spTree>
    <p:extLst>
      <p:ext uri="{BB962C8B-B14F-4D97-AF65-F5344CB8AC3E}">
        <p14:creationId xmlns:p14="http://schemas.microsoft.com/office/powerpoint/2010/main" val="1284958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t="11563" b="13125"/>
          <a:stretch/>
        </p:blipFill>
        <p:spPr>
          <a:xfrm>
            <a:off x="0" y="-28576"/>
            <a:ext cx="12192000" cy="6886575"/>
          </a:xfrm>
          <a:prstGeom prst="rect">
            <a:avLst/>
          </a:prstGeom>
        </p:spPr>
      </p:pic>
      <p:sp>
        <p:nvSpPr>
          <p:cNvPr id="43" name="TextBox 42"/>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44" name="Rectangle 43"/>
          <p:cNvSpPr/>
          <p:nvPr/>
        </p:nvSpPr>
        <p:spPr>
          <a:xfrm>
            <a:off x="1120705" y="1619815"/>
            <a:ext cx="10060126" cy="4401205"/>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Local Authorities required to prepare </a:t>
            </a:r>
            <a:r>
              <a:rPr lang="en-US" sz="2800" b="1" i="0" dirty="0" smtClean="0">
                <a:ln>
                  <a:solidFill>
                    <a:schemeClr val="tx1"/>
                  </a:solidFill>
                </a:ln>
                <a:effectLst/>
              </a:rPr>
              <a:t>strategic noise maps </a:t>
            </a:r>
            <a:r>
              <a:rPr lang="en-US" sz="2800" i="0" dirty="0" smtClean="0">
                <a:ln>
                  <a:solidFill>
                    <a:schemeClr val="tx1"/>
                  </a:solidFill>
                </a:ln>
                <a:effectLst/>
              </a:rPr>
              <a:t>and </a:t>
            </a:r>
            <a:r>
              <a:rPr lang="en-US" sz="2800" b="1" i="0" dirty="0" smtClean="0">
                <a:ln>
                  <a:solidFill>
                    <a:schemeClr val="tx1"/>
                  </a:solidFill>
                </a:ln>
                <a:effectLst/>
              </a:rPr>
              <a:t>noise action plans </a:t>
            </a:r>
            <a:r>
              <a:rPr lang="en-US" sz="2800" i="0" dirty="0" smtClean="0">
                <a:ln>
                  <a:solidFill>
                    <a:schemeClr val="tx1"/>
                  </a:solidFill>
                </a:ln>
                <a:effectLst/>
              </a:rPr>
              <a:t>every 5 years (4 years for Round 4: 2024-2028).</a:t>
            </a:r>
          </a:p>
          <a:p>
            <a:pPr marL="285750" indent="-285750">
              <a:buFont typeface="Arial" panose="020B0604020202020204" pitchFamily="34" charset="0"/>
              <a:buChar char="•"/>
            </a:pPr>
            <a:endParaRPr lang="en-US" sz="2800" b="1" dirty="0">
              <a:ln>
                <a:solidFill>
                  <a:schemeClr val="tx1"/>
                </a:solidFill>
              </a:ln>
            </a:endParaRPr>
          </a:p>
          <a:p>
            <a:pPr marL="285750" indent="-285750">
              <a:buFont typeface="Arial" panose="020B0604020202020204" pitchFamily="34" charset="0"/>
              <a:buChar char="•"/>
            </a:pPr>
            <a:r>
              <a:rPr lang="en-US" sz="2800" b="1" dirty="0" smtClean="0">
                <a:ln>
                  <a:solidFill>
                    <a:schemeClr val="tx1"/>
                  </a:solidFill>
                </a:ln>
              </a:rPr>
              <a:t>Limerick</a:t>
            </a:r>
            <a:r>
              <a:rPr lang="en-US" sz="2800" dirty="0" smtClean="0">
                <a:ln>
                  <a:solidFill>
                    <a:schemeClr val="tx1"/>
                  </a:solidFill>
                </a:ln>
              </a:rPr>
              <a:t> – </a:t>
            </a:r>
            <a:r>
              <a:rPr lang="en-US" sz="2800" b="1" dirty="0" smtClean="0">
                <a:ln>
                  <a:solidFill>
                    <a:schemeClr val="tx1"/>
                  </a:solidFill>
                </a:ln>
              </a:rPr>
              <a:t>County Limerick </a:t>
            </a:r>
            <a:r>
              <a:rPr lang="en-US" sz="2800" dirty="0" smtClean="0">
                <a:ln>
                  <a:solidFill>
                    <a:schemeClr val="tx1"/>
                  </a:solidFill>
                </a:ln>
              </a:rPr>
              <a:t>and </a:t>
            </a:r>
            <a:r>
              <a:rPr lang="en-US" sz="2800" b="1" dirty="0" smtClean="0">
                <a:ln>
                  <a:solidFill>
                    <a:schemeClr val="tx1"/>
                  </a:solidFill>
                </a:ln>
              </a:rPr>
              <a:t>Limerick Agglomeration </a:t>
            </a:r>
            <a:r>
              <a:rPr lang="en-US" sz="2800" dirty="0" smtClean="0">
                <a:ln>
                  <a:solidFill>
                    <a:schemeClr val="tx1"/>
                  </a:solidFill>
                </a:ln>
              </a:rPr>
              <a:t>(LCCC and CCC).</a:t>
            </a:r>
          </a:p>
          <a:p>
            <a:pPr marL="285750" indent="-285750">
              <a:buFont typeface="Arial" panose="020B0604020202020204" pitchFamily="34" charset="0"/>
              <a:buChar char="•"/>
            </a:pPr>
            <a:endParaRPr lang="en-US" sz="2800" i="0" dirty="0">
              <a:ln>
                <a:solidFill>
                  <a:schemeClr val="tx1"/>
                </a:solidFill>
              </a:ln>
              <a:effectLst/>
            </a:endParaRPr>
          </a:p>
          <a:p>
            <a:pPr marL="285750" indent="-285750">
              <a:buFont typeface="Arial" panose="020B0604020202020204" pitchFamily="34" charset="0"/>
              <a:buChar char="•"/>
            </a:pPr>
            <a:r>
              <a:rPr lang="en-US" sz="2800" i="0" dirty="0" smtClean="0">
                <a:ln>
                  <a:solidFill>
                    <a:schemeClr val="tx1"/>
                  </a:solidFill>
                </a:ln>
                <a:effectLst/>
              </a:rPr>
              <a:t>Produce</a:t>
            </a:r>
            <a:r>
              <a:rPr lang="en-US" sz="2800" b="1" i="0" dirty="0" smtClean="0">
                <a:ln>
                  <a:solidFill>
                    <a:schemeClr val="tx1"/>
                  </a:solidFill>
                </a:ln>
                <a:effectLst/>
              </a:rPr>
              <a:t> strategic noise maps</a:t>
            </a:r>
            <a:r>
              <a:rPr lang="en-US" sz="2800" b="0" i="0" dirty="0" smtClean="0">
                <a:ln>
                  <a:solidFill>
                    <a:schemeClr val="tx1"/>
                  </a:solidFill>
                </a:ln>
                <a:effectLst/>
              </a:rPr>
              <a:t>  for </a:t>
            </a:r>
            <a:r>
              <a:rPr lang="en-US" sz="2800" dirty="0" smtClean="0">
                <a:ln>
                  <a:solidFill>
                    <a:schemeClr val="tx1"/>
                  </a:solidFill>
                </a:ln>
              </a:rPr>
              <a:t>major roads (3 million/passages/</a:t>
            </a:r>
            <a:r>
              <a:rPr lang="en-US" sz="2800" dirty="0" err="1" smtClean="0">
                <a:ln>
                  <a:solidFill>
                    <a:schemeClr val="tx1"/>
                  </a:solidFill>
                </a:ln>
              </a:rPr>
              <a:t>yr</a:t>
            </a:r>
            <a:r>
              <a:rPr lang="en-US" sz="2800" dirty="0" smtClean="0">
                <a:ln>
                  <a:solidFill>
                    <a:schemeClr val="tx1"/>
                  </a:solidFill>
                </a:ln>
              </a:rPr>
              <a:t>) in County Limerick and all roads, rail and selected EPA industrial IPPC licensed sites for the Limerick Agglomeration.</a:t>
            </a:r>
          </a:p>
        </p:txBody>
      </p:sp>
      <p:sp>
        <p:nvSpPr>
          <p:cNvPr id="40" name="TextBox 39"/>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36" name="TextBox 35"/>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grpSp>
        <p:nvGrpSpPr>
          <p:cNvPr id="21" name="Group 20"/>
          <p:cNvGrpSpPr/>
          <p:nvPr/>
        </p:nvGrpSpPr>
        <p:grpSpPr>
          <a:xfrm>
            <a:off x="850107" y="36036"/>
            <a:ext cx="10610769" cy="6737120"/>
            <a:chOff x="850107" y="36036"/>
            <a:chExt cx="10610769" cy="6737120"/>
          </a:xfrm>
        </p:grpSpPr>
        <p:sp>
          <p:nvSpPr>
            <p:cNvPr id="5" name="TextBox 4"/>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pic>
          <p:nvPicPr>
            <p:cNvPr id="9" name="Picture 8"/>
            <p:cNvPicPr/>
            <p:nvPr/>
          </p:nvPicPr>
          <p:blipFill rotWithShape="1">
            <a:blip r:embed="rId4">
              <a:extLst>
                <a:ext uri="{28A0092B-C50C-407E-A947-70E740481C1C}">
                  <a14:useLocalDpi xmlns:a14="http://schemas.microsoft.com/office/drawing/2010/main" val="0"/>
                </a:ext>
              </a:extLst>
            </a:blip>
            <a:srcRect r="12135"/>
            <a:stretch/>
          </p:blipFill>
          <p:spPr bwMode="auto">
            <a:xfrm>
              <a:off x="850107" y="36036"/>
              <a:ext cx="10610769" cy="6737120"/>
            </a:xfrm>
            <a:prstGeom prst="rect">
              <a:avLst/>
            </a:prstGeom>
            <a:ln w="15875">
              <a:solidFill>
                <a:schemeClr val="tx1"/>
              </a:solidFill>
            </a:ln>
            <a:extLst>
              <a:ext uri="{53640926-AAD7-44D8-BBD7-CCE9431645EC}">
                <a14:shadowObscured xmlns:a14="http://schemas.microsoft.com/office/drawing/2010/main"/>
              </a:ext>
            </a:extLst>
          </p:spPr>
        </p:pic>
        <p:pic>
          <p:nvPicPr>
            <p:cNvPr id="10" name="Picture 9"/>
            <p:cNvPicPr/>
            <p:nvPr/>
          </p:nvPicPr>
          <p:blipFill rotWithShape="1">
            <a:blip r:embed="rId5" cstate="print">
              <a:extLst>
                <a:ext uri="{28A0092B-C50C-407E-A947-70E740481C1C}">
                  <a14:useLocalDpi xmlns:a14="http://schemas.microsoft.com/office/drawing/2010/main" val="0"/>
                </a:ext>
              </a:extLst>
            </a:blip>
            <a:srcRect r="6720"/>
            <a:stretch/>
          </p:blipFill>
          <p:spPr bwMode="auto">
            <a:xfrm>
              <a:off x="1050132" y="1503354"/>
              <a:ext cx="3028949" cy="1807369"/>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5386389" y="2386013"/>
              <a:ext cx="1221580" cy="750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2" name="Straight Connector 11"/>
            <p:cNvCxnSpPr/>
            <p:nvPr/>
          </p:nvCxnSpPr>
          <p:spPr>
            <a:xfrm flipH="1" flipV="1">
              <a:off x="4079081" y="1533811"/>
              <a:ext cx="1307308" cy="8522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079081" y="3136988"/>
              <a:ext cx="1307308" cy="1737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52281" y="113364"/>
              <a:ext cx="2752100" cy="584775"/>
            </a:xfrm>
            <a:prstGeom prst="rect">
              <a:avLst/>
            </a:prstGeom>
            <a:solidFill>
              <a:schemeClr val="bg1"/>
            </a:solidFill>
            <a:ln w="12700">
              <a:solidFill>
                <a:schemeClr val="tx1"/>
              </a:solidFill>
            </a:ln>
          </p:spPr>
          <p:txBody>
            <a:bodyPr wrap="none" rtlCol="0">
              <a:spAutoFit/>
            </a:bodyPr>
            <a:lstStyle/>
            <a:p>
              <a:r>
                <a:rPr lang="en-US" sz="3200" b="1" dirty="0" err="1" smtClean="0"/>
                <a:t>L</a:t>
              </a:r>
              <a:r>
                <a:rPr lang="en-US" sz="2400" b="1" dirty="0" err="1" smtClean="0"/>
                <a:t>den</a:t>
              </a:r>
              <a:r>
                <a:rPr lang="en-US" sz="2400" b="1" dirty="0" smtClean="0"/>
                <a:t> – Major Roads</a:t>
              </a:r>
              <a:endParaRPr lang="en-IE" sz="2400" b="1" dirty="0"/>
            </a:p>
          </p:txBody>
        </p:sp>
      </p:grpSp>
    </p:spTree>
    <p:extLst>
      <p:ext uri="{BB962C8B-B14F-4D97-AF65-F5344CB8AC3E}">
        <p14:creationId xmlns:p14="http://schemas.microsoft.com/office/powerpoint/2010/main" val="1778352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t="11563" b="13125"/>
          <a:stretch/>
        </p:blipFill>
        <p:spPr>
          <a:xfrm>
            <a:off x="0" y="-28576"/>
            <a:ext cx="12192000" cy="6886575"/>
          </a:xfrm>
          <a:prstGeom prst="rect">
            <a:avLst/>
          </a:prstGeom>
        </p:spPr>
      </p:pic>
      <p:sp>
        <p:nvSpPr>
          <p:cNvPr id="43" name="TextBox 42"/>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40" name="TextBox 39"/>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44" name="Rectangle 43"/>
          <p:cNvSpPr/>
          <p:nvPr/>
        </p:nvSpPr>
        <p:spPr>
          <a:xfrm>
            <a:off x="1120705" y="1619815"/>
            <a:ext cx="10060126" cy="4401205"/>
          </a:xfrm>
          <a:prstGeom prst="rect">
            <a:avLst/>
          </a:prstGeom>
          <a:solidFill>
            <a:schemeClr val="bg1">
              <a:alpha val="64000"/>
            </a:schemeClr>
          </a:solidFill>
          <a:ln>
            <a:noFill/>
          </a:ln>
        </p:spPr>
        <p:txBody>
          <a:bodyPr wrap="square">
            <a:spAutoFit/>
          </a:bodyPr>
          <a:lstStyle/>
          <a:p>
            <a:pPr marL="285750" indent="-285750">
              <a:buFont typeface="Arial" panose="020B0604020202020204" pitchFamily="34" charset="0"/>
              <a:buChar char="•"/>
            </a:pPr>
            <a:r>
              <a:rPr lang="en-US" sz="2800" i="0" dirty="0" smtClean="0">
                <a:ln>
                  <a:solidFill>
                    <a:schemeClr val="tx1"/>
                  </a:solidFill>
                </a:ln>
                <a:effectLst/>
              </a:rPr>
              <a:t>Local Authorities required to prepare </a:t>
            </a:r>
            <a:r>
              <a:rPr lang="en-US" sz="2800" b="1" i="0" dirty="0" smtClean="0">
                <a:ln>
                  <a:solidFill>
                    <a:schemeClr val="tx1"/>
                  </a:solidFill>
                </a:ln>
                <a:effectLst/>
              </a:rPr>
              <a:t>strategic noise maps </a:t>
            </a:r>
            <a:r>
              <a:rPr lang="en-US" sz="2800" i="0" dirty="0" smtClean="0">
                <a:ln>
                  <a:solidFill>
                    <a:schemeClr val="tx1"/>
                  </a:solidFill>
                </a:ln>
                <a:effectLst/>
              </a:rPr>
              <a:t>and </a:t>
            </a:r>
            <a:r>
              <a:rPr lang="en-US" sz="2800" b="1" i="0" dirty="0" smtClean="0">
                <a:ln>
                  <a:solidFill>
                    <a:schemeClr val="tx1"/>
                  </a:solidFill>
                </a:ln>
                <a:effectLst/>
              </a:rPr>
              <a:t>noise action plans </a:t>
            </a:r>
            <a:r>
              <a:rPr lang="en-US" sz="2800" i="0" dirty="0" smtClean="0">
                <a:ln>
                  <a:solidFill>
                    <a:schemeClr val="tx1"/>
                  </a:solidFill>
                </a:ln>
                <a:effectLst/>
              </a:rPr>
              <a:t>every 5 years (4 years for Round 4: 2024-2028).</a:t>
            </a:r>
          </a:p>
          <a:p>
            <a:pPr marL="285750" indent="-285750">
              <a:buFont typeface="Arial" panose="020B0604020202020204" pitchFamily="34" charset="0"/>
              <a:buChar char="•"/>
            </a:pPr>
            <a:endParaRPr lang="en-US" sz="2800" b="1" dirty="0">
              <a:ln>
                <a:solidFill>
                  <a:schemeClr val="tx1"/>
                </a:solidFill>
              </a:ln>
            </a:endParaRPr>
          </a:p>
          <a:p>
            <a:pPr marL="285750" indent="-285750">
              <a:buFont typeface="Arial" panose="020B0604020202020204" pitchFamily="34" charset="0"/>
              <a:buChar char="•"/>
            </a:pPr>
            <a:r>
              <a:rPr lang="en-US" sz="2800" b="1" dirty="0" smtClean="0">
                <a:ln>
                  <a:solidFill>
                    <a:schemeClr val="tx1"/>
                  </a:solidFill>
                </a:ln>
              </a:rPr>
              <a:t>Limerick</a:t>
            </a:r>
            <a:r>
              <a:rPr lang="en-US" sz="2800" dirty="0" smtClean="0">
                <a:ln>
                  <a:solidFill>
                    <a:schemeClr val="tx1"/>
                  </a:solidFill>
                </a:ln>
              </a:rPr>
              <a:t> – </a:t>
            </a:r>
            <a:r>
              <a:rPr lang="en-US" sz="2800" b="1" dirty="0" smtClean="0">
                <a:ln>
                  <a:solidFill>
                    <a:schemeClr val="tx1"/>
                  </a:solidFill>
                </a:ln>
              </a:rPr>
              <a:t>County Limerick </a:t>
            </a:r>
            <a:r>
              <a:rPr lang="en-US" sz="2800" dirty="0" smtClean="0">
                <a:ln>
                  <a:solidFill>
                    <a:schemeClr val="tx1"/>
                  </a:solidFill>
                </a:ln>
              </a:rPr>
              <a:t>and </a:t>
            </a:r>
            <a:r>
              <a:rPr lang="en-US" sz="2800" b="1" dirty="0" smtClean="0">
                <a:ln>
                  <a:solidFill>
                    <a:schemeClr val="tx1"/>
                  </a:solidFill>
                </a:ln>
              </a:rPr>
              <a:t>Limerick Agglomeration </a:t>
            </a:r>
            <a:r>
              <a:rPr lang="en-US" sz="2800" dirty="0" smtClean="0">
                <a:ln>
                  <a:solidFill>
                    <a:schemeClr val="tx1"/>
                  </a:solidFill>
                </a:ln>
              </a:rPr>
              <a:t>(LCCC and CCC).</a:t>
            </a:r>
          </a:p>
          <a:p>
            <a:pPr marL="285750" indent="-285750">
              <a:buFont typeface="Arial" panose="020B0604020202020204" pitchFamily="34" charset="0"/>
              <a:buChar char="•"/>
            </a:pPr>
            <a:endParaRPr lang="en-US" sz="2800" i="0" dirty="0">
              <a:ln>
                <a:solidFill>
                  <a:schemeClr val="tx1"/>
                </a:solidFill>
              </a:ln>
              <a:effectLst/>
            </a:endParaRPr>
          </a:p>
          <a:p>
            <a:pPr marL="285750" indent="-285750">
              <a:buFont typeface="Arial" panose="020B0604020202020204" pitchFamily="34" charset="0"/>
              <a:buChar char="•"/>
            </a:pPr>
            <a:r>
              <a:rPr lang="en-US" sz="2800" i="0" dirty="0" smtClean="0">
                <a:ln>
                  <a:solidFill>
                    <a:schemeClr val="tx1"/>
                  </a:solidFill>
                </a:ln>
                <a:effectLst/>
              </a:rPr>
              <a:t>Produce</a:t>
            </a:r>
            <a:r>
              <a:rPr lang="en-US" sz="2800" b="1" i="0" dirty="0" smtClean="0">
                <a:ln>
                  <a:solidFill>
                    <a:schemeClr val="tx1"/>
                  </a:solidFill>
                </a:ln>
                <a:effectLst/>
              </a:rPr>
              <a:t> strategic noise maps</a:t>
            </a:r>
            <a:r>
              <a:rPr lang="en-US" sz="2800" b="0" i="0" dirty="0" smtClean="0">
                <a:ln>
                  <a:solidFill>
                    <a:schemeClr val="tx1"/>
                  </a:solidFill>
                </a:ln>
                <a:effectLst/>
              </a:rPr>
              <a:t>  for </a:t>
            </a:r>
            <a:r>
              <a:rPr lang="en-US" sz="2800" dirty="0" smtClean="0">
                <a:ln>
                  <a:solidFill>
                    <a:schemeClr val="tx1"/>
                  </a:solidFill>
                </a:ln>
              </a:rPr>
              <a:t>major roads (3 million/passages/</a:t>
            </a:r>
            <a:r>
              <a:rPr lang="en-US" sz="2800" dirty="0" err="1" smtClean="0">
                <a:ln>
                  <a:solidFill>
                    <a:schemeClr val="tx1"/>
                  </a:solidFill>
                </a:ln>
              </a:rPr>
              <a:t>yr</a:t>
            </a:r>
            <a:r>
              <a:rPr lang="en-US" sz="2800" dirty="0" smtClean="0">
                <a:ln>
                  <a:solidFill>
                    <a:schemeClr val="tx1"/>
                  </a:solidFill>
                </a:ln>
              </a:rPr>
              <a:t>) in County Limerick and all roads, rail and selected EPA industrial IPPC licensed sites for the Limerick Agglomeration.</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3274"/>
          <a:stretch/>
        </p:blipFill>
        <p:spPr>
          <a:xfrm>
            <a:off x="857654" y="17165"/>
            <a:ext cx="10476692" cy="6795091"/>
          </a:xfrm>
          <a:prstGeom prst="rect">
            <a:avLst/>
          </a:prstGeom>
          <a:ln w="12700">
            <a:solidFill>
              <a:schemeClr val="tx1"/>
            </a:solidFill>
          </a:ln>
        </p:spPr>
      </p:pic>
      <p:sp>
        <p:nvSpPr>
          <p:cNvPr id="34" name="Rectangle 33"/>
          <p:cNvSpPr/>
          <p:nvPr/>
        </p:nvSpPr>
        <p:spPr>
          <a:xfrm>
            <a:off x="1950218" y="5648436"/>
            <a:ext cx="9196388" cy="954107"/>
          </a:xfrm>
          <a:prstGeom prst="rect">
            <a:avLst/>
          </a:prstGeom>
          <a:solidFill>
            <a:schemeClr val="bg1">
              <a:alpha val="55000"/>
            </a:schemeClr>
          </a:solidFill>
        </p:spPr>
        <p:txBody>
          <a:bodyPr wrap="square">
            <a:spAutoFit/>
          </a:bodyPr>
          <a:lstStyle/>
          <a:p>
            <a:r>
              <a:rPr lang="en-IE" sz="1400" b="1" i="1" dirty="0" smtClean="0">
                <a:ln w="3175">
                  <a:solidFill>
                    <a:schemeClr val="tx1"/>
                  </a:solidFill>
                </a:ln>
                <a:hlinkClick r:id="rId5"/>
              </a:rPr>
              <a:t>https://www.limerick.ie/council/services/environment/environmental-control/strategic-noise-mapping-and-noise-action-plans</a:t>
            </a:r>
            <a:endParaRPr lang="en-IE" sz="1400" b="1" i="1" dirty="0" smtClean="0">
              <a:ln w="3175">
                <a:solidFill>
                  <a:schemeClr val="tx1"/>
                </a:solidFill>
              </a:ln>
            </a:endParaRPr>
          </a:p>
          <a:p>
            <a:r>
              <a:rPr lang="en-US" sz="1400" b="1" i="1" dirty="0" smtClean="0">
                <a:ln w="3175">
                  <a:solidFill>
                    <a:schemeClr val="tx1"/>
                  </a:solidFill>
                </a:ln>
              </a:rPr>
              <a:t>and</a:t>
            </a:r>
          </a:p>
          <a:p>
            <a:r>
              <a:rPr lang="en-IE" sz="1400" b="1" i="1" dirty="0" smtClean="0">
                <a:ln w="3175">
                  <a:solidFill>
                    <a:schemeClr val="tx1"/>
                  </a:solidFill>
                </a:ln>
                <a:hlinkClick r:id="rId6"/>
              </a:rPr>
              <a:t>https://gis.epa.ie/EPAMaps/</a:t>
            </a:r>
            <a:endParaRPr lang="en-IE" sz="1400" b="1" i="1" dirty="0" smtClean="0">
              <a:ln w="3175">
                <a:solidFill>
                  <a:schemeClr val="tx1"/>
                </a:solidFill>
              </a:ln>
            </a:endParaRPr>
          </a:p>
        </p:txBody>
      </p:sp>
      <p:pic>
        <p:nvPicPr>
          <p:cNvPr id="16" name="Picture 15"/>
          <p:cNvPicPr/>
          <p:nvPr/>
        </p:nvPicPr>
        <p:blipFill rotWithShape="1">
          <a:blip r:embed="rId7" cstate="print">
            <a:extLst>
              <a:ext uri="{28A0092B-C50C-407E-A947-70E740481C1C}">
                <a14:useLocalDpi xmlns:a14="http://schemas.microsoft.com/office/drawing/2010/main" val="0"/>
              </a:ext>
            </a:extLst>
          </a:blip>
          <a:srcRect r="6004"/>
          <a:stretch/>
        </p:blipFill>
        <p:spPr bwMode="auto">
          <a:xfrm>
            <a:off x="7463499" y="3003347"/>
            <a:ext cx="3684231" cy="2385534"/>
          </a:xfrm>
          <a:prstGeom prst="rect">
            <a:avLst/>
          </a:prstGeom>
          <a:ln w="12700">
            <a:solidFill>
              <a:schemeClr val="tx1"/>
            </a:solidFill>
          </a:ln>
          <a:extLst>
            <a:ext uri="{53640926-AAD7-44D8-BBD7-CCE9431645EC}">
              <a14:shadowObscured xmlns:a14="http://schemas.microsoft.com/office/drawing/2010/main"/>
            </a:ext>
          </a:extLst>
        </p:spPr>
      </p:pic>
      <p:sp>
        <p:nvSpPr>
          <p:cNvPr id="17" name="Rectangle 16"/>
          <p:cNvSpPr/>
          <p:nvPr/>
        </p:nvSpPr>
        <p:spPr>
          <a:xfrm>
            <a:off x="7830355" y="1653351"/>
            <a:ext cx="1481069" cy="9152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8" name="Straight Connector 17"/>
          <p:cNvCxnSpPr/>
          <p:nvPr/>
        </p:nvCxnSpPr>
        <p:spPr>
          <a:xfrm flipH="1">
            <a:off x="7463501" y="2568596"/>
            <a:ext cx="366854" cy="43475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9341476" y="2568596"/>
            <a:ext cx="1781792" cy="43475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449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7226" b="31090"/>
          <a:stretch/>
        </p:blipFill>
        <p:spPr>
          <a:xfrm>
            <a:off x="0" y="-13359"/>
            <a:ext cx="12192000" cy="6868291"/>
          </a:xfrm>
          <a:prstGeom prst="rect">
            <a:avLst/>
          </a:prstGeom>
        </p:spPr>
      </p:pic>
      <p:sp>
        <p:nvSpPr>
          <p:cNvPr id="8" name="TextBox 7"/>
          <p:cNvSpPr txBox="1"/>
          <p:nvPr/>
        </p:nvSpPr>
        <p:spPr>
          <a:xfrm>
            <a:off x="1120705" y="136505"/>
            <a:ext cx="10060126" cy="646331"/>
          </a:xfrm>
          <a:prstGeom prst="rect">
            <a:avLst/>
          </a:prstGeom>
          <a:solidFill>
            <a:schemeClr val="bg1">
              <a:alpha val="72000"/>
            </a:schemeClr>
          </a:solidFill>
        </p:spPr>
        <p:txBody>
          <a:bodyPr wrap="none" rtlCol="0">
            <a:spAutoFit/>
          </a:bodyPr>
          <a:lstStyle/>
          <a:p>
            <a:pPr algn="ctr"/>
            <a:r>
              <a:rPr lang="en-US" sz="3600" b="1" dirty="0" smtClean="0">
                <a:ln>
                  <a:solidFill>
                    <a:schemeClr val="tx1"/>
                  </a:solidFill>
                </a:ln>
              </a:rPr>
              <a:t>Environmental Noise Regulations, 2006 as amended</a:t>
            </a:r>
            <a:endParaRPr lang="en-IE" sz="3600" b="1" dirty="0">
              <a:ln>
                <a:solidFill>
                  <a:schemeClr val="tx1"/>
                </a:solidFill>
              </a:ln>
            </a:endParaRPr>
          </a:p>
        </p:txBody>
      </p:sp>
      <p:sp>
        <p:nvSpPr>
          <p:cNvPr id="9" name="Rectangle 8"/>
          <p:cNvSpPr/>
          <p:nvPr/>
        </p:nvSpPr>
        <p:spPr>
          <a:xfrm>
            <a:off x="633047" y="1165020"/>
            <a:ext cx="10962752" cy="5509200"/>
          </a:xfrm>
          <a:prstGeom prst="rect">
            <a:avLst/>
          </a:prstGeom>
          <a:solidFill>
            <a:schemeClr val="bg1">
              <a:alpha val="64000"/>
            </a:schemeClr>
          </a:solidFill>
          <a:ln>
            <a:noFill/>
          </a:ln>
        </p:spPr>
        <p:txBody>
          <a:bodyPr wrap="square">
            <a:spAutoFit/>
          </a:bodyPr>
          <a:lstStyle/>
          <a:p>
            <a:pPr marL="342900" indent="-342900">
              <a:buFont typeface="Arial" panose="020B0604020202020204" pitchFamily="34" charset="0"/>
              <a:buChar char="•"/>
            </a:pPr>
            <a:endParaRPr lang="en-US" sz="800" dirty="0" smtClean="0">
              <a:ln>
                <a:solidFill>
                  <a:schemeClr val="tx1"/>
                </a:solidFill>
              </a:ln>
            </a:endParaRPr>
          </a:p>
          <a:p>
            <a:r>
              <a:rPr lang="en-US" sz="2400" b="1" u="sng" dirty="0" smtClean="0">
                <a:ln>
                  <a:solidFill>
                    <a:schemeClr val="tx1"/>
                  </a:solidFill>
                </a:ln>
              </a:rPr>
              <a:t>Noise Action Plans</a:t>
            </a:r>
          </a:p>
          <a:p>
            <a:pPr marL="342900" indent="-342900">
              <a:buFont typeface="Arial" panose="020B0604020202020204" pitchFamily="34" charset="0"/>
              <a:buChar char="•"/>
            </a:pPr>
            <a:endParaRPr lang="en-US" sz="800" b="0" i="0" dirty="0" smtClean="0">
              <a:ln>
                <a:solidFill>
                  <a:schemeClr val="tx1"/>
                </a:solidFill>
              </a:ln>
              <a:effectLst/>
            </a:endParaRPr>
          </a:p>
          <a:p>
            <a:pPr marL="342900" indent="-342900">
              <a:buFont typeface="Arial" panose="020B0604020202020204" pitchFamily="34" charset="0"/>
              <a:buChar char="•"/>
            </a:pPr>
            <a:r>
              <a:rPr lang="en-US" sz="2400" i="0" dirty="0" smtClean="0">
                <a:ln>
                  <a:solidFill>
                    <a:schemeClr val="tx1"/>
                  </a:solidFill>
                </a:ln>
                <a:effectLst/>
              </a:rPr>
              <a:t>Limerick Agglomeration (LCCC and CCC) and County Limerick.</a:t>
            </a:r>
          </a:p>
          <a:p>
            <a:pPr marL="342900" indent="-342900">
              <a:buFont typeface="Arial" panose="020B0604020202020204" pitchFamily="34" charset="0"/>
              <a:buChar char="•"/>
            </a:pPr>
            <a:endParaRPr lang="en-US" sz="2400" dirty="0">
              <a:ln>
                <a:solidFill>
                  <a:schemeClr val="tx1"/>
                </a:solidFill>
              </a:ln>
            </a:endParaRPr>
          </a:p>
          <a:p>
            <a:pPr marL="342900" indent="-342900">
              <a:buFont typeface="Arial" panose="020B0604020202020204" pitchFamily="34" charset="0"/>
              <a:buChar char="•"/>
            </a:pPr>
            <a:r>
              <a:rPr lang="en-US" sz="2400" i="0" dirty="0" smtClean="0">
                <a:ln>
                  <a:solidFill>
                    <a:schemeClr val="tx1"/>
                  </a:solidFill>
                </a:ln>
                <a:effectLst/>
              </a:rPr>
              <a:t>Assessment of the </a:t>
            </a:r>
            <a:r>
              <a:rPr lang="en-US" sz="2400" b="1" i="0" dirty="0" smtClean="0">
                <a:ln>
                  <a:solidFill>
                    <a:schemeClr val="tx1"/>
                  </a:solidFill>
                </a:ln>
                <a:effectLst/>
              </a:rPr>
              <a:t>population exposed</a:t>
            </a:r>
            <a:r>
              <a:rPr lang="en-US" sz="2400" b="0" i="0" dirty="0" smtClean="0">
                <a:ln>
                  <a:solidFill>
                    <a:schemeClr val="tx1"/>
                  </a:solidFill>
                </a:ln>
                <a:effectLst/>
              </a:rPr>
              <a:t> and </a:t>
            </a:r>
            <a:r>
              <a:rPr lang="en-US" sz="2400" b="1" i="0" dirty="0" smtClean="0">
                <a:ln>
                  <a:solidFill>
                    <a:schemeClr val="tx1"/>
                  </a:solidFill>
                </a:ln>
                <a:effectLst/>
              </a:rPr>
              <a:t>harmful effects </a:t>
            </a:r>
            <a:r>
              <a:rPr lang="en-US" sz="2400" b="0" i="0" dirty="0" smtClean="0">
                <a:ln>
                  <a:solidFill>
                    <a:schemeClr val="tx1"/>
                  </a:solidFill>
                </a:ln>
                <a:effectLst/>
              </a:rPr>
              <a:t>based on the strategic noise mapping.</a:t>
            </a:r>
          </a:p>
          <a:p>
            <a:pPr marL="342900" indent="-342900">
              <a:buFont typeface="Arial" panose="020B0604020202020204" pitchFamily="34" charset="0"/>
              <a:buChar char="•"/>
            </a:pPr>
            <a:endParaRPr lang="en-US" sz="2400" b="0" i="0" dirty="0" smtClean="0">
              <a:ln>
                <a:solidFill>
                  <a:schemeClr val="tx1"/>
                </a:solidFill>
              </a:ln>
              <a:effectLst/>
            </a:endParaRPr>
          </a:p>
          <a:p>
            <a:pPr marL="342900" indent="-342900">
              <a:buFont typeface="Arial" panose="020B0604020202020204" pitchFamily="34" charset="0"/>
              <a:buChar char="•"/>
            </a:pPr>
            <a:r>
              <a:rPr lang="en-US" sz="2400" b="1" dirty="0" smtClean="0">
                <a:ln>
                  <a:solidFill>
                    <a:schemeClr val="tx1"/>
                  </a:solidFill>
                </a:ln>
              </a:rPr>
              <a:t>Reduce </a:t>
            </a:r>
            <a:r>
              <a:rPr lang="en-US" sz="2400" dirty="0" smtClean="0">
                <a:ln>
                  <a:solidFill>
                    <a:schemeClr val="tx1"/>
                  </a:solidFill>
                </a:ln>
              </a:rPr>
              <a:t>-</a:t>
            </a:r>
            <a:r>
              <a:rPr lang="en-US" sz="2400" b="1" dirty="0" smtClean="0">
                <a:ln>
                  <a:solidFill>
                    <a:schemeClr val="tx1"/>
                  </a:solidFill>
                </a:ln>
              </a:rPr>
              <a:t> </a:t>
            </a:r>
            <a:r>
              <a:rPr lang="en-US" sz="2400" dirty="0" smtClean="0">
                <a:ln>
                  <a:solidFill>
                    <a:schemeClr val="tx1"/>
                  </a:solidFill>
                </a:ln>
              </a:rPr>
              <a:t>Identify areas for noise mitigation</a:t>
            </a:r>
            <a:r>
              <a:rPr lang="en-US" sz="2400" i="0" dirty="0" smtClean="0">
                <a:ln>
                  <a:solidFill>
                    <a:schemeClr val="tx1"/>
                  </a:solidFill>
                </a:ln>
                <a:effectLst/>
              </a:rPr>
              <a:t> </a:t>
            </a:r>
            <a:r>
              <a:rPr lang="en-US" sz="2400" b="0" i="0" dirty="0" smtClean="0">
                <a:ln>
                  <a:solidFill>
                    <a:schemeClr val="tx1"/>
                  </a:solidFill>
                </a:ln>
                <a:effectLst/>
              </a:rPr>
              <a:t>based on noise mapping and the harmful effects assessment to reduce environmental noise where exposure levels affect human health.</a:t>
            </a:r>
          </a:p>
          <a:p>
            <a:pPr marL="342900" indent="-342900">
              <a:buFont typeface="Arial" panose="020B0604020202020204" pitchFamily="34" charset="0"/>
              <a:buChar char="•"/>
            </a:pPr>
            <a:endParaRPr lang="en-US" sz="2400" b="0" i="0" dirty="0" smtClean="0">
              <a:ln>
                <a:solidFill>
                  <a:schemeClr val="tx1"/>
                </a:solidFill>
              </a:ln>
              <a:effectLst/>
            </a:endParaRPr>
          </a:p>
          <a:p>
            <a:pPr marL="342900" indent="-342900">
              <a:buFont typeface="Arial" panose="020B0604020202020204" pitchFamily="34" charset="0"/>
              <a:buChar char="•"/>
            </a:pPr>
            <a:r>
              <a:rPr lang="en-US" sz="2400" b="1" dirty="0" smtClean="0">
                <a:ln>
                  <a:solidFill>
                    <a:schemeClr val="tx1"/>
                  </a:solidFill>
                </a:ln>
              </a:rPr>
              <a:t>Prevent </a:t>
            </a:r>
            <a:r>
              <a:rPr lang="en-US" sz="2400" dirty="0" smtClean="0">
                <a:ln>
                  <a:solidFill>
                    <a:schemeClr val="tx1"/>
                  </a:solidFill>
                </a:ln>
              </a:rPr>
              <a:t>– Avoid additional members of the population being exposed to the harmful effects of noise.</a:t>
            </a:r>
          </a:p>
          <a:p>
            <a:pPr marL="342900" indent="-342900">
              <a:buFont typeface="Arial" panose="020B0604020202020204" pitchFamily="34" charset="0"/>
              <a:buChar char="•"/>
            </a:pPr>
            <a:endParaRPr lang="en-US" sz="2400" b="0" i="0" dirty="0" smtClean="0">
              <a:ln>
                <a:solidFill>
                  <a:schemeClr val="tx1"/>
                </a:solidFill>
              </a:ln>
              <a:effectLst/>
            </a:endParaRPr>
          </a:p>
          <a:p>
            <a:pPr marL="342900" indent="-342900">
              <a:buFont typeface="Arial" panose="020B0604020202020204" pitchFamily="34" charset="0"/>
              <a:buChar char="•"/>
            </a:pPr>
            <a:r>
              <a:rPr lang="en-US" sz="2400" b="1" i="0" dirty="0" smtClean="0">
                <a:ln>
                  <a:solidFill>
                    <a:schemeClr val="tx1"/>
                  </a:solidFill>
                </a:ln>
                <a:effectLst/>
              </a:rPr>
              <a:t>Protect </a:t>
            </a:r>
            <a:r>
              <a:rPr lang="en-US" sz="2400" i="0" dirty="0" smtClean="0">
                <a:ln>
                  <a:solidFill>
                    <a:schemeClr val="tx1"/>
                  </a:solidFill>
                </a:ln>
                <a:effectLst/>
              </a:rPr>
              <a:t>- Identify potential Candidate Quiet Areas for an application for designation.</a:t>
            </a:r>
            <a:endParaRPr lang="en-US" sz="2400" i="0" dirty="0">
              <a:ln>
                <a:solidFill>
                  <a:schemeClr val="tx1"/>
                </a:solidFill>
              </a:ln>
              <a:effectLst/>
            </a:endParaRPr>
          </a:p>
        </p:txBody>
      </p:sp>
    </p:spTree>
    <p:extLst>
      <p:ext uri="{BB962C8B-B14F-4D97-AF65-F5344CB8AC3E}">
        <p14:creationId xmlns:p14="http://schemas.microsoft.com/office/powerpoint/2010/main" val="345967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Limerick Document" ma:contentTypeID="0x010100DEFFC5202677D240AAC1A18AB658BD30004FD42A94910CB54C9ECC3A6D84189E28" ma:contentTypeVersion="12" ma:contentTypeDescription="" ma:contentTypeScope="" ma:versionID="15af43773daf728b5459b9369ea449bc">
  <xsd:schema xmlns:xsd="http://www.w3.org/2001/XMLSchema" xmlns:xs="http://www.w3.org/2001/XMLSchema" xmlns:p="http://schemas.microsoft.com/office/2006/metadata/properties" xmlns:ns2="8efb52a8-86af-420a-b243-9a528fe3c2b8" targetNamespace="http://schemas.microsoft.com/office/2006/metadata/properties" ma:root="true" ma:fieldsID="87d67e1e156fc0bb266c75f273555142" ns2:_="">
    <xsd:import namespace="8efb52a8-86af-420a-b243-9a528fe3c2b8"/>
    <xsd:element name="properties">
      <xsd:complexType>
        <xsd:sequence>
          <xsd:element name="documentManagement">
            <xsd:complexType>
              <xsd:all>
                <xsd:element ref="ns2:Pilot_PII"/>
                <xsd:element ref="ns2:Pilot_CustomTrigger" minOccurs="0"/>
                <xsd:element ref="ns2:Pilot_LibraryMetadata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b52a8-86af-420a-b243-9a528fe3c2b8" elementFormDefault="qualified">
    <xsd:import namespace="http://schemas.microsoft.com/office/2006/documentManagement/types"/>
    <xsd:import namespace="http://schemas.microsoft.com/office/infopath/2007/PartnerControls"/>
    <xsd:element name="Pilot_PII" ma:index="8" ma:displayName="Contains Personal Data" ma:format="Dropdown" ma:internalName="Pilot_PII">
      <xsd:simpleType>
        <xsd:restriction base="dms:Choice">
          <xsd:enumeration value="No"/>
          <xsd:enumeration value="Yes"/>
        </xsd:restriction>
      </xsd:simpleType>
    </xsd:element>
    <xsd:element name="Pilot_CustomTrigger" ma:index="9" nillable="true" ma:displayName="Custom Trigger" ma:default="0" ma:internalName="Pilot_CustomTrigger">
      <xsd:simpleType>
        <xsd:restriction base="dms:Boolean"/>
      </xsd:simpleType>
    </xsd:element>
    <xsd:element name="Pilot_LibraryMetadataID" ma:index="10" nillable="true" ma:displayName="Library Metadata ID" ma:internalName="Pilot_LibraryMetadata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ilot_CustomTrigger xmlns="8efb52a8-86af-420a-b243-9a528fe3c2b8">false</Pilot_CustomTrigger>
    <Pilot_PII xmlns="8efb52a8-86af-420a-b243-9a528fe3c2b8"/>
    <Pilot_LibraryMetadataID xmlns="8efb52a8-86af-420a-b243-9a528fe3c2b8" xsi:nil="true"/>
  </documentManagement>
</p:properti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mso-contentType ?>
<SharedContentType xmlns="Microsoft.SharePoint.Taxonomy.ContentTypeSync" SourceId="7e733a04-0821-4e76-9ae2-fc1dcfab5bc4" ContentTypeId="0x010100DEFFC5202677D240AAC1A18AB658BD30" PreviousValue="false"/>
</file>

<file path=customXml/itemProps1.xml><?xml version="1.0" encoding="utf-8"?>
<ds:datastoreItem xmlns:ds="http://schemas.openxmlformats.org/officeDocument/2006/customXml" ds:itemID="{83D4BF18-3E19-495A-A2EE-A018774A9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fb52a8-86af-420a-b243-9a528fe3c2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332972-83B6-43B0-BBBA-977F1DB6FCF1}">
  <ds:schemaRefs>
    <ds:schemaRef ds:uri="http://schemas.microsoft.com/sharepoint/v3/contenttype/forms"/>
  </ds:schemaRefs>
</ds:datastoreItem>
</file>

<file path=customXml/itemProps3.xml><?xml version="1.0" encoding="utf-8"?>
<ds:datastoreItem xmlns:ds="http://schemas.openxmlformats.org/officeDocument/2006/customXml" ds:itemID="{A87C21F2-98CD-4D72-9572-BFA38A03D072}">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8efb52a8-86af-420a-b243-9a528fe3c2b8"/>
    <ds:schemaRef ds:uri="http://www.w3.org/XML/1998/namespace"/>
  </ds:schemaRefs>
</ds:datastoreItem>
</file>

<file path=customXml/itemProps4.xml><?xml version="1.0" encoding="utf-8"?>
<ds:datastoreItem xmlns:ds="http://schemas.openxmlformats.org/officeDocument/2006/customXml" ds:itemID="{E06EE286-9597-4566-85CF-67CDCE199E1D}">
  <ds:schemaRefs>
    <ds:schemaRef ds:uri="http://schemas.microsoft.com/office/2006/metadata/customXsn"/>
  </ds:schemaRefs>
</ds:datastoreItem>
</file>

<file path=customXml/itemProps5.xml><?xml version="1.0" encoding="utf-8"?>
<ds:datastoreItem xmlns:ds="http://schemas.openxmlformats.org/officeDocument/2006/customXml" ds:itemID="{21EFC846-F939-4E80-9B27-D219AD1163C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1550</TotalTime>
  <Words>1171</Words>
  <Application>Microsoft Office PowerPoint</Application>
  <PresentationFormat>Widescreen</PresentationFormat>
  <Paragraphs>137</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Jennings, Simon</dc:creator>
  <cp:lastModifiedBy>Lenihan, Aine</cp:lastModifiedBy>
  <cp:revision>51</cp:revision>
  <dcterms:created xsi:type="dcterms:W3CDTF">2024-02-12T10:45:40Z</dcterms:created>
  <dcterms:modified xsi:type="dcterms:W3CDTF">2024-02-23T10:05:23Z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aredWithUsers">
    <vt:lpwstr>2878;#Supple, Heather;#2296;#Brodie, Cathal</vt:lpwstr>
  </property>
  <property fmtid="{D5CDD505-2E9C-101B-9397-08002B2CF9AE}" pid="3" name="ContentTypeId">
    <vt:lpwstr>0x010100DEFFC5202677D240AAC1A18AB658BD30004FD42A94910CB54C9ECC3A6D84189E28</vt:lpwstr>
  </property>
  <property fmtid="{D5CDD505-2E9C-101B-9397-08002B2CF9AE}" pid="4" name="_AdHocReviewCycleID">
    <vt:i4>1345710011</vt:i4>
  </property>
  <property fmtid="{D5CDD505-2E9C-101B-9397-08002B2CF9AE}" pid="5" name="_NewReviewCycle">
    <vt:lpwstr/>
  </property>
  <property fmtid="{D5CDD505-2E9C-101B-9397-08002B2CF9AE}" pid="6" name="_EmailSubject">
    <vt:lpwstr>Documentation for NCW Municipal District Meeting 05.03.2024 for uploading to Council Website</vt:lpwstr>
  </property>
  <property fmtid="{D5CDD505-2E9C-101B-9397-08002B2CF9AE}" pid="7" name="_AuthorEmail">
    <vt:lpwstr>aine.lenihan@limerick.ie</vt:lpwstr>
  </property>
  <property fmtid="{D5CDD505-2E9C-101B-9397-08002B2CF9AE}" pid="8" name="_AuthorEmailDisplayName">
    <vt:lpwstr>Lenihan, Aine</vt:lpwstr>
  </property>
</Properties>
</file>