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18"/>
  </p:notesMasterIdLst>
  <p:sldIdLst>
    <p:sldId id="256" r:id="rId7"/>
    <p:sldId id="257" r:id="rId8"/>
    <p:sldId id="259" r:id="rId9"/>
    <p:sldId id="260" r:id="rId10"/>
    <p:sldId id="258" r:id="rId11"/>
    <p:sldId id="262" r:id="rId12"/>
    <p:sldId id="261" r:id="rId13"/>
    <p:sldId id="267" r:id="rId14"/>
    <p:sldId id="266" r:id="rId15"/>
    <p:sldId id="265"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DDEB"/>
    <a:srgbClr val="9AEAE0"/>
    <a:srgbClr val="9BD6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36E6F6-244C-8A53-D9D6-B4FF3690F7C1}" v="59" dt="2022-08-22T14:59:43.263"/>
    <p1510:client id="{C77B0526-F4AC-5E0A-662B-B7C7D5AD653F}" v="23" dt="2022-08-22T11:34:30.502"/>
    <p1510:client id="{FE8381D4-7B0A-4A1C-BA72-E4FD89615C7C}" v="138" dt="2022-10-17T15:08:13.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eilly, Seamas" userId="S::seamas.oreilly@limerick.ie::ec88d449-175c-4500-8576-43325ec48cf9" providerId="AD" clId="Web-{FE8381D4-7B0A-4A1C-BA72-E4FD89615C7C}"/>
    <pc:docChg chg="addSld delSld modSld">
      <pc:chgData name="O'Reilly, Seamas" userId="S::seamas.oreilly@limerick.ie::ec88d449-175c-4500-8576-43325ec48cf9" providerId="AD" clId="Web-{FE8381D4-7B0A-4A1C-BA72-E4FD89615C7C}" dt="2022-10-17T15:08:13.353" v="17"/>
      <pc:docMkLst>
        <pc:docMk/>
      </pc:docMkLst>
      <pc:sldChg chg="modSp del">
        <pc:chgData name="O'Reilly, Seamas" userId="S::seamas.oreilly@limerick.ie::ec88d449-175c-4500-8576-43325ec48cf9" providerId="AD" clId="Web-{FE8381D4-7B0A-4A1C-BA72-E4FD89615C7C}" dt="2022-10-17T15:05:22.988" v="4"/>
        <pc:sldMkLst>
          <pc:docMk/>
          <pc:sldMk cId="2314811875" sldId="267"/>
        </pc:sldMkLst>
        <pc:graphicFrameChg chg="mod modGraphic">
          <ac:chgData name="O'Reilly, Seamas" userId="S::seamas.oreilly@limerick.ie::ec88d449-175c-4500-8576-43325ec48cf9" providerId="AD" clId="Web-{FE8381D4-7B0A-4A1C-BA72-E4FD89615C7C}" dt="2022-10-17T15:04:46.799" v="2"/>
          <ac:graphicFrameMkLst>
            <pc:docMk/>
            <pc:sldMk cId="2314811875" sldId="267"/>
            <ac:graphicFrameMk id="2" creationId="{00000000-0000-0000-0000-000000000000}"/>
          </ac:graphicFrameMkLst>
        </pc:graphicFrameChg>
      </pc:sldChg>
      <pc:sldChg chg="addSp delSp modSp add replId">
        <pc:chgData name="O'Reilly, Seamas" userId="S::seamas.oreilly@limerick.ie::ec88d449-175c-4500-8576-43325ec48cf9" providerId="AD" clId="Web-{FE8381D4-7B0A-4A1C-BA72-E4FD89615C7C}" dt="2022-10-17T15:08:13.353" v="17"/>
        <pc:sldMkLst>
          <pc:docMk/>
          <pc:sldMk cId="940226817" sldId="269"/>
        </pc:sldMkLst>
        <pc:spChg chg="del">
          <ac:chgData name="O'Reilly, Seamas" userId="S::seamas.oreilly@limerick.ie::ec88d449-175c-4500-8576-43325ec48cf9" providerId="AD" clId="Web-{FE8381D4-7B0A-4A1C-BA72-E4FD89615C7C}" dt="2022-10-17T15:05:29.379" v="5"/>
          <ac:spMkLst>
            <pc:docMk/>
            <pc:sldMk cId="940226817" sldId="269"/>
            <ac:spMk id="3" creationId="{00000000-0000-0000-0000-000000000000}"/>
          </ac:spMkLst>
        </pc:spChg>
        <pc:spChg chg="add del mod">
          <ac:chgData name="O'Reilly, Seamas" userId="S::seamas.oreilly@limerick.ie::ec88d449-175c-4500-8576-43325ec48cf9" providerId="AD" clId="Web-{FE8381D4-7B0A-4A1C-BA72-E4FD89615C7C}" dt="2022-10-17T15:07:35.477" v="11"/>
          <ac:spMkLst>
            <pc:docMk/>
            <pc:sldMk cId="940226817" sldId="269"/>
            <ac:spMk id="4" creationId="{DBDE505E-1D6E-C1A7-FFF0-17495EBA829A}"/>
          </ac:spMkLst>
        </pc:spChg>
        <pc:graphicFrameChg chg="add del mod ord modGraphic">
          <ac:chgData name="O'Reilly, Seamas" userId="S::seamas.oreilly@limerick.ie::ec88d449-175c-4500-8576-43325ec48cf9" providerId="AD" clId="Web-{FE8381D4-7B0A-4A1C-BA72-E4FD89615C7C}" dt="2022-10-17T15:07:31.945" v="10"/>
          <ac:graphicFrameMkLst>
            <pc:docMk/>
            <pc:sldMk cId="940226817" sldId="269"/>
            <ac:graphicFrameMk id="11" creationId="{FAB89AE6-D3F0-F5BB-9061-438ED38DA38C}"/>
          </ac:graphicFrameMkLst>
        </pc:graphicFrameChg>
        <pc:graphicFrameChg chg="add del mod modGraphic">
          <ac:chgData name="O'Reilly, Seamas" userId="S::seamas.oreilly@limerick.ie::ec88d449-175c-4500-8576-43325ec48cf9" providerId="AD" clId="Web-{FE8381D4-7B0A-4A1C-BA72-E4FD89615C7C}" dt="2022-10-17T15:08:04.118" v="15"/>
          <ac:graphicFrameMkLst>
            <pc:docMk/>
            <pc:sldMk cId="940226817" sldId="269"/>
            <ac:graphicFrameMk id="13" creationId="{FD92FD95-006E-3C4B-D7B4-0467147A08D3}"/>
          </ac:graphicFrameMkLst>
        </pc:graphicFrameChg>
        <pc:graphicFrameChg chg="add del mod">
          <ac:chgData name="O'Reilly, Seamas" userId="S::seamas.oreilly@limerick.ie::ec88d449-175c-4500-8576-43325ec48cf9" providerId="AD" clId="Web-{FE8381D4-7B0A-4A1C-BA72-E4FD89615C7C}" dt="2022-10-17T15:08:13.353" v="17"/>
          <ac:graphicFrameMkLst>
            <pc:docMk/>
            <pc:sldMk cId="940226817" sldId="269"/>
            <ac:graphicFrameMk id="15" creationId="{85EF853B-FEB2-69A7-4C55-32B6268AA6F5}"/>
          </ac:graphicFrameMkLst>
        </pc:graphicFrameChg>
        <pc:picChg chg="del">
          <ac:chgData name="O'Reilly, Seamas" userId="S::seamas.oreilly@limerick.ie::ec88d449-175c-4500-8576-43325ec48cf9" providerId="AD" clId="Web-{FE8381D4-7B0A-4A1C-BA72-E4FD89615C7C}" dt="2022-10-17T15:05:30.566" v="6"/>
          <ac:picMkLst>
            <pc:docMk/>
            <pc:sldMk cId="940226817" sldId="269"/>
            <ac:picMk id="7" creationId="{00000000-0000-0000-0000-000000000000}"/>
          </ac:picMkLst>
        </pc:picChg>
        <pc:picChg chg="add del mod ord">
          <ac:chgData name="O'Reilly, Seamas" userId="S::seamas.oreilly@limerick.ie::ec88d449-175c-4500-8576-43325ec48cf9" providerId="AD" clId="Web-{FE8381D4-7B0A-4A1C-BA72-E4FD89615C7C}" dt="2022-10-17T15:05:51.411" v="8"/>
          <ac:picMkLst>
            <pc:docMk/>
            <pc:sldMk cId="940226817" sldId="269"/>
            <ac:picMk id="9" creationId="{3BCFA373-09ED-C39E-F983-B4FCE998AF9B}"/>
          </ac:picMkLst>
        </pc:picChg>
      </pc:sldChg>
    </pc:docChg>
  </pc:docChgLst>
  <pc:docChgLst>
    <pc:chgData name="O'Reilly, Seamas" userId="S::seamas.oreilly@limerick.ie::ec88d449-175c-4500-8576-43325ec48cf9" providerId="AD" clId="Web-{0436E6F6-244C-8A53-D9D6-B4FF3690F7C1}"/>
    <pc:docChg chg="modSld">
      <pc:chgData name="O'Reilly, Seamas" userId="S::seamas.oreilly@limerick.ie::ec88d449-175c-4500-8576-43325ec48cf9" providerId="AD" clId="Web-{0436E6F6-244C-8A53-D9D6-B4FF3690F7C1}" dt="2022-08-22T14:59:43.263" v="29" actId="20577"/>
      <pc:docMkLst>
        <pc:docMk/>
      </pc:docMkLst>
      <pc:sldChg chg="modSp">
        <pc:chgData name="O'Reilly, Seamas" userId="S::seamas.oreilly@limerick.ie::ec88d449-175c-4500-8576-43325ec48cf9" providerId="AD" clId="Web-{0436E6F6-244C-8A53-D9D6-B4FF3690F7C1}" dt="2022-08-22T14:59:43.263" v="29" actId="20577"/>
        <pc:sldMkLst>
          <pc:docMk/>
          <pc:sldMk cId="1424377044" sldId="258"/>
        </pc:sldMkLst>
        <pc:spChg chg="mod">
          <ac:chgData name="O'Reilly, Seamas" userId="S::seamas.oreilly@limerick.ie::ec88d449-175c-4500-8576-43325ec48cf9" providerId="AD" clId="Web-{0436E6F6-244C-8A53-D9D6-B4FF3690F7C1}" dt="2022-08-22T14:59:43.263" v="29" actId="20577"/>
          <ac:spMkLst>
            <pc:docMk/>
            <pc:sldMk cId="1424377044" sldId="258"/>
            <ac:spMk id="10" creationId="{00000000-0000-0000-0000-000000000000}"/>
          </ac:spMkLst>
        </pc:spChg>
      </pc:sldChg>
    </pc:docChg>
  </pc:docChgLst>
  <pc:docChgLst>
    <pc:chgData name="O'Reilly, Seamas" userId="S::seamas.oreilly@limerick.ie::ec88d449-175c-4500-8576-43325ec48cf9" providerId="AD" clId="Web-{C77B0526-F4AC-5E0A-662B-B7C7D5AD653F}"/>
    <pc:docChg chg="modSld">
      <pc:chgData name="O'Reilly, Seamas" userId="S::seamas.oreilly@limerick.ie::ec88d449-175c-4500-8576-43325ec48cf9" providerId="AD" clId="Web-{C77B0526-F4AC-5E0A-662B-B7C7D5AD653F}" dt="2022-08-22T11:34:30.502" v="21" actId="20577"/>
      <pc:docMkLst>
        <pc:docMk/>
      </pc:docMkLst>
      <pc:sldChg chg="modSp">
        <pc:chgData name="O'Reilly, Seamas" userId="S::seamas.oreilly@limerick.ie::ec88d449-175c-4500-8576-43325ec48cf9" providerId="AD" clId="Web-{C77B0526-F4AC-5E0A-662B-B7C7D5AD653F}" dt="2022-08-22T11:33:40.751" v="6" actId="20577"/>
        <pc:sldMkLst>
          <pc:docMk/>
          <pc:sldMk cId="2170117784" sldId="256"/>
        </pc:sldMkLst>
        <pc:spChg chg="mod">
          <ac:chgData name="O'Reilly, Seamas" userId="S::seamas.oreilly@limerick.ie::ec88d449-175c-4500-8576-43325ec48cf9" providerId="AD" clId="Web-{C77B0526-F4AC-5E0A-662B-B7C7D5AD653F}" dt="2022-08-22T11:33:40.751" v="6" actId="20577"/>
          <ac:spMkLst>
            <pc:docMk/>
            <pc:sldMk cId="2170117784" sldId="256"/>
            <ac:spMk id="2" creationId="{3D5A98F0-24C7-4D19-8053-ECE436FE90F0}"/>
          </ac:spMkLst>
        </pc:spChg>
      </pc:sldChg>
      <pc:sldChg chg="modSp">
        <pc:chgData name="O'Reilly, Seamas" userId="S::seamas.oreilly@limerick.ie::ec88d449-175c-4500-8576-43325ec48cf9" providerId="AD" clId="Web-{C77B0526-F4AC-5E0A-662B-B7C7D5AD653F}" dt="2022-08-22T11:33:35.860" v="3" actId="20577"/>
        <pc:sldMkLst>
          <pc:docMk/>
          <pc:sldMk cId="2475856375" sldId="257"/>
        </pc:sldMkLst>
        <pc:spChg chg="mod">
          <ac:chgData name="O'Reilly, Seamas" userId="S::seamas.oreilly@limerick.ie::ec88d449-175c-4500-8576-43325ec48cf9" providerId="AD" clId="Web-{C77B0526-F4AC-5E0A-662B-B7C7D5AD653F}" dt="2022-08-22T11:33:35.860" v="3" actId="20577"/>
          <ac:spMkLst>
            <pc:docMk/>
            <pc:sldMk cId="2475856375" sldId="257"/>
            <ac:spMk id="3" creationId="{00000000-0000-0000-0000-000000000000}"/>
          </ac:spMkLst>
        </pc:spChg>
      </pc:sldChg>
      <pc:sldChg chg="modSp">
        <pc:chgData name="O'Reilly, Seamas" userId="S::seamas.oreilly@limerick.ie::ec88d449-175c-4500-8576-43325ec48cf9" providerId="AD" clId="Web-{C77B0526-F4AC-5E0A-662B-B7C7D5AD653F}" dt="2022-08-22T11:33:37.407" v="4" actId="20577"/>
        <pc:sldMkLst>
          <pc:docMk/>
          <pc:sldMk cId="1424377044" sldId="258"/>
        </pc:sldMkLst>
        <pc:spChg chg="mod">
          <ac:chgData name="O'Reilly, Seamas" userId="S::seamas.oreilly@limerick.ie::ec88d449-175c-4500-8576-43325ec48cf9" providerId="AD" clId="Web-{C77B0526-F4AC-5E0A-662B-B7C7D5AD653F}" dt="2022-08-22T11:33:37.407" v="4" actId="20577"/>
          <ac:spMkLst>
            <pc:docMk/>
            <pc:sldMk cId="1424377044" sldId="258"/>
            <ac:spMk id="10" creationId="{00000000-0000-0000-0000-000000000000}"/>
          </ac:spMkLst>
        </pc:spChg>
      </pc:sldChg>
      <pc:sldChg chg="modSp">
        <pc:chgData name="O'Reilly, Seamas" userId="S::seamas.oreilly@limerick.ie::ec88d449-175c-4500-8576-43325ec48cf9" providerId="AD" clId="Web-{C77B0526-F4AC-5E0A-662B-B7C7D5AD653F}" dt="2022-08-22T11:33:39.141" v="5" actId="20577"/>
        <pc:sldMkLst>
          <pc:docMk/>
          <pc:sldMk cId="1102440364" sldId="260"/>
        </pc:sldMkLst>
        <pc:spChg chg="mod">
          <ac:chgData name="O'Reilly, Seamas" userId="S::seamas.oreilly@limerick.ie::ec88d449-175c-4500-8576-43325ec48cf9" providerId="AD" clId="Web-{C77B0526-F4AC-5E0A-662B-B7C7D5AD653F}" dt="2022-08-22T11:33:39.141" v="5" actId="20577"/>
          <ac:spMkLst>
            <pc:docMk/>
            <pc:sldMk cId="1102440364" sldId="260"/>
            <ac:spMk id="3" creationId="{00000000-0000-0000-0000-000000000000}"/>
          </ac:spMkLst>
        </pc:spChg>
      </pc:sldChg>
      <pc:sldChg chg="modSp">
        <pc:chgData name="O'Reilly, Seamas" userId="S::seamas.oreilly@limerick.ie::ec88d449-175c-4500-8576-43325ec48cf9" providerId="AD" clId="Web-{C77B0526-F4AC-5E0A-662B-B7C7D5AD653F}" dt="2022-08-22T11:34:30.502" v="21" actId="20577"/>
        <pc:sldMkLst>
          <pc:docMk/>
          <pc:sldMk cId="2086852199" sldId="266"/>
        </pc:sldMkLst>
        <pc:spChg chg="mod">
          <ac:chgData name="O'Reilly, Seamas" userId="S::seamas.oreilly@limerick.ie::ec88d449-175c-4500-8576-43325ec48cf9" providerId="AD" clId="Web-{C77B0526-F4AC-5E0A-662B-B7C7D5AD653F}" dt="2022-08-22T11:34:30.502" v="21" actId="20577"/>
          <ac:spMkLst>
            <pc:docMk/>
            <pc:sldMk cId="2086852199" sldId="266"/>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A494D-87F1-42AA-BC8D-0030127ABB76}" type="datetimeFigureOut">
              <a:rPr lang="en-IE" smtClean="0"/>
              <a:t>27/11/2023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D1E8F-DE1A-48D6-9A0B-5FADCC823E31}" type="slidenum">
              <a:rPr lang="en-IE" smtClean="0"/>
              <a:t>‹#›</a:t>
            </a:fld>
            <a:endParaRPr lang="en-IE"/>
          </a:p>
        </p:txBody>
      </p:sp>
    </p:spTree>
    <p:extLst>
      <p:ext uri="{BB962C8B-B14F-4D97-AF65-F5344CB8AC3E}">
        <p14:creationId xmlns:p14="http://schemas.microsoft.com/office/powerpoint/2010/main" val="227140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F833F-AD30-435E-83B4-2FEC9AF2BC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B7860C0-AEE9-4F23-A2A5-4E35E65BEF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8D84E8-A6AE-4739-B6FE-19B420158571}"/>
              </a:ext>
            </a:extLst>
          </p:cNvPr>
          <p:cNvSpPr>
            <a:spLocks noGrp="1"/>
          </p:cNvSpPr>
          <p:nvPr>
            <p:ph type="dt" sz="half" idx="10"/>
          </p:nvPr>
        </p:nvSpPr>
        <p:spPr/>
        <p:txBody>
          <a:bodyPr/>
          <a:lstStyle/>
          <a:p>
            <a:fld id="{442A00A1-CACF-49E2-9942-9C564F2E35EE}" type="datetime1">
              <a:rPr lang="en-GB" smtClean="0"/>
              <a:t>27/11/2023</a:t>
            </a:fld>
            <a:endParaRPr lang="en-GB"/>
          </a:p>
        </p:txBody>
      </p:sp>
      <p:sp>
        <p:nvSpPr>
          <p:cNvPr id="5" name="Footer Placeholder 4">
            <a:extLst>
              <a:ext uri="{FF2B5EF4-FFF2-40B4-BE49-F238E27FC236}">
                <a16:creationId xmlns:a16="http://schemas.microsoft.com/office/drawing/2014/main" id="{9A54623A-CA9D-49ED-9A3E-450A1A09D188}"/>
              </a:ext>
            </a:extLst>
          </p:cNvPr>
          <p:cNvSpPr>
            <a:spLocks noGrp="1"/>
          </p:cNvSpPr>
          <p:nvPr>
            <p:ph type="ftr" sz="quarter" idx="11"/>
          </p:nvPr>
        </p:nvSpPr>
        <p:spPr/>
        <p:txBody>
          <a:bodyPr/>
          <a:lstStyle/>
          <a:p>
            <a:r>
              <a:rPr lang="en-US"/>
              <a:t>Health and Safety Department 2022</a:t>
            </a:r>
            <a:endParaRPr lang="en-GB"/>
          </a:p>
        </p:txBody>
      </p:sp>
      <p:sp>
        <p:nvSpPr>
          <p:cNvPr id="6" name="Slide Number Placeholder 5">
            <a:extLst>
              <a:ext uri="{FF2B5EF4-FFF2-40B4-BE49-F238E27FC236}">
                <a16:creationId xmlns:a16="http://schemas.microsoft.com/office/drawing/2014/main" id="{8735505C-665A-4A64-BD2F-D8916611D234}"/>
              </a:ext>
            </a:extLst>
          </p:cNvPr>
          <p:cNvSpPr>
            <a:spLocks noGrp="1"/>
          </p:cNvSpPr>
          <p:nvPr>
            <p:ph type="sldNum" sz="quarter" idx="12"/>
          </p:nvPr>
        </p:nvSpPr>
        <p:spPr/>
        <p:txBody>
          <a:bodyPr/>
          <a:lstStyle/>
          <a:p>
            <a:fld id="{49784B40-9C69-4FB8-A932-59E387AEF79E}" type="slidenum">
              <a:rPr lang="en-GB" smtClean="0"/>
              <a:t>‹#›</a:t>
            </a:fld>
            <a:endParaRPr lang="en-GB"/>
          </a:p>
        </p:txBody>
      </p:sp>
    </p:spTree>
    <p:extLst>
      <p:ext uri="{BB962C8B-B14F-4D97-AF65-F5344CB8AC3E}">
        <p14:creationId xmlns:p14="http://schemas.microsoft.com/office/powerpoint/2010/main" val="120134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5D45-A312-4A07-A148-AD8E3D8AF5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E75E2C-E034-4F85-90EC-0472103F55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AB1CFC-6E8D-44EB-9AB3-5FC29934E2C9}"/>
              </a:ext>
            </a:extLst>
          </p:cNvPr>
          <p:cNvSpPr>
            <a:spLocks noGrp="1"/>
          </p:cNvSpPr>
          <p:nvPr>
            <p:ph type="dt" sz="half" idx="10"/>
          </p:nvPr>
        </p:nvSpPr>
        <p:spPr/>
        <p:txBody>
          <a:bodyPr/>
          <a:lstStyle/>
          <a:p>
            <a:fld id="{DA13DA83-F57F-45C4-921B-A56407F448A3}" type="datetime1">
              <a:rPr lang="en-GB" smtClean="0"/>
              <a:t>27/11/2023</a:t>
            </a:fld>
            <a:endParaRPr lang="en-GB"/>
          </a:p>
        </p:txBody>
      </p:sp>
      <p:sp>
        <p:nvSpPr>
          <p:cNvPr id="5" name="Footer Placeholder 4">
            <a:extLst>
              <a:ext uri="{FF2B5EF4-FFF2-40B4-BE49-F238E27FC236}">
                <a16:creationId xmlns:a16="http://schemas.microsoft.com/office/drawing/2014/main" id="{686E5AA0-7B6B-461E-9C97-6DB0A9DA8AE9}"/>
              </a:ext>
            </a:extLst>
          </p:cNvPr>
          <p:cNvSpPr>
            <a:spLocks noGrp="1"/>
          </p:cNvSpPr>
          <p:nvPr>
            <p:ph type="ftr" sz="quarter" idx="11"/>
          </p:nvPr>
        </p:nvSpPr>
        <p:spPr/>
        <p:txBody>
          <a:bodyPr/>
          <a:lstStyle/>
          <a:p>
            <a:r>
              <a:rPr lang="en-US"/>
              <a:t>Health and Safety Department 2022</a:t>
            </a:r>
            <a:endParaRPr lang="en-GB"/>
          </a:p>
        </p:txBody>
      </p:sp>
      <p:sp>
        <p:nvSpPr>
          <p:cNvPr id="6" name="Slide Number Placeholder 5">
            <a:extLst>
              <a:ext uri="{FF2B5EF4-FFF2-40B4-BE49-F238E27FC236}">
                <a16:creationId xmlns:a16="http://schemas.microsoft.com/office/drawing/2014/main" id="{954810B1-9121-4241-A023-1CB100A79C52}"/>
              </a:ext>
            </a:extLst>
          </p:cNvPr>
          <p:cNvSpPr>
            <a:spLocks noGrp="1"/>
          </p:cNvSpPr>
          <p:nvPr>
            <p:ph type="sldNum" sz="quarter" idx="12"/>
          </p:nvPr>
        </p:nvSpPr>
        <p:spPr/>
        <p:txBody>
          <a:bodyPr/>
          <a:lstStyle/>
          <a:p>
            <a:fld id="{49784B40-9C69-4FB8-A932-59E387AEF79E}" type="slidenum">
              <a:rPr lang="en-GB" smtClean="0"/>
              <a:t>‹#›</a:t>
            </a:fld>
            <a:endParaRPr lang="en-GB"/>
          </a:p>
        </p:txBody>
      </p:sp>
    </p:spTree>
    <p:extLst>
      <p:ext uri="{BB962C8B-B14F-4D97-AF65-F5344CB8AC3E}">
        <p14:creationId xmlns:p14="http://schemas.microsoft.com/office/powerpoint/2010/main" val="148380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D0FA22-7324-4B2E-B2F4-478BE00227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56F343-C52A-4F65-8C9F-A81DEA40B08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D39554-27D1-4808-B53C-C6CF4F7CE068}"/>
              </a:ext>
            </a:extLst>
          </p:cNvPr>
          <p:cNvSpPr>
            <a:spLocks noGrp="1"/>
          </p:cNvSpPr>
          <p:nvPr>
            <p:ph type="dt" sz="half" idx="10"/>
          </p:nvPr>
        </p:nvSpPr>
        <p:spPr/>
        <p:txBody>
          <a:bodyPr/>
          <a:lstStyle/>
          <a:p>
            <a:fld id="{08A20E12-8875-444A-B1E0-A970BF021CCB}" type="datetime1">
              <a:rPr lang="en-GB" smtClean="0"/>
              <a:t>27/11/2023</a:t>
            </a:fld>
            <a:endParaRPr lang="en-GB"/>
          </a:p>
        </p:txBody>
      </p:sp>
      <p:sp>
        <p:nvSpPr>
          <p:cNvPr id="5" name="Footer Placeholder 4">
            <a:extLst>
              <a:ext uri="{FF2B5EF4-FFF2-40B4-BE49-F238E27FC236}">
                <a16:creationId xmlns:a16="http://schemas.microsoft.com/office/drawing/2014/main" id="{2FFE9F1B-2042-4CA1-9248-BF22AEE72427}"/>
              </a:ext>
            </a:extLst>
          </p:cNvPr>
          <p:cNvSpPr>
            <a:spLocks noGrp="1"/>
          </p:cNvSpPr>
          <p:nvPr>
            <p:ph type="ftr" sz="quarter" idx="11"/>
          </p:nvPr>
        </p:nvSpPr>
        <p:spPr/>
        <p:txBody>
          <a:bodyPr/>
          <a:lstStyle/>
          <a:p>
            <a:r>
              <a:rPr lang="en-US"/>
              <a:t>Health and Safety Department 2022</a:t>
            </a:r>
            <a:endParaRPr lang="en-GB"/>
          </a:p>
        </p:txBody>
      </p:sp>
      <p:sp>
        <p:nvSpPr>
          <p:cNvPr id="6" name="Slide Number Placeholder 5">
            <a:extLst>
              <a:ext uri="{FF2B5EF4-FFF2-40B4-BE49-F238E27FC236}">
                <a16:creationId xmlns:a16="http://schemas.microsoft.com/office/drawing/2014/main" id="{0CC7C1FF-210A-474A-B26D-B7623745585B}"/>
              </a:ext>
            </a:extLst>
          </p:cNvPr>
          <p:cNvSpPr>
            <a:spLocks noGrp="1"/>
          </p:cNvSpPr>
          <p:nvPr>
            <p:ph type="sldNum" sz="quarter" idx="12"/>
          </p:nvPr>
        </p:nvSpPr>
        <p:spPr/>
        <p:txBody>
          <a:bodyPr/>
          <a:lstStyle/>
          <a:p>
            <a:fld id="{49784B40-9C69-4FB8-A932-59E387AEF79E}" type="slidenum">
              <a:rPr lang="en-GB" smtClean="0"/>
              <a:t>‹#›</a:t>
            </a:fld>
            <a:endParaRPr lang="en-GB"/>
          </a:p>
        </p:txBody>
      </p:sp>
    </p:spTree>
    <p:extLst>
      <p:ext uri="{BB962C8B-B14F-4D97-AF65-F5344CB8AC3E}">
        <p14:creationId xmlns:p14="http://schemas.microsoft.com/office/powerpoint/2010/main" val="1565491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A8CD-9E27-4B5F-9CD6-E95A610B84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1754C3-8491-4097-9EB0-A13699DAA7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7B1BFC-7503-462D-A734-240B5AF461E8}"/>
              </a:ext>
            </a:extLst>
          </p:cNvPr>
          <p:cNvSpPr>
            <a:spLocks noGrp="1"/>
          </p:cNvSpPr>
          <p:nvPr>
            <p:ph type="dt" sz="half" idx="10"/>
          </p:nvPr>
        </p:nvSpPr>
        <p:spPr/>
        <p:txBody>
          <a:bodyPr/>
          <a:lstStyle/>
          <a:p>
            <a:fld id="{FB90BDF5-4B7E-4E71-9872-91E08A18CF77}" type="datetime1">
              <a:rPr lang="en-GB" smtClean="0"/>
              <a:t>27/11/2023</a:t>
            </a:fld>
            <a:endParaRPr lang="en-GB"/>
          </a:p>
        </p:txBody>
      </p:sp>
      <p:sp>
        <p:nvSpPr>
          <p:cNvPr id="5" name="Footer Placeholder 4">
            <a:extLst>
              <a:ext uri="{FF2B5EF4-FFF2-40B4-BE49-F238E27FC236}">
                <a16:creationId xmlns:a16="http://schemas.microsoft.com/office/drawing/2014/main" id="{8141B8CE-CD4F-43CA-9333-C273734348D1}"/>
              </a:ext>
            </a:extLst>
          </p:cNvPr>
          <p:cNvSpPr>
            <a:spLocks noGrp="1"/>
          </p:cNvSpPr>
          <p:nvPr>
            <p:ph type="ftr" sz="quarter" idx="11"/>
          </p:nvPr>
        </p:nvSpPr>
        <p:spPr/>
        <p:txBody>
          <a:bodyPr/>
          <a:lstStyle/>
          <a:p>
            <a:r>
              <a:rPr lang="en-US"/>
              <a:t>Health and Safety Department 2022</a:t>
            </a:r>
            <a:endParaRPr lang="en-GB"/>
          </a:p>
        </p:txBody>
      </p:sp>
      <p:sp>
        <p:nvSpPr>
          <p:cNvPr id="6" name="Slide Number Placeholder 5">
            <a:extLst>
              <a:ext uri="{FF2B5EF4-FFF2-40B4-BE49-F238E27FC236}">
                <a16:creationId xmlns:a16="http://schemas.microsoft.com/office/drawing/2014/main" id="{AF02F5A7-80A4-4776-9D09-D3FD5326C94E}"/>
              </a:ext>
            </a:extLst>
          </p:cNvPr>
          <p:cNvSpPr>
            <a:spLocks noGrp="1"/>
          </p:cNvSpPr>
          <p:nvPr>
            <p:ph type="sldNum" sz="quarter" idx="12"/>
          </p:nvPr>
        </p:nvSpPr>
        <p:spPr/>
        <p:txBody>
          <a:bodyPr/>
          <a:lstStyle/>
          <a:p>
            <a:fld id="{49784B40-9C69-4FB8-A932-59E387AEF79E}" type="slidenum">
              <a:rPr lang="en-GB" smtClean="0"/>
              <a:t>‹#›</a:t>
            </a:fld>
            <a:endParaRPr lang="en-GB"/>
          </a:p>
        </p:txBody>
      </p:sp>
    </p:spTree>
    <p:extLst>
      <p:ext uri="{BB962C8B-B14F-4D97-AF65-F5344CB8AC3E}">
        <p14:creationId xmlns:p14="http://schemas.microsoft.com/office/powerpoint/2010/main" val="3672251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6F80F-ADC9-408F-BAB9-C2161AB7CE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F846D0-F784-4FB6-9E22-3E36C3200E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837063-E708-4AF2-B3B9-2352A74935D7}"/>
              </a:ext>
            </a:extLst>
          </p:cNvPr>
          <p:cNvSpPr>
            <a:spLocks noGrp="1"/>
          </p:cNvSpPr>
          <p:nvPr>
            <p:ph type="dt" sz="half" idx="10"/>
          </p:nvPr>
        </p:nvSpPr>
        <p:spPr/>
        <p:txBody>
          <a:bodyPr/>
          <a:lstStyle/>
          <a:p>
            <a:fld id="{5632BC5F-994C-4FFD-A6C8-63FB0C74F9F8}" type="datetime1">
              <a:rPr lang="en-GB" smtClean="0"/>
              <a:t>27/11/2023</a:t>
            </a:fld>
            <a:endParaRPr lang="en-GB"/>
          </a:p>
        </p:txBody>
      </p:sp>
      <p:sp>
        <p:nvSpPr>
          <p:cNvPr id="5" name="Footer Placeholder 4">
            <a:extLst>
              <a:ext uri="{FF2B5EF4-FFF2-40B4-BE49-F238E27FC236}">
                <a16:creationId xmlns:a16="http://schemas.microsoft.com/office/drawing/2014/main" id="{4AC9A549-0EFE-49E2-82C7-53D7CC42B524}"/>
              </a:ext>
            </a:extLst>
          </p:cNvPr>
          <p:cNvSpPr>
            <a:spLocks noGrp="1"/>
          </p:cNvSpPr>
          <p:nvPr>
            <p:ph type="ftr" sz="quarter" idx="11"/>
          </p:nvPr>
        </p:nvSpPr>
        <p:spPr/>
        <p:txBody>
          <a:bodyPr/>
          <a:lstStyle/>
          <a:p>
            <a:r>
              <a:rPr lang="en-US"/>
              <a:t>Health and Safety Department 2022</a:t>
            </a:r>
            <a:endParaRPr lang="en-GB"/>
          </a:p>
        </p:txBody>
      </p:sp>
      <p:sp>
        <p:nvSpPr>
          <p:cNvPr id="6" name="Slide Number Placeholder 5">
            <a:extLst>
              <a:ext uri="{FF2B5EF4-FFF2-40B4-BE49-F238E27FC236}">
                <a16:creationId xmlns:a16="http://schemas.microsoft.com/office/drawing/2014/main" id="{42C0062D-FD38-417E-A8AD-07BD35BF6CB0}"/>
              </a:ext>
            </a:extLst>
          </p:cNvPr>
          <p:cNvSpPr>
            <a:spLocks noGrp="1"/>
          </p:cNvSpPr>
          <p:nvPr>
            <p:ph type="sldNum" sz="quarter" idx="12"/>
          </p:nvPr>
        </p:nvSpPr>
        <p:spPr/>
        <p:txBody>
          <a:bodyPr/>
          <a:lstStyle/>
          <a:p>
            <a:fld id="{49784B40-9C69-4FB8-A932-59E387AEF79E}" type="slidenum">
              <a:rPr lang="en-GB" smtClean="0"/>
              <a:t>‹#›</a:t>
            </a:fld>
            <a:endParaRPr lang="en-GB"/>
          </a:p>
        </p:txBody>
      </p:sp>
    </p:spTree>
    <p:extLst>
      <p:ext uri="{BB962C8B-B14F-4D97-AF65-F5344CB8AC3E}">
        <p14:creationId xmlns:p14="http://schemas.microsoft.com/office/powerpoint/2010/main" val="324983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7BE-EF0B-41F2-A2AA-8F63DA08C2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5E348B-BB7C-4544-92C0-21189B5C3D7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534E59-166A-4319-AD49-DFC0B4CCB0D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8DF70C-79F0-45C2-A207-81FC0348F657}"/>
              </a:ext>
            </a:extLst>
          </p:cNvPr>
          <p:cNvSpPr>
            <a:spLocks noGrp="1"/>
          </p:cNvSpPr>
          <p:nvPr>
            <p:ph type="dt" sz="half" idx="10"/>
          </p:nvPr>
        </p:nvSpPr>
        <p:spPr/>
        <p:txBody>
          <a:bodyPr/>
          <a:lstStyle/>
          <a:p>
            <a:fld id="{35E078ED-5193-4274-BA94-AACCDA5EDAE5}" type="datetime1">
              <a:rPr lang="en-GB" smtClean="0"/>
              <a:t>27/11/2023</a:t>
            </a:fld>
            <a:endParaRPr lang="en-GB"/>
          </a:p>
        </p:txBody>
      </p:sp>
      <p:sp>
        <p:nvSpPr>
          <p:cNvPr id="6" name="Footer Placeholder 5">
            <a:extLst>
              <a:ext uri="{FF2B5EF4-FFF2-40B4-BE49-F238E27FC236}">
                <a16:creationId xmlns:a16="http://schemas.microsoft.com/office/drawing/2014/main" id="{6DE0396C-E250-4059-AD9D-94636C3C31ED}"/>
              </a:ext>
            </a:extLst>
          </p:cNvPr>
          <p:cNvSpPr>
            <a:spLocks noGrp="1"/>
          </p:cNvSpPr>
          <p:nvPr>
            <p:ph type="ftr" sz="quarter" idx="11"/>
          </p:nvPr>
        </p:nvSpPr>
        <p:spPr/>
        <p:txBody>
          <a:bodyPr/>
          <a:lstStyle/>
          <a:p>
            <a:r>
              <a:rPr lang="en-US"/>
              <a:t>Health and Safety Department 2022</a:t>
            </a:r>
            <a:endParaRPr lang="en-GB"/>
          </a:p>
        </p:txBody>
      </p:sp>
      <p:sp>
        <p:nvSpPr>
          <p:cNvPr id="7" name="Slide Number Placeholder 6">
            <a:extLst>
              <a:ext uri="{FF2B5EF4-FFF2-40B4-BE49-F238E27FC236}">
                <a16:creationId xmlns:a16="http://schemas.microsoft.com/office/drawing/2014/main" id="{B8A83F99-A847-42BB-B5BF-C257EB309C70}"/>
              </a:ext>
            </a:extLst>
          </p:cNvPr>
          <p:cNvSpPr>
            <a:spLocks noGrp="1"/>
          </p:cNvSpPr>
          <p:nvPr>
            <p:ph type="sldNum" sz="quarter" idx="12"/>
          </p:nvPr>
        </p:nvSpPr>
        <p:spPr/>
        <p:txBody>
          <a:bodyPr/>
          <a:lstStyle/>
          <a:p>
            <a:fld id="{49784B40-9C69-4FB8-A932-59E387AEF79E}" type="slidenum">
              <a:rPr lang="en-GB" smtClean="0"/>
              <a:t>‹#›</a:t>
            </a:fld>
            <a:endParaRPr lang="en-GB"/>
          </a:p>
        </p:txBody>
      </p:sp>
    </p:spTree>
    <p:extLst>
      <p:ext uri="{BB962C8B-B14F-4D97-AF65-F5344CB8AC3E}">
        <p14:creationId xmlns:p14="http://schemas.microsoft.com/office/powerpoint/2010/main" val="242791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4F777-F972-4F56-AC76-7D7611D01D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99F062-C334-4F3A-BD2D-974E70B3F8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1EA825-A42F-429C-8A69-44B1DEA26E0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764753-45B5-4B5A-A8CE-F85B2CA5D9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4DFCBE-F673-4127-858D-738E9FA808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4FB4AC-6AD1-4E71-A353-25125DFCEB88}"/>
              </a:ext>
            </a:extLst>
          </p:cNvPr>
          <p:cNvSpPr>
            <a:spLocks noGrp="1"/>
          </p:cNvSpPr>
          <p:nvPr>
            <p:ph type="dt" sz="half" idx="10"/>
          </p:nvPr>
        </p:nvSpPr>
        <p:spPr/>
        <p:txBody>
          <a:bodyPr/>
          <a:lstStyle/>
          <a:p>
            <a:fld id="{C72F4824-9AE6-4B77-9E57-FF7B78A573EC}" type="datetime1">
              <a:rPr lang="en-GB" smtClean="0"/>
              <a:t>27/11/2023</a:t>
            </a:fld>
            <a:endParaRPr lang="en-GB"/>
          </a:p>
        </p:txBody>
      </p:sp>
      <p:sp>
        <p:nvSpPr>
          <p:cNvPr id="8" name="Footer Placeholder 7">
            <a:extLst>
              <a:ext uri="{FF2B5EF4-FFF2-40B4-BE49-F238E27FC236}">
                <a16:creationId xmlns:a16="http://schemas.microsoft.com/office/drawing/2014/main" id="{B0C24A73-072A-449C-9354-8C4C93A869C9}"/>
              </a:ext>
            </a:extLst>
          </p:cNvPr>
          <p:cNvSpPr>
            <a:spLocks noGrp="1"/>
          </p:cNvSpPr>
          <p:nvPr>
            <p:ph type="ftr" sz="quarter" idx="11"/>
          </p:nvPr>
        </p:nvSpPr>
        <p:spPr/>
        <p:txBody>
          <a:bodyPr/>
          <a:lstStyle/>
          <a:p>
            <a:r>
              <a:rPr lang="en-US"/>
              <a:t>Health and Safety Department 2022</a:t>
            </a:r>
            <a:endParaRPr lang="en-GB"/>
          </a:p>
        </p:txBody>
      </p:sp>
      <p:sp>
        <p:nvSpPr>
          <p:cNvPr id="9" name="Slide Number Placeholder 8">
            <a:extLst>
              <a:ext uri="{FF2B5EF4-FFF2-40B4-BE49-F238E27FC236}">
                <a16:creationId xmlns:a16="http://schemas.microsoft.com/office/drawing/2014/main" id="{E4BFF47F-645C-445C-B162-FE9424FE5ADD}"/>
              </a:ext>
            </a:extLst>
          </p:cNvPr>
          <p:cNvSpPr>
            <a:spLocks noGrp="1"/>
          </p:cNvSpPr>
          <p:nvPr>
            <p:ph type="sldNum" sz="quarter" idx="12"/>
          </p:nvPr>
        </p:nvSpPr>
        <p:spPr/>
        <p:txBody>
          <a:bodyPr/>
          <a:lstStyle/>
          <a:p>
            <a:fld id="{49784B40-9C69-4FB8-A932-59E387AEF79E}" type="slidenum">
              <a:rPr lang="en-GB" smtClean="0"/>
              <a:t>‹#›</a:t>
            </a:fld>
            <a:endParaRPr lang="en-GB"/>
          </a:p>
        </p:txBody>
      </p:sp>
    </p:spTree>
    <p:extLst>
      <p:ext uri="{BB962C8B-B14F-4D97-AF65-F5344CB8AC3E}">
        <p14:creationId xmlns:p14="http://schemas.microsoft.com/office/powerpoint/2010/main" val="190774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897B6-4DE2-46DA-B92A-F9363EB738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2B9EA4-61AD-4E37-A68D-50A819AD13A0}"/>
              </a:ext>
            </a:extLst>
          </p:cNvPr>
          <p:cNvSpPr>
            <a:spLocks noGrp="1"/>
          </p:cNvSpPr>
          <p:nvPr>
            <p:ph type="dt" sz="half" idx="10"/>
          </p:nvPr>
        </p:nvSpPr>
        <p:spPr/>
        <p:txBody>
          <a:bodyPr/>
          <a:lstStyle/>
          <a:p>
            <a:fld id="{8D4AE3A3-372A-444E-8456-32A2A4524669}" type="datetime1">
              <a:rPr lang="en-GB" smtClean="0"/>
              <a:t>27/11/2023</a:t>
            </a:fld>
            <a:endParaRPr lang="en-GB"/>
          </a:p>
        </p:txBody>
      </p:sp>
      <p:sp>
        <p:nvSpPr>
          <p:cNvPr id="4" name="Footer Placeholder 3">
            <a:extLst>
              <a:ext uri="{FF2B5EF4-FFF2-40B4-BE49-F238E27FC236}">
                <a16:creationId xmlns:a16="http://schemas.microsoft.com/office/drawing/2014/main" id="{569B5F82-B5B2-4E80-AF4B-6AD10A8A219A}"/>
              </a:ext>
            </a:extLst>
          </p:cNvPr>
          <p:cNvSpPr>
            <a:spLocks noGrp="1"/>
          </p:cNvSpPr>
          <p:nvPr>
            <p:ph type="ftr" sz="quarter" idx="11"/>
          </p:nvPr>
        </p:nvSpPr>
        <p:spPr/>
        <p:txBody>
          <a:bodyPr/>
          <a:lstStyle/>
          <a:p>
            <a:r>
              <a:rPr lang="en-US"/>
              <a:t>Health and Safety Department 2022</a:t>
            </a:r>
            <a:endParaRPr lang="en-GB"/>
          </a:p>
        </p:txBody>
      </p:sp>
      <p:sp>
        <p:nvSpPr>
          <p:cNvPr id="5" name="Slide Number Placeholder 4">
            <a:extLst>
              <a:ext uri="{FF2B5EF4-FFF2-40B4-BE49-F238E27FC236}">
                <a16:creationId xmlns:a16="http://schemas.microsoft.com/office/drawing/2014/main" id="{F36812D0-164F-491D-A5FA-8ADEA86CAF0C}"/>
              </a:ext>
            </a:extLst>
          </p:cNvPr>
          <p:cNvSpPr>
            <a:spLocks noGrp="1"/>
          </p:cNvSpPr>
          <p:nvPr>
            <p:ph type="sldNum" sz="quarter" idx="12"/>
          </p:nvPr>
        </p:nvSpPr>
        <p:spPr/>
        <p:txBody>
          <a:bodyPr/>
          <a:lstStyle/>
          <a:p>
            <a:fld id="{49784B40-9C69-4FB8-A932-59E387AEF79E}" type="slidenum">
              <a:rPr lang="en-GB" smtClean="0"/>
              <a:t>‹#›</a:t>
            </a:fld>
            <a:endParaRPr lang="en-GB"/>
          </a:p>
        </p:txBody>
      </p:sp>
    </p:spTree>
    <p:extLst>
      <p:ext uri="{BB962C8B-B14F-4D97-AF65-F5344CB8AC3E}">
        <p14:creationId xmlns:p14="http://schemas.microsoft.com/office/powerpoint/2010/main" val="320656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122F3-D69C-41D2-BA94-F7C9125E6CD0}"/>
              </a:ext>
            </a:extLst>
          </p:cNvPr>
          <p:cNvSpPr>
            <a:spLocks noGrp="1"/>
          </p:cNvSpPr>
          <p:nvPr>
            <p:ph type="dt" sz="half" idx="10"/>
          </p:nvPr>
        </p:nvSpPr>
        <p:spPr/>
        <p:txBody>
          <a:bodyPr/>
          <a:lstStyle/>
          <a:p>
            <a:fld id="{59492A42-9059-43CE-9846-71EB67861D44}" type="datetime1">
              <a:rPr lang="en-GB" smtClean="0"/>
              <a:t>27/11/2023</a:t>
            </a:fld>
            <a:endParaRPr lang="en-GB"/>
          </a:p>
        </p:txBody>
      </p:sp>
      <p:sp>
        <p:nvSpPr>
          <p:cNvPr id="3" name="Footer Placeholder 2">
            <a:extLst>
              <a:ext uri="{FF2B5EF4-FFF2-40B4-BE49-F238E27FC236}">
                <a16:creationId xmlns:a16="http://schemas.microsoft.com/office/drawing/2014/main" id="{B6128971-6822-48EA-A88E-FDAF9EED8E5B}"/>
              </a:ext>
            </a:extLst>
          </p:cNvPr>
          <p:cNvSpPr>
            <a:spLocks noGrp="1"/>
          </p:cNvSpPr>
          <p:nvPr>
            <p:ph type="ftr" sz="quarter" idx="11"/>
          </p:nvPr>
        </p:nvSpPr>
        <p:spPr/>
        <p:txBody>
          <a:bodyPr/>
          <a:lstStyle/>
          <a:p>
            <a:r>
              <a:rPr lang="en-US"/>
              <a:t>Health and Safety Department 2022</a:t>
            </a:r>
            <a:endParaRPr lang="en-GB"/>
          </a:p>
        </p:txBody>
      </p:sp>
      <p:sp>
        <p:nvSpPr>
          <p:cNvPr id="4" name="Slide Number Placeholder 3">
            <a:extLst>
              <a:ext uri="{FF2B5EF4-FFF2-40B4-BE49-F238E27FC236}">
                <a16:creationId xmlns:a16="http://schemas.microsoft.com/office/drawing/2014/main" id="{C458AB35-7225-41F9-8BAC-B65A80E330D5}"/>
              </a:ext>
            </a:extLst>
          </p:cNvPr>
          <p:cNvSpPr>
            <a:spLocks noGrp="1"/>
          </p:cNvSpPr>
          <p:nvPr>
            <p:ph type="sldNum" sz="quarter" idx="12"/>
          </p:nvPr>
        </p:nvSpPr>
        <p:spPr/>
        <p:txBody>
          <a:bodyPr/>
          <a:lstStyle/>
          <a:p>
            <a:fld id="{49784B40-9C69-4FB8-A932-59E387AEF79E}" type="slidenum">
              <a:rPr lang="en-GB" smtClean="0"/>
              <a:t>‹#›</a:t>
            </a:fld>
            <a:endParaRPr lang="en-GB"/>
          </a:p>
        </p:txBody>
      </p:sp>
    </p:spTree>
    <p:extLst>
      <p:ext uri="{BB962C8B-B14F-4D97-AF65-F5344CB8AC3E}">
        <p14:creationId xmlns:p14="http://schemas.microsoft.com/office/powerpoint/2010/main" val="298256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AF4E-2B23-4EC8-B763-F3DC205F47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3C17B1-2A49-4FEB-BF53-AB02FDA951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E3FA9B-136D-42D0-A14D-D5A82EF11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31DD2F-947C-4D71-B2CF-DE56E857565D}"/>
              </a:ext>
            </a:extLst>
          </p:cNvPr>
          <p:cNvSpPr>
            <a:spLocks noGrp="1"/>
          </p:cNvSpPr>
          <p:nvPr>
            <p:ph type="dt" sz="half" idx="10"/>
          </p:nvPr>
        </p:nvSpPr>
        <p:spPr/>
        <p:txBody>
          <a:bodyPr/>
          <a:lstStyle/>
          <a:p>
            <a:fld id="{8D6D195B-B59F-499E-B14E-92BEEE76031F}" type="datetime1">
              <a:rPr lang="en-GB" smtClean="0"/>
              <a:t>27/11/2023</a:t>
            </a:fld>
            <a:endParaRPr lang="en-GB"/>
          </a:p>
        </p:txBody>
      </p:sp>
      <p:sp>
        <p:nvSpPr>
          <p:cNvPr id="6" name="Footer Placeholder 5">
            <a:extLst>
              <a:ext uri="{FF2B5EF4-FFF2-40B4-BE49-F238E27FC236}">
                <a16:creationId xmlns:a16="http://schemas.microsoft.com/office/drawing/2014/main" id="{ED3BA921-B199-4B9E-8408-C53710849BA9}"/>
              </a:ext>
            </a:extLst>
          </p:cNvPr>
          <p:cNvSpPr>
            <a:spLocks noGrp="1"/>
          </p:cNvSpPr>
          <p:nvPr>
            <p:ph type="ftr" sz="quarter" idx="11"/>
          </p:nvPr>
        </p:nvSpPr>
        <p:spPr/>
        <p:txBody>
          <a:bodyPr/>
          <a:lstStyle/>
          <a:p>
            <a:r>
              <a:rPr lang="en-US"/>
              <a:t>Health and Safety Department 2022</a:t>
            </a:r>
            <a:endParaRPr lang="en-GB"/>
          </a:p>
        </p:txBody>
      </p:sp>
      <p:sp>
        <p:nvSpPr>
          <p:cNvPr id="7" name="Slide Number Placeholder 6">
            <a:extLst>
              <a:ext uri="{FF2B5EF4-FFF2-40B4-BE49-F238E27FC236}">
                <a16:creationId xmlns:a16="http://schemas.microsoft.com/office/drawing/2014/main" id="{DC1A385D-53B1-4085-B7CC-E5DC38D819EC}"/>
              </a:ext>
            </a:extLst>
          </p:cNvPr>
          <p:cNvSpPr>
            <a:spLocks noGrp="1"/>
          </p:cNvSpPr>
          <p:nvPr>
            <p:ph type="sldNum" sz="quarter" idx="12"/>
          </p:nvPr>
        </p:nvSpPr>
        <p:spPr/>
        <p:txBody>
          <a:bodyPr/>
          <a:lstStyle/>
          <a:p>
            <a:fld id="{49784B40-9C69-4FB8-A932-59E387AEF79E}" type="slidenum">
              <a:rPr lang="en-GB" smtClean="0"/>
              <a:t>‹#›</a:t>
            </a:fld>
            <a:endParaRPr lang="en-GB"/>
          </a:p>
        </p:txBody>
      </p:sp>
    </p:spTree>
    <p:extLst>
      <p:ext uri="{BB962C8B-B14F-4D97-AF65-F5344CB8AC3E}">
        <p14:creationId xmlns:p14="http://schemas.microsoft.com/office/powerpoint/2010/main" val="307054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8C5E6-4135-4732-85BA-1D11A10D6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FCE1583-58A3-45C7-B349-FC34CB5EB8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97C6E69E-CD3A-4007-B0B0-FDC54C12C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95632D-3477-4707-9D77-1DEF098F87DA}"/>
              </a:ext>
            </a:extLst>
          </p:cNvPr>
          <p:cNvSpPr>
            <a:spLocks noGrp="1"/>
          </p:cNvSpPr>
          <p:nvPr>
            <p:ph type="dt" sz="half" idx="10"/>
          </p:nvPr>
        </p:nvSpPr>
        <p:spPr/>
        <p:txBody>
          <a:bodyPr/>
          <a:lstStyle/>
          <a:p>
            <a:fld id="{4E6CE481-5573-4E13-B3D2-C69712B8393F}" type="datetime1">
              <a:rPr lang="en-GB" smtClean="0"/>
              <a:t>27/11/2023</a:t>
            </a:fld>
            <a:endParaRPr lang="en-GB"/>
          </a:p>
        </p:txBody>
      </p:sp>
      <p:sp>
        <p:nvSpPr>
          <p:cNvPr id="6" name="Footer Placeholder 5">
            <a:extLst>
              <a:ext uri="{FF2B5EF4-FFF2-40B4-BE49-F238E27FC236}">
                <a16:creationId xmlns:a16="http://schemas.microsoft.com/office/drawing/2014/main" id="{8BFB6F89-A352-47BC-A3C2-86C751E93FE9}"/>
              </a:ext>
            </a:extLst>
          </p:cNvPr>
          <p:cNvSpPr>
            <a:spLocks noGrp="1"/>
          </p:cNvSpPr>
          <p:nvPr>
            <p:ph type="ftr" sz="quarter" idx="11"/>
          </p:nvPr>
        </p:nvSpPr>
        <p:spPr/>
        <p:txBody>
          <a:bodyPr/>
          <a:lstStyle/>
          <a:p>
            <a:r>
              <a:rPr lang="en-US"/>
              <a:t>Health and Safety Department 2022</a:t>
            </a:r>
            <a:endParaRPr lang="en-GB"/>
          </a:p>
        </p:txBody>
      </p:sp>
      <p:sp>
        <p:nvSpPr>
          <p:cNvPr id="7" name="Slide Number Placeholder 6">
            <a:extLst>
              <a:ext uri="{FF2B5EF4-FFF2-40B4-BE49-F238E27FC236}">
                <a16:creationId xmlns:a16="http://schemas.microsoft.com/office/drawing/2014/main" id="{E131FED1-FC76-431B-A059-6596D0C4C8D8}"/>
              </a:ext>
            </a:extLst>
          </p:cNvPr>
          <p:cNvSpPr>
            <a:spLocks noGrp="1"/>
          </p:cNvSpPr>
          <p:nvPr>
            <p:ph type="sldNum" sz="quarter" idx="12"/>
          </p:nvPr>
        </p:nvSpPr>
        <p:spPr/>
        <p:txBody>
          <a:bodyPr/>
          <a:lstStyle/>
          <a:p>
            <a:fld id="{49784B40-9C69-4FB8-A932-59E387AEF79E}" type="slidenum">
              <a:rPr lang="en-GB" smtClean="0"/>
              <a:t>‹#›</a:t>
            </a:fld>
            <a:endParaRPr lang="en-GB"/>
          </a:p>
        </p:txBody>
      </p:sp>
    </p:spTree>
    <p:extLst>
      <p:ext uri="{BB962C8B-B14F-4D97-AF65-F5344CB8AC3E}">
        <p14:creationId xmlns:p14="http://schemas.microsoft.com/office/powerpoint/2010/main" val="1984394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A13AE3-A654-4D38-8750-62E21AEBA7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81A88B-F57E-4FBE-A09C-EF4E3F8D15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AF0B35-DE6E-47AF-9A5E-D8ACD46EED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F66D6-022B-4058-AF9C-EE8A31F109E1}" type="datetime1">
              <a:rPr lang="en-GB" smtClean="0"/>
              <a:t>27/11/2023</a:t>
            </a:fld>
            <a:endParaRPr lang="en-GB"/>
          </a:p>
        </p:txBody>
      </p:sp>
      <p:sp>
        <p:nvSpPr>
          <p:cNvPr id="5" name="Footer Placeholder 4">
            <a:extLst>
              <a:ext uri="{FF2B5EF4-FFF2-40B4-BE49-F238E27FC236}">
                <a16:creationId xmlns:a16="http://schemas.microsoft.com/office/drawing/2014/main" id="{DB6B9CD1-72ED-47FB-8F5E-CA1B752554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Health and Safety Department 2022</a:t>
            </a:r>
            <a:endParaRPr lang="en-GB"/>
          </a:p>
        </p:txBody>
      </p:sp>
      <p:sp>
        <p:nvSpPr>
          <p:cNvPr id="6" name="Slide Number Placeholder 5">
            <a:extLst>
              <a:ext uri="{FF2B5EF4-FFF2-40B4-BE49-F238E27FC236}">
                <a16:creationId xmlns:a16="http://schemas.microsoft.com/office/drawing/2014/main" id="{FB3C2AE8-7B5A-4FA6-9C13-1063D97FF0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84B40-9C69-4FB8-A932-59E387AEF79E}" type="slidenum">
              <a:rPr lang="en-GB" smtClean="0"/>
              <a:t>‹#›</a:t>
            </a:fld>
            <a:endParaRPr lang="en-GB"/>
          </a:p>
        </p:txBody>
      </p:sp>
    </p:spTree>
    <p:extLst>
      <p:ext uri="{BB962C8B-B14F-4D97-AF65-F5344CB8AC3E}">
        <p14:creationId xmlns:p14="http://schemas.microsoft.com/office/powerpoint/2010/main" val="2562121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planning@limerick.ie" TargetMode="External"/><Relationship Id="rId2" Type="http://schemas.openxmlformats.org/officeDocument/2006/relationships/hyperlink" Target="https://mypoint.limerick.i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wildflowers.ie/" TargetMode="External"/><Relationship Id="rId2" Type="http://schemas.openxmlformats.org/officeDocument/2006/relationships/hyperlink" Target="https://pollinators.i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A98F0-24C7-4D19-8053-ECE436FE90F0}"/>
              </a:ext>
            </a:extLst>
          </p:cNvPr>
          <p:cNvSpPr>
            <a:spLocks noGrp="1"/>
          </p:cNvSpPr>
          <p:nvPr>
            <p:ph type="ctrTitle"/>
          </p:nvPr>
        </p:nvSpPr>
        <p:spPr>
          <a:xfrm>
            <a:off x="1535723" y="2731476"/>
            <a:ext cx="9144000" cy="2250831"/>
          </a:xfrm>
        </p:spPr>
        <p:txBody>
          <a:bodyPr>
            <a:normAutofit fontScale="90000"/>
          </a:bodyPr>
          <a:lstStyle/>
          <a:p>
            <a:r>
              <a:rPr lang="en-US" b="1" dirty="0">
                <a:solidFill>
                  <a:schemeClr val="accent6">
                    <a:lumMod val="75000"/>
                  </a:schemeClr>
                </a:solidFill>
              </a:rPr>
              <a:t>Limerick City and County </a:t>
            </a:r>
            <a:r>
              <a:rPr lang="en-GB" b="1" dirty="0">
                <a:solidFill>
                  <a:schemeClr val="accent6">
                    <a:lumMod val="75000"/>
                  </a:schemeClr>
                </a:solidFill>
              </a:rPr>
              <a:t>Council</a:t>
            </a:r>
            <a:r>
              <a:rPr lang="en-IE" dirty="0"/>
              <a:t/>
            </a:r>
            <a:br>
              <a:rPr lang="en-IE" dirty="0"/>
            </a:br>
            <a:r>
              <a:rPr lang="en-US" b="1" dirty="0" smtClean="0"/>
              <a:t>Lees Cross Junction Improvement</a:t>
            </a:r>
            <a:endParaRPr lang="en-IE" dirty="0"/>
          </a:p>
        </p:txBody>
      </p:sp>
      <p:pic>
        <p:nvPicPr>
          <p:cNvPr id="4" name="Picture 3"/>
          <p:cNvPicPr>
            <a:picLocks noChangeAspect="1"/>
          </p:cNvPicPr>
          <p:nvPr/>
        </p:nvPicPr>
        <p:blipFill>
          <a:blip r:embed="rId2"/>
          <a:stretch>
            <a:fillRect/>
          </a:stretch>
        </p:blipFill>
        <p:spPr>
          <a:xfrm>
            <a:off x="3626931" y="1240719"/>
            <a:ext cx="4328535" cy="1164437"/>
          </a:xfrm>
          <a:prstGeom prst="rect">
            <a:avLst/>
          </a:prstGeom>
        </p:spPr>
      </p:pic>
    </p:spTree>
    <p:extLst>
      <p:ext uri="{BB962C8B-B14F-4D97-AF65-F5344CB8AC3E}">
        <p14:creationId xmlns:p14="http://schemas.microsoft.com/office/powerpoint/2010/main" val="2170117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82"/>
            <a:ext cx="10515600" cy="748567"/>
          </a:xfrm>
        </p:spPr>
        <p:txBody>
          <a:bodyPr>
            <a:normAutofit/>
          </a:bodyPr>
          <a:lstStyle/>
          <a:p>
            <a:pPr algn="ctr"/>
            <a:r>
              <a:rPr lang="en-IE" sz="3000" b="1" dirty="0" smtClean="0">
                <a:solidFill>
                  <a:schemeClr val="accent6">
                    <a:lumMod val="75000"/>
                  </a:schemeClr>
                </a:solidFill>
              </a:rPr>
              <a:t>Time Line</a:t>
            </a:r>
            <a:endParaRPr lang="en-IE" sz="3000" b="1" dirty="0">
              <a:solidFill>
                <a:schemeClr val="accent6">
                  <a:lumMod val="75000"/>
                </a:schemeClr>
              </a:solidFill>
            </a:endParaRPr>
          </a:p>
        </p:txBody>
      </p:sp>
      <p:sp>
        <p:nvSpPr>
          <p:cNvPr id="3" name="Content Placeholder 2"/>
          <p:cNvSpPr>
            <a:spLocks noGrp="1"/>
          </p:cNvSpPr>
          <p:nvPr>
            <p:ph idx="1"/>
          </p:nvPr>
        </p:nvSpPr>
        <p:spPr>
          <a:xfrm>
            <a:off x="838200" y="1113692"/>
            <a:ext cx="10515600" cy="5303733"/>
          </a:xfrm>
        </p:spPr>
        <p:txBody>
          <a:bodyPr vert="horz" lIns="91440" tIns="45720" rIns="91440" bIns="45720" rtlCol="0" anchor="t">
            <a:normAutofit fontScale="92500" lnSpcReduction="10000"/>
          </a:bodyPr>
          <a:lstStyle/>
          <a:p>
            <a:pPr marL="0" indent="0">
              <a:buNone/>
            </a:pPr>
            <a:r>
              <a:rPr lang="en-US" sz="2400" dirty="0" smtClean="0"/>
              <a:t>Plan to bring the scheme to the </a:t>
            </a:r>
            <a:r>
              <a:rPr lang="en-US" sz="2400" u="sng" dirty="0" smtClean="0"/>
              <a:t>Full Council meeting in January 2023</a:t>
            </a:r>
            <a:r>
              <a:rPr lang="en-US" sz="2400" dirty="0" smtClean="0"/>
              <a:t>.</a:t>
            </a:r>
          </a:p>
          <a:p>
            <a:pPr marL="0" indent="0">
              <a:buNone/>
            </a:pPr>
            <a:r>
              <a:rPr lang="en-US" sz="2400" dirty="0"/>
              <a:t>Should the scheme be passed </a:t>
            </a:r>
            <a:r>
              <a:rPr lang="en-US" sz="2400" dirty="0" smtClean="0"/>
              <a:t>the timeline of the scheme is as follows.</a:t>
            </a:r>
          </a:p>
          <a:p>
            <a:pPr marL="0" indent="0">
              <a:buNone/>
            </a:pPr>
            <a:r>
              <a:rPr lang="en-US" sz="2400" dirty="0"/>
              <a:t>Limerick City and County Council </a:t>
            </a:r>
            <a:r>
              <a:rPr lang="en-US" sz="2400" dirty="0" smtClean="0"/>
              <a:t>have applied for SIG funding for 2024 in order to </a:t>
            </a:r>
          </a:p>
          <a:p>
            <a:r>
              <a:rPr lang="en-US" sz="2400" dirty="0"/>
              <a:t>appoint a consultant to develop the scheme through detail design, construction and handover. </a:t>
            </a:r>
            <a:endParaRPr lang="en-US" sz="2400" dirty="0" smtClean="0"/>
          </a:p>
          <a:p>
            <a:r>
              <a:rPr lang="en-US" sz="2400" dirty="0" smtClean="0"/>
              <a:t>appoint an agronomist to begin landowner negotiations.  </a:t>
            </a:r>
            <a:endParaRPr lang="en-US" sz="2400" dirty="0" smtClean="0"/>
          </a:p>
          <a:p>
            <a:r>
              <a:rPr lang="en-US" sz="2400" dirty="0" smtClean="0"/>
              <a:t>depending on those negotiations purchase the necessary land.</a:t>
            </a:r>
          </a:p>
          <a:p>
            <a:endParaRPr lang="en-US" sz="2400" dirty="0" smtClean="0"/>
          </a:p>
          <a:p>
            <a:pPr marL="0" indent="0">
              <a:buNone/>
            </a:pPr>
            <a:r>
              <a:rPr lang="en-US" sz="2400" dirty="0" smtClean="0"/>
              <a:t>Subject to above negotiations and appointments LCCC will be applying for funding for the construction of the scheme in 2025. </a:t>
            </a:r>
          </a:p>
          <a:p>
            <a:pPr marL="0" indent="0">
              <a:buNone/>
            </a:pPr>
            <a:endParaRPr lang="en-US" sz="2400" dirty="0"/>
          </a:p>
          <a:p>
            <a:pPr marL="0" indent="0">
              <a:buNone/>
            </a:pPr>
            <a:r>
              <a:rPr lang="en-US" sz="2400" dirty="0" smtClean="0"/>
              <a:t>The above is subject to successful Landowner negotiations and funding being provided by the department.  </a:t>
            </a:r>
          </a:p>
          <a:p>
            <a:pPr marL="0" indent="0">
              <a:buNone/>
            </a:pPr>
            <a:r>
              <a:rPr lang="en-US" sz="2000" dirty="0" smtClean="0"/>
              <a:t> </a:t>
            </a:r>
            <a:endParaRPr lang="en-IE" sz="2000" dirty="0"/>
          </a:p>
          <a:p>
            <a:pPr marL="0" indent="0">
              <a:buNone/>
            </a:pPr>
            <a:endParaRPr lang="en-IE" sz="2000" dirty="0"/>
          </a:p>
        </p:txBody>
      </p:sp>
      <p:sp>
        <p:nvSpPr>
          <p:cNvPr id="5" name="Slide Number Placeholder 4"/>
          <p:cNvSpPr>
            <a:spLocks noGrp="1"/>
          </p:cNvSpPr>
          <p:nvPr>
            <p:ph type="sldNum" sz="quarter" idx="12"/>
          </p:nvPr>
        </p:nvSpPr>
        <p:spPr/>
        <p:txBody>
          <a:bodyPr/>
          <a:lstStyle/>
          <a:p>
            <a:fld id="{49784B40-9C69-4FB8-A932-59E387AEF79E}" type="slidenum">
              <a:rPr lang="en-GB" smtClean="0"/>
              <a:t>10</a:t>
            </a:fld>
            <a:endParaRPr lang="en-GB"/>
          </a:p>
        </p:txBody>
      </p:sp>
    </p:spTree>
    <p:extLst>
      <p:ext uri="{BB962C8B-B14F-4D97-AF65-F5344CB8AC3E}">
        <p14:creationId xmlns:p14="http://schemas.microsoft.com/office/powerpoint/2010/main" val="2271950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9784B40-9C69-4FB8-A932-59E387AEF79E}" type="slidenum">
              <a:rPr lang="en-GB" smtClean="0"/>
              <a:t>11</a:t>
            </a:fld>
            <a:endParaRPr lang="en-GB"/>
          </a:p>
        </p:txBody>
      </p:sp>
      <p:sp>
        <p:nvSpPr>
          <p:cNvPr id="3" name="Content Placeholder 2"/>
          <p:cNvSpPr>
            <a:spLocks noGrp="1"/>
          </p:cNvSpPr>
          <p:nvPr>
            <p:ph idx="1"/>
          </p:nvPr>
        </p:nvSpPr>
        <p:spPr/>
        <p:txBody>
          <a:bodyPr>
            <a:normAutofit/>
          </a:bodyPr>
          <a:lstStyle/>
          <a:p>
            <a:pPr marL="0" indent="0" algn="ctr">
              <a:buNone/>
            </a:pPr>
            <a:r>
              <a:rPr lang="en-IE" sz="4000" dirty="0" smtClean="0"/>
              <a:t>Questions</a:t>
            </a:r>
            <a:endParaRPr lang="en-IE" sz="4000" dirty="0"/>
          </a:p>
        </p:txBody>
      </p:sp>
    </p:spTree>
    <p:extLst>
      <p:ext uri="{BB962C8B-B14F-4D97-AF65-F5344CB8AC3E}">
        <p14:creationId xmlns:p14="http://schemas.microsoft.com/office/powerpoint/2010/main" val="366353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82"/>
            <a:ext cx="10515600" cy="748567"/>
          </a:xfrm>
        </p:spPr>
        <p:txBody>
          <a:bodyPr>
            <a:normAutofit/>
          </a:bodyPr>
          <a:lstStyle/>
          <a:p>
            <a:pPr algn="ctr"/>
            <a:r>
              <a:rPr lang="en-IE" sz="3000" b="1">
                <a:solidFill>
                  <a:schemeClr val="accent6">
                    <a:lumMod val="75000"/>
                  </a:schemeClr>
                </a:solidFill>
              </a:rPr>
              <a:t>Background</a:t>
            </a:r>
            <a:r>
              <a:rPr lang="en-IE" sz="4000" b="1">
                <a:solidFill>
                  <a:schemeClr val="accent6">
                    <a:lumMod val="75000"/>
                  </a:schemeClr>
                </a:solidFill>
              </a:rPr>
              <a:t> </a:t>
            </a:r>
          </a:p>
        </p:txBody>
      </p:sp>
      <p:sp>
        <p:nvSpPr>
          <p:cNvPr id="3" name="Content Placeholder 2"/>
          <p:cNvSpPr>
            <a:spLocks noGrp="1"/>
          </p:cNvSpPr>
          <p:nvPr>
            <p:ph idx="1"/>
          </p:nvPr>
        </p:nvSpPr>
        <p:spPr>
          <a:xfrm>
            <a:off x="838200" y="1113692"/>
            <a:ext cx="10515600" cy="5303733"/>
          </a:xfrm>
        </p:spPr>
        <p:txBody>
          <a:bodyPr vert="horz" lIns="91440" tIns="45720" rIns="91440" bIns="45720" rtlCol="0" anchor="t">
            <a:normAutofit/>
          </a:bodyPr>
          <a:lstStyle/>
          <a:p>
            <a:pPr marL="0" indent="0">
              <a:buNone/>
            </a:pPr>
            <a:endParaRPr lang="en-IE" dirty="0"/>
          </a:p>
          <a:p>
            <a:r>
              <a:rPr lang="en-US" sz="2000" dirty="0"/>
              <a:t>Limerick City and County Council (LCCC) </a:t>
            </a:r>
            <a:r>
              <a:rPr lang="en-US" sz="2000" dirty="0" smtClean="0"/>
              <a:t>are developing </a:t>
            </a:r>
            <a:r>
              <a:rPr lang="en-US" sz="2000" dirty="0"/>
              <a:t>the existing preliminary design for Lees Cross Junction </a:t>
            </a:r>
            <a:r>
              <a:rPr lang="en-US" sz="2000" dirty="0" smtClean="0"/>
              <a:t>Improvement </a:t>
            </a:r>
            <a:r>
              <a:rPr lang="en-US" sz="2000" dirty="0"/>
              <a:t>scheme through Part 8 planning. </a:t>
            </a:r>
            <a:endParaRPr lang="en-US" sz="2000" dirty="0" smtClean="0"/>
          </a:p>
          <a:p>
            <a:endParaRPr lang="en-US" sz="2000" dirty="0"/>
          </a:p>
          <a:p>
            <a:r>
              <a:rPr lang="en-US" sz="2000" dirty="0"/>
              <a:t>Lees Cross is a five-arm junction, located in </a:t>
            </a:r>
            <a:r>
              <a:rPr lang="en-US" sz="2000" dirty="0" err="1"/>
              <a:t>Ballynashig</a:t>
            </a:r>
            <a:r>
              <a:rPr lang="en-US" sz="2000" dirty="0"/>
              <a:t>, approximately 4.5km south of </a:t>
            </a:r>
            <a:r>
              <a:rPr lang="en-US" sz="2000" dirty="0" err="1"/>
              <a:t>Ballingary</a:t>
            </a:r>
            <a:r>
              <a:rPr lang="en-US" sz="2000" dirty="0"/>
              <a:t>, </a:t>
            </a:r>
            <a:r>
              <a:rPr lang="en-US" sz="2000" dirty="0" smtClean="0"/>
              <a:t>in </a:t>
            </a:r>
            <a:r>
              <a:rPr lang="en-US" sz="2000" dirty="0"/>
              <a:t>Co. Limerick. The junction is on the border between the Newcastle West and Adare-Rathkeale </a:t>
            </a:r>
            <a:r>
              <a:rPr lang="en-US" sz="2000" dirty="0" smtClean="0"/>
              <a:t>Municipal </a:t>
            </a:r>
            <a:r>
              <a:rPr lang="en-US" sz="2000" dirty="0"/>
              <a:t>Districts. </a:t>
            </a:r>
            <a:endParaRPr lang="en-US" sz="2000" dirty="0" smtClean="0"/>
          </a:p>
          <a:p>
            <a:endParaRPr lang="en-US" sz="2000" dirty="0" smtClean="0"/>
          </a:p>
          <a:p>
            <a:r>
              <a:rPr lang="en-US" sz="2000" dirty="0" smtClean="0"/>
              <a:t>The </a:t>
            </a:r>
            <a:r>
              <a:rPr lang="en-US" sz="2000" dirty="0"/>
              <a:t>main route through the junction is the R520 – R518 carriageway, connecting </a:t>
            </a:r>
            <a:r>
              <a:rPr lang="en-US" sz="2000" dirty="0" smtClean="0"/>
              <a:t> Newcastle </a:t>
            </a:r>
            <a:r>
              <a:rPr lang="en-US" sz="2000" dirty="0"/>
              <a:t>West town with the N20 and </a:t>
            </a:r>
            <a:r>
              <a:rPr lang="en-US" sz="2000" dirty="0" err="1"/>
              <a:t>Kilmallock</a:t>
            </a:r>
            <a:r>
              <a:rPr lang="en-US" sz="2000" dirty="0"/>
              <a:t> town. </a:t>
            </a:r>
            <a:r>
              <a:rPr lang="en-US" sz="2000" dirty="0" smtClean="0"/>
              <a:t>This </a:t>
            </a:r>
            <a:r>
              <a:rPr lang="en-US" sz="2000" dirty="0"/>
              <a:t>carriageway intersects with the R518 from the north-west, the L1210 from the north</a:t>
            </a:r>
            <a:r>
              <a:rPr lang="en-US" sz="2000" dirty="0" smtClean="0"/>
              <a:t>, and </a:t>
            </a:r>
            <a:r>
              <a:rPr lang="en-US" sz="2000" dirty="0"/>
              <a:t>the L-1211 from the south</a:t>
            </a:r>
            <a:r>
              <a:rPr lang="en-US" sz="2000" dirty="0" smtClean="0"/>
              <a:t>.</a:t>
            </a:r>
          </a:p>
          <a:p>
            <a:endParaRPr lang="en-IE" sz="2000" dirty="0"/>
          </a:p>
          <a:p>
            <a:r>
              <a:rPr lang="en-IE" sz="2000" dirty="0"/>
              <a:t>Following on from a detailed application </a:t>
            </a:r>
            <a:r>
              <a:rPr lang="en-IE" sz="2000" dirty="0" smtClean="0"/>
              <a:t>in 2022 the </a:t>
            </a:r>
            <a:r>
              <a:rPr lang="en-IE" sz="2000" dirty="0"/>
              <a:t>department provided €25,000 to progress the scheme through planning </a:t>
            </a:r>
            <a:r>
              <a:rPr lang="en-IE" sz="2000" dirty="0" smtClean="0"/>
              <a:t>in 2023.</a:t>
            </a:r>
            <a:endParaRPr lang="en-IE" sz="2000" dirty="0"/>
          </a:p>
        </p:txBody>
      </p:sp>
      <p:sp>
        <p:nvSpPr>
          <p:cNvPr id="5" name="Slide Number Placeholder 4"/>
          <p:cNvSpPr>
            <a:spLocks noGrp="1"/>
          </p:cNvSpPr>
          <p:nvPr>
            <p:ph type="sldNum" sz="quarter" idx="12"/>
          </p:nvPr>
        </p:nvSpPr>
        <p:spPr/>
        <p:txBody>
          <a:bodyPr/>
          <a:lstStyle/>
          <a:p>
            <a:fld id="{49784B40-9C69-4FB8-A932-59E387AEF79E}" type="slidenum">
              <a:rPr lang="en-GB" smtClean="0"/>
              <a:t>2</a:t>
            </a:fld>
            <a:endParaRPr lang="en-GB"/>
          </a:p>
        </p:txBody>
      </p:sp>
    </p:spTree>
    <p:extLst>
      <p:ext uri="{BB962C8B-B14F-4D97-AF65-F5344CB8AC3E}">
        <p14:creationId xmlns:p14="http://schemas.microsoft.com/office/powerpoint/2010/main" val="247585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82"/>
            <a:ext cx="10515600" cy="748567"/>
          </a:xfrm>
        </p:spPr>
        <p:txBody>
          <a:bodyPr>
            <a:normAutofit/>
          </a:bodyPr>
          <a:lstStyle/>
          <a:p>
            <a:pPr algn="ctr"/>
            <a:r>
              <a:rPr lang="en-IE" sz="3000" b="1">
                <a:solidFill>
                  <a:schemeClr val="accent6">
                    <a:lumMod val="75000"/>
                  </a:schemeClr>
                </a:solidFill>
              </a:rPr>
              <a:t>Background</a:t>
            </a:r>
            <a:r>
              <a:rPr lang="en-IE" sz="4000" b="1">
                <a:solidFill>
                  <a:schemeClr val="accent6">
                    <a:lumMod val="75000"/>
                  </a:schemeClr>
                </a:solidFill>
              </a:rPr>
              <a:t> </a:t>
            </a:r>
          </a:p>
        </p:txBody>
      </p:sp>
      <p:sp>
        <p:nvSpPr>
          <p:cNvPr id="5" name="Slide Number Placeholder 4"/>
          <p:cNvSpPr>
            <a:spLocks noGrp="1"/>
          </p:cNvSpPr>
          <p:nvPr>
            <p:ph type="sldNum" sz="quarter" idx="12"/>
          </p:nvPr>
        </p:nvSpPr>
        <p:spPr/>
        <p:txBody>
          <a:bodyPr/>
          <a:lstStyle/>
          <a:p>
            <a:fld id="{49784B40-9C69-4FB8-A932-59E387AEF79E}" type="slidenum">
              <a:rPr lang="en-GB" smtClean="0"/>
              <a:t>3</a:t>
            </a:fld>
            <a:endParaRPr lang="en-GB"/>
          </a:p>
        </p:txBody>
      </p:sp>
      <p:pic>
        <p:nvPicPr>
          <p:cNvPr id="6" name="Picture 5"/>
          <p:cNvPicPr>
            <a:picLocks noChangeAspect="1"/>
          </p:cNvPicPr>
          <p:nvPr/>
        </p:nvPicPr>
        <p:blipFill>
          <a:blip r:embed="rId2"/>
          <a:stretch>
            <a:fillRect/>
          </a:stretch>
        </p:blipFill>
        <p:spPr>
          <a:xfrm>
            <a:off x="1871937" y="804032"/>
            <a:ext cx="8448126" cy="5917443"/>
          </a:xfrm>
          <a:prstGeom prst="rect">
            <a:avLst/>
          </a:prstGeom>
        </p:spPr>
      </p:pic>
    </p:spTree>
    <p:extLst>
      <p:ext uri="{BB962C8B-B14F-4D97-AF65-F5344CB8AC3E}">
        <p14:creationId xmlns:p14="http://schemas.microsoft.com/office/powerpoint/2010/main" val="2000041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82"/>
            <a:ext cx="10515600" cy="748567"/>
          </a:xfrm>
        </p:spPr>
        <p:txBody>
          <a:bodyPr>
            <a:normAutofit/>
          </a:bodyPr>
          <a:lstStyle/>
          <a:p>
            <a:pPr algn="ctr"/>
            <a:r>
              <a:rPr lang="en-IE" sz="3000" b="1" dirty="0" smtClean="0">
                <a:solidFill>
                  <a:schemeClr val="accent6">
                    <a:lumMod val="75000"/>
                  </a:schemeClr>
                </a:solidFill>
              </a:rPr>
              <a:t>Objectives</a:t>
            </a:r>
            <a:endParaRPr lang="en-IE" sz="4000" b="1" dirty="0">
              <a:solidFill>
                <a:schemeClr val="accent6">
                  <a:lumMod val="75000"/>
                </a:schemeClr>
              </a:solidFill>
            </a:endParaRPr>
          </a:p>
        </p:txBody>
      </p:sp>
      <p:sp>
        <p:nvSpPr>
          <p:cNvPr id="3" name="Content Placeholder 2"/>
          <p:cNvSpPr>
            <a:spLocks noGrp="1"/>
          </p:cNvSpPr>
          <p:nvPr>
            <p:ph idx="1"/>
          </p:nvPr>
        </p:nvSpPr>
        <p:spPr>
          <a:xfrm>
            <a:off x="838200" y="1113692"/>
            <a:ext cx="10515600" cy="5303733"/>
          </a:xfrm>
        </p:spPr>
        <p:txBody>
          <a:bodyPr vert="horz" lIns="91440" tIns="45720" rIns="91440" bIns="45720" rtlCol="0" anchor="t">
            <a:normAutofit/>
          </a:bodyPr>
          <a:lstStyle/>
          <a:p>
            <a:pPr marL="0" indent="0">
              <a:buNone/>
            </a:pPr>
            <a:r>
              <a:rPr lang="en-US" sz="2000" dirty="0" smtClean="0"/>
              <a:t>There are a number of issues </a:t>
            </a:r>
            <a:r>
              <a:rPr lang="en-US" sz="2000" dirty="0"/>
              <a:t>identified with the current junction layout. </a:t>
            </a:r>
            <a:endParaRPr lang="en-US" sz="2000" dirty="0" smtClean="0"/>
          </a:p>
          <a:p>
            <a:r>
              <a:rPr lang="en-US" sz="2000" dirty="0" smtClean="0"/>
              <a:t>The </a:t>
            </a:r>
            <a:r>
              <a:rPr lang="en-US" sz="2000" dirty="0"/>
              <a:t>sightlines onto the </a:t>
            </a:r>
            <a:r>
              <a:rPr lang="en-US" sz="2000" dirty="0" smtClean="0"/>
              <a:t> R518/R520 </a:t>
            </a:r>
            <a:r>
              <a:rPr lang="en-US" sz="2000" dirty="0"/>
              <a:t>main carriageway from the R518 </a:t>
            </a:r>
            <a:r>
              <a:rPr lang="en-US" sz="2000" dirty="0" err="1"/>
              <a:t>Ballingarry</a:t>
            </a:r>
            <a:r>
              <a:rPr lang="en-US" sz="2000" dirty="0"/>
              <a:t> Road, the L-1210 </a:t>
            </a:r>
            <a:r>
              <a:rPr lang="en-US" sz="2000" dirty="0" err="1"/>
              <a:t>Granagh</a:t>
            </a:r>
            <a:r>
              <a:rPr lang="en-US" sz="2000" dirty="0"/>
              <a:t> Road and the </a:t>
            </a:r>
            <a:r>
              <a:rPr lang="en-US" sz="2000" dirty="0" smtClean="0"/>
              <a:t>L-1211 </a:t>
            </a:r>
            <a:r>
              <a:rPr lang="en-US" sz="2000" dirty="0"/>
              <a:t>are insufficient. </a:t>
            </a:r>
            <a:endParaRPr lang="en-US" sz="2000" dirty="0" smtClean="0"/>
          </a:p>
          <a:p>
            <a:r>
              <a:rPr lang="en-US" sz="2000" dirty="0" smtClean="0"/>
              <a:t>The </a:t>
            </a:r>
            <a:r>
              <a:rPr lang="en-US" sz="2000" dirty="0"/>
              <a:t>existing junction layout lacks definition, especially to the north, between </a:t>
            </a:r>
            <a:r>
              <a:rPr lang="en-US" sz="2000" dirty="0" smtClean="0"/>
              <a:t>the </a:t>
            </a:r>
            <a:r>
              <a:rPr lang="en-US" sz="2000" dirty="0"/>
              <a:t>R518 </a:t>
            </a:r>
            <a:r>
              <a:rPr lang="en-US" sz="2000" dirty="0" err="1"/>
              <a:t>Ballingarry</a:t>
            </a:r>
            <a:r>
              <a:rPr lang="en-US" sz="2000" dirty="0"/>
              <a:t> Road and the L-1210 </a:t>
            </a:r>
            <a:r>
              <a:rPr lang="en-US" sz="2000" dirty="0" err="1"/>
              <a:t>Granagh</a:t>
            </a:r>
            <a:r>
              <a:rPr lang="en-US" sz="2000" dirty="0"/>
              <a:t> Road. </a:t>
            </a:r>
            <a:endParaRPr lang="en-US" sz="2000" dirty="0" smtClean="0"/>
          </a:p>
          <a:p>
            <a:r>
              <a:rPr lang="en-US" sz="2000" dirty="0" smtClean="0"/>
              <a:t>It </a:t>
            </a:r>
            <a:r>
              <a:rPr lang="en-US" sz="2000" dirty="0"/>
              <a:t>is not clear to road users approaching </a:t>
            </a:r>
            <a:r>
              <a:rPr lang="en-US" sz="2000" dirty="0" smtClean="0"/>
              <a:t>the </a:t>
            </a:r>
            <a:r>
              <a:rPr lang="en-US" sz="2000" dirty="0"/>
              <a:t>junction where the priority lies, particularly for those travelling south on the R518 where the road </a:t>
            </a:r>
            <a:r>
              <a:rPr lang="en-US" sz="2000" dirty="0" smtClean="0"/>
              <a:t>joins </a:t>
            </a:r>
            <a:r>
              <a:rPr lang="en-US" sz="2000" dirty="0"/>
              <a:t>the L-1210 immediately prior to the R520-R518 junction</a:t>
            </a:r>
            <a:r>
              <a:rPr lang="en-US" sz="2000" dirty="0" smtClean="0"/>
              <a:t>.</a:t>
            </a:r>
          </a:p>
          <a:p>
            <a:pPr marL="0" indent="0">
              <a:buNone/>
            </a:pPr>
            <a:endParaRPr lang="en-US" sz="2000" dirty="0"/>
          </a:p>
          <a:p>
            <a:pPr marL="0" indent="0">
              <a:buNone/>
            </a:pPr>
            <a:r>
              <a:rPr lang="en-US" sz="2000" dirty="0"/>
              <a:t>The proposed design seeks to separate the existing five arm junction into two staggered </a:t>
            </a:r>
            <a:r>
              <a:rPr lang="en-US" sz="2000" dirty="0" smtClean="0"/>
              <a:t>T-junctions.</a:t>
            </a:r>
          </a:p>
          <a:p>
            <a:pPr marL="0" indent="0">
              <a:buNone/>
            </a:pPr>
            <a:r>
              <a:rPr lang="en-US" sz="2000" dirty="0"/>
              <a:t>T</a:t>
            </a:r>
            <a:r>
              <a:rPr lang="en-US" sz="2000" dirty="0" smtClean="0"/>
              <a:t>o </a:t>
            </a:r>
            <a:r>
              <a:rPr lang="en-US" sz="2000" dirty="0" err="1"/>
              <a:t>formalise</a:t>
            </a:r>
            <a:r>
              <a:rPr lang="en-US" sz="2000" dirty="0"/>
              <a:t> each arm of the junction, so that priority is clear, and to </a:t>
            </a:r>
            <a:r>
              <a:rPr lang="en-US" sz="2000" dirty="0" smtClean="0"/>
              <a:t>improve </a:t>
            </a:r>
            <a:r>
              <a:rPr lang="en-US" sz="2000" dirty="0"/>
              <a:t>the sightlines at the junction in accordance with TII DN-GEO-03060 (Geometric Design of </a:t>
            </a:r>
            <a:r>
              <a:rPr lang="en-US" sz="2000" dirty="0" smtClean="0"/>
              <a:t>Junctions</a:t>
            </a:r>
            <a:r>
              <a:rPr lang="en-US" sz="2000" dirty="0"/>
              <a:t>), in so far as is possible.</a:t>
            </a:r>
            <a:endParaRPr lang="en-IE" sz="2000" dirty="0"/>
          </a:p>
        </p:txBody>
      </p:sp>
      <p:sp>
        <p:nvSpPr>
          <p:cNvPr id="5" name="Slide Number Placeholder 4"/>
          <p:cNvSpPr>
            <a:spLocks noGrp="1"/>
          </p:cNvSpPr>
          <p:nvPr>
            <p:ph type="sldNum" sz="quarter" idx="12"/>
          </p:nvPr>
        </p:nvSpPr>
        <p:spPr/>
        <p:txBody>
          <a:bodyPr/>
          <a:lstStyle/>
          <a:p>
            <a:fld id="{49784B40-9C69-4FB8-A932-59E387AEF79E}" type="slidenum">
              <a:rPr lang="en-GB" smtClean="0"/>
              <a:t>4</a:t>
            </a:fld>
            <a:endParaRPr lang="en-GB"/>
          </a:p>
        </p:txBody>
      </p:sp>
    </p:spTree>
    <p:extLst>
      <p:ext uri="{BB962C8B-B14F-4D97-AF65-F5344CB8AC3E}">
        <p14:creationId xmlns:p14="http://schemas.microsoft.com/office/powerpoint/2010/main" val="765280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48567"/>
          </a:xfrm>
        </p:spPr>
        <p:txBody>
          <a:bodyPr>
            <a:normAutofit/>
          </a:bodyPr>
          <a:lstStyle/>
          <a:p>
            <a:pPr algn="ctr"/>
            <a:r>
              <a:rPr lang="en-IE" sz="3000" b="1" dirty="0" smtClean="0">
                <a:solidFill>
                  <a:schemeClr val="accent6">
                    <a:lumMod val="75000"/>
                  </a:schemeClr>
                </a:solidFill>
              </a:rPr>
              <a:t>Proposed Design</a:t>
            </a:r>
            <a:r>
              <a:rPr lang="en-IE" sz="4000" b="1" dirty="0" smtClean="0">
                <a:solidFill>
                  <a:schemeClr val="accent6">
                    <a:lumMod val="75000"/>
                  </a:schemeClr>
                </a:solidFill>
              </a:rPr>
              <a:t> </a:t>
            </a:r>
            <a:endParaRPr lang="en-IE" sz="4000" b="1"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49784B40-9C69-4FB8-A932-59E387AEF79E}" type="slidenum">
              <a:rPr lang="en-GB" smtClean="0"/>
              <a:t>5</a:t>
            </a:fld>
            <a:endParaRPr lang="en-GB"/>
          </a:p>
        </p:txBody>
      </p:sp>
      <p:pic>
        <p:nvPicPr>
          <p:cNvPr id="4" name="Picture 3"/>
          <p:cNvPicPr>
            <a:picLocks noChangeAspect="1"/>
          </p:cNvPicPr>
          <p:nvPr/>
        </p:nvPicPr>
        <p:blipFill>
          <a:blip r:embed="rId2"/>
          <a:stretch>
            <a:fillRect/>
          </a:stretch>
        </p:blipFill>
        <p:spPr>
          <a:xfrm>
            <a:off x="1729992" y="591090"/>
            <a:ext cx="8864739" cy="6166775"/>
          </a:xfrm>
          <a:prstGeom prst="rect">
            <a:avLst/>
          </a:prstGeom>
        </p:spPr>
      </p:pic>
    </p:spTree>
    <p:extLst>
      <p:ext uri="{BB962C8B-B14F-4D97-AF65-F5344CB8AC3E}">
        <p14:creationId xmlns:p14="http://schemas.microsoft.com/office/powerpoint/2010/main" val="391933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82"/>
            <a:ext cx="10515600" cy="748567"/>
          </a:xfrm>
        </p:spPr>
        <p:txBody>
          <a:bodyPr>
            <a:normAutofit/>
          </a:bodyPr>
          <a:lstStyle/>
          <a:p>
            <a:pPr algn="ctr"/>
            <a:r>
              <a:rPr lang="en-IE" sz="3000" b="1" dirty="0">
                <a:solidFill>
                  <a:schemeClr val="accent6">
                    <a:lumMod val="75000"/>
                  </a:schemeClr>
                </a:solidFill>
              </a:rPr>
              <a:t>Environmental Considerations</a:t>
            </a:r>
            <a:endParaRPr lang="en-IE" sz="4000" b="1" dirty="0">
              <a:solidFill>
                <a:schemeClr val="accent6">
                  <a:lumMod val="75000"/>
                </a:schemeClr>
              </a:solidFill>
            </a:endParaRPr>
          </a:p>
        </p:txBody>
      </p:sp>
      <p:sp>
        <p:nvSpPr>
          <p:cNvPr id="3" name="Content Placeholder 2"/>
          <p:cNvSpPr>
            <a:spLocks noGrp="1"/>
          </p:cNvSpPr>
          <p:nvPr>
            <p:ph idx="1"/>
          </p:nvPr>
        </p:nvSpPr>
        <p:spPr>
          <a:xfrm>
            <a:off x="838200" y="1113692"/>
            <a:ext cx="10515600" cy="5303733"/>
          </a:xfrm>
        </p:spPr>
        <p:txBody>
          <a:bodyPr vert="horz" lIns="91440" tIns="45720" rIns="91440" bIns="45720" rtlCol="0" anchor="t">
            <a:normAutofit/>
          </a:bodyPr>
          <a:lstStyle/>
          <a:p>
            <a:pPr marL="0" indent="0">
              <a:buNone/>
            </a:pPr>
            <a:r>
              <a:rPr lang="en-US" sz="2000" dirty="0" smtClean="0"/>
              <a:t>As Part of the planning process both Appropriate </a:t>
            </a:r>
            <a:r>
              <a:rPr lang="en-US" sz="2000" dirty="0"/>
              <a:t>Assessment (AA) and Environmental Impact Assessment (EIA) screening reports </a:t>
            </a:r>
            <a:r>
              <a:rPr lang="en-US" sz="2000" dirty="0" smtClean="0"/>
              <a:t>were undertaken. </a:t>
            </a:r>
          </a:p>
          <a:p>
            <a:pPr marL="0" indent="0">
              <a:buNone/>
            </a:pPr>
            <a:r>
              <a:rPr lang="en-US" sz="2000" u="sng" dirty="0" smtClean="0"/>
              <a:t>The AA Screening report concluded</a:t>
            </a:r>
          </a:p>
          <a:p>
            <a:pPr marL="0" indent="0">
              <a:buNone/>
            </a:pPr>
            <a:r>
              <a:rPr lang="en-US" sz="2000" i="1" dirty="0" smtClean="0"/>
              <a:t>“…it </a:t>
            </a:r>
            <a:r>
              <a:rPr lang="en-US" sz="2000" i="1" dirty="0"/>
              <a:t>is </a:t>
            </a:r>
            <a:r>
              <a:rPr lang="en-US" sz="2000" i="1" dirty="0" smtClean="0"/>
              <a:t>the conclusion </a:t>
            </a:r>
            <a:r>
              <a:rPr lang="en-US" sz="2000" i="1" dirty="0"/>
              <a:t>of this report that the proposed development will not have a significant effect on any </a:t>
            </a:r>
            <a:r>
              <a:rPr lang="en-US" sz="2000" i="1" dirty="0" smtClean="0"/>
              <a:t>European </a:t>
            </a:r>
            <a:r>
              <a:rPr lang="en-US" sz="2000" i="1" dirty="0"/>
              <a:t>Designated Sites and progression to a stage II appropriate assessment is not </a:t>
            </a:r>
            <a:r>
              <a:rPr lang="en-US" sz="2000" i="1" dirty="0" smtClean="0"/>
              <a:t>required…”</a:t>
            </a:r>
            <a:endParaRPr lang="en-IE" sz="2000" i="1" dirty="0"/>
          </a:p>
          <a:p>
            <a:pPr marL="0" indent="0">
              <a:buNone/>
            </a:pPr>
            <a:r>
              <a:rPr lang="en-IE" sz="2000" u="sng" dirty="0"/>
              <a:t>The EIA screening report concluded</a:t>
            </a:r>
          </a:p>
          <a:p>
            <a:pPr marL="0" indent="0">
              <a:buNone/>
            </a:pPr>
            <a:r>
              <a:rPr lang="en-US" sz="2000" i="1" dirty="0" smtClean="0"/>
              <a:t>“…it </a:t>
            </a:r>
            <a:r>
              <a:rPr lang="en-US" sz="2000" i="1" dirty="0"/>
              <a:t>is concluded that there is not a real likelihood of significant effects on the environment arising from the scheme and therefore the preparation of an Environmental Impact Assessment Report (EIAR) is not </a:t>
            </a:r>
            <a:r>
              <a:rPr lang="en-US" sz="2000" i="1" dirty="0" smtClean="0"/>
              <a:t>required…”</a:t>
            </a:r>
            <a:endParaRPr lang="en-IE" sz="2000" i="1" dirty="0"/>
          </a:p>
        </p:txBody>
      </p:sp>
      <p:sp>
        <p:nvSpPr>
          <p:cNvPr id="5" name="Slide Number Placeholder 4"/>
          <p:cNvSpPr>
            <a:spLocks noGrp="1"/>
          </p:cNvSpPr>
          <p:nvPr>
            <p:ph type="sldNum" sz="quarter" idx="12"/>
          </p:nvPr>
        </p:nvSpPr>
        <p:spPr/>
        <p:txBody>
          <a:bodyPr/>
          <a:lstStyle/>
          <a:p>
            <a:fld id="{49784B40-9C69-4FB8-A932-59E387AEF79E}" type="slidenum">
              <a:rPr lang="en-GB" smtClean="0"/>
              <a:t>6</a:t>
            </a:fld>
            <a:endParaRPr lang="en-GB"/>
          </a:p>
        </p:txBody>
      </p:sp>
    </p:spTree>
    <p:extLst>
      <p:ext uri="{BB962C8B-B14F-4D97-AF65-F5344CB8AC3E}">
        <p14:creationId xmlns:p14="http://schemas.microsoft.com/office/powerpoint/2010/main" val="2309753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82"/>
            <a:ext cx="10515600" cy="748567"/>
          </a:xfrm>
        </p:spPr>
        <p:txBody>
          <a:bodyPr>
            <a:normAutofit/>
          </a:bodyPr>
          <a:lstStyle/>
          <a:p>
            <a:pPr algn="ctr"/>
            <a:r>
              <a:rPr lang="en-IE" sz="3000" b="1" dirty="0" smtClean="0">
                <a:solidFill>
                  <a:schemeClr val="accent6">
                    <a:lumMod val="75000"/>
                  </a:schemeClr>
                </a:solidFill>
              </a:rPr>
              <a:t>Part </a:t>
            </a:r>
            <a:r>
              <a:rPr lang="en-IE" sz="3000" b="1" dirty="0">
                <a:solidFill>
                  <a:schemeClr val="accent6">
                    <a:lumMod val="75000"/>
                  </a:schemeClr>
                </a:solidFill>
              </a:rPr>
              <a:t>VIII Process</a:t>
            </a:r>
          </a:p>
        </p:txBody>
      </p:sp>
      <p:sp>
        <p:nvSpPr>
          <p:cNvPr id="3" name="Content Placeholder 2"/>
          <p:cNvSpPr>
            <a:spLocks noGrp="1"/>
          </p:cNvSpPr>
          <p:nvPr>
            <p:ph idx="1"/>
          </p:nvPr>
        </p:nvSpPr>
        <p:spPr>
          <a:xfrm>
            <a:off x="838200" y="1113692"/>
            <a:ext cx="10515600" cy="5303733"/>
          </a:xfrm>
        </p:spPr>
        <p:txBody>
          <a:bodyPr vert="horz" lIns="91440" tIns="45720" rIns="91440" bIns="45720" rtlCol="0" anchor="t">
            <a:normAutofit/>
          </a:bodyPr>
          <a:lstStyle/>
          <a:p>
            <a:pPr marL="0" indent="0">
              <a:buNone/>
            </a:pPr>
            <a:r>
              <a:rPr lang="en-US" sz="2000" dirty="0" smtClean="0"/>
              <a:t>Plans </a:t>
            </a:r>
            <a:r>
              <a:rPr lang="en-US" sz="2000" dirty="0"/>
              <a:t>and Particulars of the proposed development </a:t>
            </a:r>
            <a:r>
              <a:rPr lang="en-US" sz="2000" dirty="0" smtClean="0"/>
              <a:t>were available </a:t>
            </a:r>
            <a:r>
              <a:rPr lang="en-US" sz="2000" dirty="0"/>
              <a:t>for inspection or purchase </a:t>
            </a:r>
            <a:r>
              <a:rPr lang="en-US" sz="2000" dirty="0" smtClean="0"/>
              <a:t>from </a:t>
            </a:r>
            <a:r>
              <a:rPr lang="en-US" sz="2000" b="1" dirty="0"/>
              <a:t>Thursday 14</a:t>
            </a:r>
            <a:r>
              <a:rPr lang="en-US" sz="2000" b="1" baseline="30000" dirty="0"/>
              <a:t>th</a:t>
            </a:r>
            <a:r>
              <a:rPr lang="en-US" sz="2000" b="1" dirty="0"/>
              <a:t> September 2023 up to and including Thursday 12</a:t>
            </a:r>
            <a:r>
              <a:rPr lang="en-US" sz="2000" b="1" baseline="30000" dirty="0"/>
              <a:t>th</a:t>
            </a:r>
            <a:r>
              <a:rPr lang="en-US" sz="2000" b="1" dirty="0"/>
              <a:t> October 2023 </a:t>
            </a:r>
            <a:r>
              <a:rPr lang="en-US" sz="2000" dirty="0"/>
              <a:t>at the following locations</a:t>
            </a:r>
            <a:endParaRPr lang="en-IE" sz="2000" dirty="0"/>
          </a:p>
          <a:p>
            <a:pPr lvl="0"/>
            <a:r>
              <a:rPr lang="en-US" sz="2000" dirty="0"/>
              <a:t>Customer Services Desk, Limerick City &amp; County Council, </a:t>
            </a:r>
            <a:endParaRPr lang="en-US" sz="2000" dirty="0" smtClean="0"/>
          </a:p>
          <a:p>
            <a:pPr lvl="0"/>
            <a:r>
              <a:rPr lang="en-US" sz="2000" dirty="0" smtClean="0"/>
              <a:t>Planning </a:t>
            </a:r>
            <a:r>
              <a:rPr lang="en-US" sz="2000" dirty="0"/>
              <a:t>Development Department, Limerick City &amp; County Council Offices, </a:t>
            </a:r>
            <a:endParaRPr lang="en-US" sz="2000" dirty="0" smtClean="0"/>
          </a:p>
          <a:p>
            <a:pPr lvl="0"/>
            <a:r>
              <a:rPr lang="en-US" sz="2000" dirty="0" smtClean="0"/>
              <a:t>Aras </a:t>
            </a:r>
            <a:r>
              <a:rPr lang="en-US" sz="2000" dirty="0"/>
              <a:t>Sean Finn, New Line, Rathkeale, Co. Limerick, </a:t>
            </a:r>
            <a:endParaRPr lang="en-IE" sz="2000" dirty="0"/>
          </a:p>
          <a:p>
            <a:pPr lvl="0"/>
            <a:r>
              <a:rPr lang="en-US" sz="2000" dirty="0"/>
              <a:t>Newcastle West Municipal District Office, </a:t>
            </a:r>
            <a:endParaRPr lang="en-IE" sz="2000" dirty="0"/>
          </a:p>
          <a:p>
            <a:pPr lvl="0"/>
            <a:r>
              <a:rPr lang="en-US" sz="2000" dirty="0"/>
              <a:t>Plans and particulars of the proposed development </a:t>
            </a:r>
            <a:r>
              <a:rPr lang="en-US" sz="2000" dirty="0" smtClean="0"/>
              <a:t>were </a:t>
            </a:r>
            <a:r>
              <a:rPr lang="en-US" sz="2000" dirty="0"/>
              <a:t>also </a:t>
            </a:r>
            <a:r>
              <a:rPr lang="en-US" sz="2000" dirty="0" smtClean="0"/>
              <a:t>available </a:t>
            </a:r>
            <a:r>
              <a:rPr lang="en-US" sz="2000" dirty="0"/>
              <a:t>for inspection online </a:t>
            </a:r>
            <a:r>
              <a:rPr lang="en-US" sz="2000" dirty="0" smtClean="0"/>
              <a:t>at </a:t>
            </a:r>
            <a:r>
              <a:rPr lang="en-US" sz="2000" u="sng" dirty="0">
                <a:hlinkClick r:id="rId2"/>
              </a:rPr>
              <a:t>https://</a:t>
            </a:r>
            <a:r>
              <a:rPr lang="en-US" sz="2000" u="sng" dirty="0" smtClean="0">
                <a:hlinkClick r:id="rId2"/>
              </a:rPr>
              <a:t>mypoint.limerick.ie</a:t>
            </a:r>
            <a:endParaRPr lang="en-US" sz="2000" u="sng" dirty="0" smtClean="0"/>
          </a:p>
          <a:p>
            <a:pPr lvl="0"/>
            <a:endParaRPr lang="en-IE" sz="2000" dirty="0"/>
          </a:p>
          <a:p>
            <a:pPr marL="0" indent="0">
              <a:buNone/>
            </a:pPr>
            <a:r>
              <a:rPr lang="en-US" sz="2000" dirty="0"/>
              <a:t>Submissions and observations in relation to the proposed development were to be </a:t>
            </a:r>
            <a:r>
              <a:rPr lang="en-US" sz="2000" dirty="0" smtClean="0"/>
              <a:t>made in </a:t>
            </a:r>
            <a:r>
              <a:rPr lang="en-US" sz="2000" dirty="0"/>
              <a:t>writing to the Planning, Environment and Place Making Department, </a:t>
            </a:r>
            <a:r>
              <a:rPr lang="en-US" sz="2000" dirty="0" smtClean="0"/>
              <a:t>by </a:t>
            </a:r>
            <a:r>
              <a:rPr lang="en-US" sz="2000" dirty="0"/>
              <a:t>email to </a:t>
            </a:r>
            <a:r>
              <a:rPr lang="en-US" sz="2000" dirty="0">
                <a:hlinkClick r:id="rId3"/>
              </a:rPr>
              <a:t>planning@limerick.ie</a:t>
            </a:r>
            <a:r>
              <a:rPr lang="en-US" sz="2000" dirty="0"/>
              <a:t> or </a:t>
            </a:r>
            <a:r>
              <a:rPr lang="en-US" sz="2000" dirty="0" smtClean="0"/>
              <a:t>online </a:t>
            </a:r>
            <a:r>
              <a:rPr lang="en-US" sz="2000" dirty="0"/>
              <a:t>at </a:t>
            </a:r>
            <a:r>
              <a:rPr lang="en-US" sz="2000" dirty="0">
                <a:hlinkClick r:id="rId2"/>
              </a:rPr>
              <a:t>https://</a:t>
            </a:r>
            <a:r>
              <a:rPr lang="en-US" sz="2000" dirty="0" smtClean="0">
                <a:hlinkClick r:id="rId2"/>
              </a:rPr>
              <a:t>mypoint.limerick.ie</a:t>
            </a:r>
            <a:r>
              <a:rPr lang="en-US" sz="2000" dirty="0" smtClean="0"/>
              <a:t> </a:t>
            </a:r>
            <a:r>
              <a:rPr lang="en-US" sz="2000" b="1" dirty="0" smtClean="0"/>
              <a:t>On </a:t>
            </a:r>
            <a:r>
              <a:rPr lang="en-US" sz="2000" b="1" dirty="0"/>
              <a:t>or before 4pm on Thursday 26</a:t>
            </a:r>
            <a:r>
              <a:rPr lang="en-US" sz="2000" b="1" baseline="30000" dirty="0"/>
              <a:t>th</a:t>
            </a:r>
            <a:r>
              <a:rPr lang="en-US" sz="2000" b="1" dirty="0"/>
              <a:t> October 2023</a:t>
            </a:r>
            <a:endParaRPr lang="en-IE" sz="2000" dirty="0"/>
          </a:p>
          <a:p>
            <a:pPr marL="0" indent="0">
              <a:buNone/>
            </a:pPr>
            <a:endParaRPr lang="en-IE" sz="2000" dirty="0"/>
          </a:p>
        </p:txBody>
      </p:sp>
      <p:sp>
        <p:nvSpPr>
          <p:cNvPr id="5" name="Slide Number Placeholder 4"/>
          <p:cNvSpPr>
            <a:spLocks noGrp="1"/>
          </p:cNvSpPr>
          <p:nvPr>
            <p:ph type="sldNum" sz="quarter" idx="12"/>
          </p:nvPr>
        </p:nvSpPr>
        <p:spPr/>
        <p:txBody>
          <a:bodyPr/>
          <a:lstStyle/>
          <a:p>
            <a:fld id="{49784B40-9C69-4FB8-A932-59E387AEF79E}" type="slidenum">
              <a:rPr lang="en-GB" smtClean="0"/>
              <a:t>7</a:t>
            </a:fld>
            <a:endParaRPr lang="en-GB"/>
          </a:p>
        </p:txBody>
      </p:sp>
    </p:spTree>
    <p:extLst>
      <p:ext uri="{BB962C8B-B14F-4D97-AF65-F5344CB8AC3E}">
        <p14:creationId xmlns:p14="http://schemas.microsoft.com/office/powerpoint/2010/main" val="2195324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82"/>
            <a:ext cx="10515600" cy="748567"/>
          </a:xfrm>
        </p:spPr>
        <p:txBody>
          <a:bodyPr>
            <a:normAutofit/>
          </a:bodyPr>
          <a:lstStyle/>
          <a:p>
            <a:pPr algn="ctr"/>
            <a:r>
              <a:rPr lang="en-IE" sz="3000" b="1" dirty="0" smtClean="0">
                <a:solidFill>
                  <a:schemeClr val="accent6">
                    <a:lumMod val="75000"/>
                  </a:schemeClr>
                </a:solidFill>
              </a:rPr>
              <a:t>Submissions</a:t>
            </a:r>
            <a:endParaRPr lang="en-IE" sz="3000" b="1" dirty="0">
              <a:solidFill>
                <a:schemeClr val="accent6">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763177"/>
              </p:ext>
            </p:extLst>
          </p:nvPr>
        </p:nvGraphicFramePr>
        <p:xfrm>
          <a:off x="448408" y="729761"/>
          <a:ext cx="10796954" cy="5266060"/>
        </p:xfrm>
        <a:graphic>
          <a:graphicData uri="http://schemas.openxmlformats.org/drawingml/2006/table">
            <a:tbl>
              <a:tblPr>
                <a:tableStyleId>{5C22544A-7EE6-4342-B048-85BDC9FD1C3A}</a:tableStyleId>
              </a:tblPr>
              <a:tblGrid>
                <a:gridCol w="1037492">
                  <a:extLst>
                    <a:ext uri="{9D8B030D-6E8A-4147-A177-3AD203B41FA5}">
                      <a16:colId xmlns:a16="http://schemas.microsoft.com/office/drawing/2014/main" val="3011772805"/>
                    </a:ext>
                  </a:extLst>
                </a:gridCol>
                <a:gridCol w="4276545">
                  <a:extLst>
                    <a:ext uri="{9D8B030D-6E8A-4147-A177-3AD203B41FA5}">
                      <a16:colId xmlns:a16="http://schemas.microsoft.com/office/drawing/2014/main" val="4122459769"/>
                    </a:ext>
                  </a:extLst>
                </a:gridCol>
                <a:gridCol w="5482917">
                  <a:extLst>
                    <a:ext uri="{9D8B030D-6E8A-4147-A177-3AD203B41FA5}">
                      <a16:colId xmlns:a16="http://schemas.microsoft.com/office/drawing/2014/main" val="3419503601"/>
                    </a:ext>
                  </a:extLst>
                </a:gridCol>
              </a:tblGrid>
              <a:tr h="127829">
                <a:tc>
                  <a:txBody>
                    <a:bodyPr/>
                    <a:lstStyle/>
                    <a:p>
                      <a:pPr algn="l" fontAlgn="t"/>
                      <a:r>
                        <a:rPr lang="en-IE" sz="1500" b="1" u="none" strike="noStrike" kern="1200" dirty="0">
                          <a:solidFill>
                            <a:schemeClr val="dk1"/>
                          </a:solidFill>
                          <a:effectLst/>
                          <a:latin typeface="+mn-lt"/>
                          <a:ea typeface="+mn-ea"/>
                          <a:cs typeface="+mn-cs"/>
                        </a:rPr>
                        <a:t>Observation</a:t>
                      </a:r>
                    </a:p>
                  </a:txBody>
                  <a:tcPr marL="6290" marR="6290" marT="6290" marB="0"/>
                </a:tc>
                <a:tc>
                  <a:txBody>
                    <a:bodyPr/>
                    <a:lstStyle/>
                    <a:p>
                      <a:pPr algn="l" fontAlgn="t"/>
                      <a:r>
                        <a:rPr lang="en-IE" sz="1500" b="1" u="none" strike="noStrike" kern="1200" dirty="0" smtClean="0">
                          <a:solidFill>
                            <a:schemeClr val="dk1"/>
                          </a:solidFill>
                          <a:effectLst/>
                          <a:latin typeface="+mn-lt"/>
                          <a:ea typeface="+mn-ea"/>
                          <a:cs typeface="+mn-cs"/>
                        </a:rPr>
                        <a:t>Submission Synopsis</a:t>
                      </a:r>
                      <a:endParaRPr lang="en-IE" sz="1500" b="1" u="none" strike="noStrike" kern="1200" dirty="0">
                        <a:solidFill>
                          <a:schemeClr val="dk1"/>
                        </a:solidFill>
                        <a:effectLst/>
                        <a:latin typeface="+mn-lt"/>
                        <a:ea typeface="+mn-ea"/>
                        <a:cs typeface="+mn-cs"/>
                      </a:endParaRPr>
                    </a:p>
                  </a:txBody>
                  <a:tcPr marL="6290" marR="6290" marT="6290" marB="0"/>
                </a:tc>
                <a:tc>
                  <a:txBody>
                    <a:bodyPr/>
                    <a:lstStyle/>
                    <a:p>
                      <a:pPr algn="l" fontAlgn="t"/>
                      <a:r>
                        <a:rPr lang="en-IE" sz="1500" b="1" u="none" strike="noStrike" kern="1200" dirty="0" smtClean="0">
                          <a:solidFill>
                            <a:schemeClr val="dk1"/>
                          </a:solidFill>
                          <a:effectLst/>
                          <a:latin typeface="+mn-lt"/>
                          <a:ea typeface="+mn-ea"/>
                          <a:cs typeface="+mn-cs"/>
                        </a:rPr>
                        <a:t>CE Response </a:t>
                      </a:r>
                      <a:endParaRPr lang="en-IE" sz="1500" b="1" u="none" strike="noStrike" kern="1200" dirty="0">
                        <a:solidFill>
                          <a:schemeClr val="dk1"/>
                        </a:solidFill>
                        <a:effectLst/>
                        <a:latin typeface="+mn-lt"/>
                        <a:ea typeface="+mn-ea"/>
                        <a:cs typeface="+mn-cs"/>
                      </a:endParaRPr>
                    </a:p>
                  </a:txBody>
                  <a:tcPr marL="6290" marR="6290" marT="6290" marB="0"/>
                </a:tc>
                <a:extLst>
                  <a:ext uri="{0D108BD9-81ED-4DB2-BD59-A6C34878D82A}">
                    <a16:rowId xmlns:a16="http://schemas.microsoft.com/office/drawing/2014/main" val="1218165278"/>
                  </a:ext>
                </a:extLst>
              </a:tr>
              <a:tr h="1032757">
                <a:tc>
                  <a:txBody>
                    <a:bodyPr/>
                    <a:lstStyle/>
                    <a:p>
                      <a:pPr algn="l" fontAlgn="t"/>
                      <a:r>
                        <a:rPr lang="en-IE" sz="1000" b="1" i="0" u="none" strike="noStrike" dirty="0" smtClean="0">
                          <a:solidFill>
                            <a:srgbClr val="000000"/>
                          </a:solidFill>
                          <a:effectLst/>
                          <a:latin typeface="Calibri" panose="020F0502020204030204" pitchFamily="34" charset="0"/>
                        </a:rPr>
                        <a:t>Traffic using the road and speed</a:t>
                      </a:r>
                      <a:endParaRPr lang="en-IE" sz="1000" b="1" i="0" u="none" strike="noStrike" dirty="0">
                        <a:solidFill>
                          <a:srgbClr val="000000"/>
                        </a:solidFill>
                        <a:effectLst/>
                        <a:latin typeface="Calibri" panose="020F0502020204030204" pitchFamily="34" charset="0"/>
                      </a:endParaRPr>
                    </a:p>
                  </a:txBody>
                  <a:tcPr marL="6290" marR="6290" marT="6290" marB="0"/>
                </a:tc>
                <a:tc>
                  <a:txBody>
                    <a:bodyPr/>
                    <a:lstStyle/>
                    <a:p>
                      <a:pPr algn="l" fontAlgn="t"/>
                      <a:r>
                        <a:rPr lang="en-US" sz="1000" u="none" strike="noStrike" dirty="0" smtClean="0">
                          <a:effectLst/>
                        </a:rPr>
                        <a:t>Concerns</a:t>
                      </a:r>
                      <a:r>
                        <a:rPr lang="en-US" sz="1000" u="none" strike="noStrike" baseline="0" dirty="0" smtClean="0">
                          <a:effectLst/>
                        </a:rPr>
                        <a:t> regarding the fact that they feel this road </a:t>
                      </a:r>
                      <a:r>
                        <a:rPr lang="en-US" sz="1000" u="none" strike="noStrike" dirty="0" smtClean="0">
                          <a:effectLst/>
                        </a:rPr>
                        <a:t>has </a:t>
                      </a:r>
                      <a:r>
                        <a:rPr lang="en-US" sz="1000" u="none" strike="noStrike" dirty="0">
                          <a:effectLst/>
                        </a:rPr>
                        <a:t>become a relief road for Adare and traffic numbers exceeds the local access to private dwellings and agricultural activities it was designed for</a:t>
                      </a:r>
                      <a:r>
                        <a:rPr lang="en-US" sz="1000" u="none" strike="noStrike" dirty="0" smtClean="0">
                          <a:effectLst/>
                        </a:rPr>
                        <a:t>.</a:t>
                      </a:r>
                    </a:p>
                    <a:p>
                      <a:pPr algn="l" fontAlgn="t"/>
                      <a:endParaRPr lang="en-US" sz="1000" u="none" strike="noStrike" dirty="0" smtClean="0">
                        <a:effectLst/>
                      </a:endParaRPr>
                    </a:p>
                    <a:p>
                      <a:pPr algn="l" fontAlgn="t"/>
                      <a:endParaRPr lang="en-US" sz="1000" u="none" strike="noStrike" dirty="0" smtClean="0">
                        <a:effectLst/>
                      </a:endParaRPr>
                    </a:p>
                    <a:p>
                      <a:pPr algn="l" fontAlgn="t"/>
                      <a:r>
                        <a:rPr lang="en-US" sz="1000" u="none" strike="noStrike" dirty="0" smtClean="0">
                          <a:effectLst/>
                        </a:rPr>
                        <a:t>As </a:t>
                      </a:r>
                      <a:r>
                        <a:rPr lang="en-US" sz="1000" u="none" strike="noStrike" dirty="0">
                          <a:effectLst/>
                        </a:rPr>
                        <a:t>for the speed limit of 80 </a:t>
                      </a:r>
                      <a:r>
                        <a:rPr lang="en-US" sz="1000" u="none" strike="noStrike" dirty="0" err="1">
                          <a:effectLst/>
                        </a:rPr>
                        <a:t>Kph</a:t>
                      </a:r>
                      <a:r>
                        <a:rPr lang="en-US" sz="1000" u="none" strike="noStrike" dirty="0">
                          <a:effectLst/>
                        </a:rPr>
                        <a:t>, Cars exited off of R520 a will exceed that speed limit of 80kph. </a:t>
                      </a:r>
                      <a:endParaRPr lang="en-US" sz="1000" b="0" i="0" u="none" strike="noStrike" dirty="0">
                        <a:solidFill>
                          <a:srgbClr val="000000"/>
                        </a:solidFill>
                        <a:effectLst/>
                        <a:latin typeface="Calibri" panose="020F0502020204030204" pitchFamily="34" charset="0"/>
                      </a:endParaRPr>
                    </a:p>
                  </a:txBody>
                  <a:tcPr marL="6290" marR="6290" marT="629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IE" sz="1000" u="none" strike="noStrike" kern="1200" dirty="0" smtClean="0">
                          <a:solidFill>
                            <a:schemeClr val="dk1"/>
                          </a:solidFill>
                          <a:effectLst/>
                          <a:latin typeface="+mn-lt"/>
                          <a:ea typeface="+mn-ea"/>
                          <a:cs typeface="+mn-cs"/>
                        </a:rPr>
                        <a:t>While this concern is outside of the scope of the scheme t</a:t>
                      </a:r>
                      <a:r>
                        <a:rPr lang="en-US" sz="1000" u="none" strike="noStrike" kern="1200" dirty="0" smtClean="0">
                          <a:solidFill>
                            <a:schemeClr val="dk1"/>
                          </a:solidFill>
                          <a:effectLst/>
                          <a:latin typeface="+mn-lt"/>
                          <a:ea typeface="+mn-ea"/>
                          <a:cs typeface="+mn-cs"/>
                        </a:rPr>
                        <a:t>he traffic counts carried out in July 2022 indicate an ADT(Average Daily Traffic) of 964 &amp; HGV % of 7.68 in the direction of </a:t>
                      </a:r>
                      <a:r>
                        <a:rPr lang="en-US" sz="1000" u="none" strike="noStrike" kern="1200" dirty="0" err="1" smtClean="0">
                          <a:solidFill>
                            <a:schemeClr val="dk1"/>
                          </a:solidFill>
                          <a:effectLst/>
                          <a:latin typeface="+mn-lt"/>
                          <a:ea typeface="+mn-ea"/>
                          <a:cs typeface="+mn-cs"/>
                        </a:rPr>
                        <a:t>Granagh</a:t>
                      </a:r>
                      <a:r>
                        <a:rPr lang="en-US" sz="1000" u="none" strike="noStrike" kern="1200" dirty="0" smtClean="0">
                          <a:solidFill>
                            <a:schemeClr val="dk1"/>
                          </a:solidFill>
                          <a:effectLst/>
                          <a:latin typeface="+mn-lt"/>
                          <a:ea typeface="+mn-ea"/>
                          <a:cs typeface="+mn-cs"/>
                        </a:rPr>
                        <a:t> and ADT 1134 with HGV % of 8.29 on approach to the junction from </a:t>
                      </a:r>
                      <a:r>
                        <a:rPr lang="en-US" sz="1000" u="none" strike="noStrike" kern="1200" dirty="0" err="1" smtClean="0">
                          <a:solidFill>
                            <a:schemeClr val="dk1"/>
                          </a:solidFill>
                          <a:effectLst/>
                          <a:latin typeface="+mn-lt"/>
                          <a:ea typeface="+mn-ea"/>
                          <a:cs typeface="+mn-cs"/>
                        </a:rPr>
                        <a:t>Granagh</a:t>
                      </a:r>
                      <a:r>
                        <a:rPr lang="en-US" sz="1000" u="none" strike="noStrike" kern="1200" dirty="0" smtClean="0">
                          <a:solidFill>
                            <a:schemeClr val="dk1"/>
                          </a:solidFill>
                          <a:effectLst/>
                          <a:latin typeface="+mn-lt"/>
                          <a:ea typeface="+mn-ea"/>
                          <a:cs typeface="+mn-cs"/>
                        </a:rPr>
                        <a:t>. The figures would be deemed appropriate for the road given its central location within the county and the fact it links a National Road N-20 and Regional Road R-520.</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u="none" strike="noStrike" kern="1200" dirty="0" smtClean="0">
                        <a:solidFill>
                          <a:schemeClr val="dk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IE" sz="1000" u="none" strike="noStrike" kern="1200" dirty="0" smtClean="0">
                          <a:solidFill>
                            <a:schemeClr val="dk1"/>
                          </a:solidFill>
                          <a:effectLst/>
                          <a:latin typeface="+mn-lt"/>
                          <a:ea typeface="+mn-ea"/>
                          <a:cs typeface="+mn-cs"/>
                        </a:rPr>
                        <a:t>The R-520/L-1210 junction has been realigned and traffic exiting the R-520 will need to reduce speed significantly therefore reducing speed across the proposed R-518/L-1210 Junction also. </a:t>
                      </a:r>
                      <a:endParaRPr lang="en-IE" sz="1000" u="none" strike="noStrike" kern="1200" dirty="0" smtClean="0">
                        <a:solidFill>
                          <a:schemeClr val="dk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IE" sz="1000" u="none" strike="noStrike" kern="1200" dirty="0" smtClean="0">
                        <a:solidFill>
                          <a:schemeClr val="dk1"/>
                        </a:solidFill>
                        <a:effectLst/>
                        <a:latin typeface="+mn-lt"/>
                        <a:ea typeface="+mn-ea"/>
                        <a:cs typeface="+mn-cs"/>
                      </a:endParaRPr>
                    </a:p>
                  </a:txBody>
                  <a:tcPr marL="6290" marR="6290" marT="6290" marB="0"/>
                </a:tc>
                <a:extLst>
                  <a:ext uri="{0D108BD9-81ED-4DB2-BD59-A6C34878D82A}">
                    <a16:rowId xmlns:a16="http://schemas.microsoft.com/office/drawing/2014/main" val="3314388462"/>
                  </a:ext>
                </a:extLst>
              </a:tr>
              <a:tr h="535463">
                <a:tc>
                  <a:txBody>
                    <a:bodyPr/>
                    <a:lstStyle/>
                    <a:p>
                      <a:pPr algn="l" fontAlgn="t"/>
                      <a:r>
                        <a:rPr lang="en-US" sz="1000" b="1" u="none" strike="noStrike" dirty="0">
                          <a:effectLst/>
                        </a:rPr>
                        <a:t>Lack of signage on L1210</a:t>
                      </a:r>
                      <a:endParaRPr lang="en-US" sz="1000" b="1" i="0" u="none" strike="noStrike" dirty="0">
                        <a:solidFill>
                          <a:srgbClr val="000000"/>
                        </a:solidFill>
                        <a:effectLst/>
                        <a:latin typeface="Calibri" panose="020F0502020204030204" pitchFamily="34" charset="0"/>
                      </a:endParaRPr>
                    </a:p>
                  </a:txBody>
                  <a:tcPr marL="6290" marR="6290" marT="6290" marB="0"/>
                </a:tc>
                <a:tc>
                  <a:txBody>
                    <a:bodyPr/>
                    <a:lstStyle/>
                    <a:p>
                      <a:pPr algn="l" fontAlgn="t"/>
                      <a:r>
                        <a:rPr lang="en-US" sz="1000" u="none" strike="noStrike" dirty="0">
                          <a:effectLst/>
                        </a:rPr>
                        <a:t>There are no speed limit signs on </a:t>
                      </a:r>
                      <a:r>
                        <a:rPr lang="en-US" sz="1000" u="none" strike="noStrike" dirty="0" smtClean="0">
                          <a:effectLst/>
                        </a:rPr>
                        <a:t>L1210</a:t>
                      </a:r>
                      <a:endParaRPr lang="en-US" sz="1000" b="0" i="0" u="none" strike="noStrike" dirty="0">
                        <a:solidFill>
                          <a:srgbClr val="000000"/>
                        </a:solidFill>
                        <a:effectLst/>
                        <a:latin typeface="Calibri" panose="020F0502020204030204" pitchFamily="34" charset="0"/>
                      </a:endParaRPr>
                    </a:p>
                  </a:txBody>
                  <a:tcPr marL="6290" marR="6290" marT="629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IE" sz="1000" u="none" strike="noStrike" kern="1200" dirty="0" smtClean="0">
                          <a:solidFill>
                            <a:schemeClr val="dk1"/>
                          </a:solidFill>
                          <a:effectLst/>
                          <a:latin typeface="+mn-lt"/>
                          <a:ea typeface="+mn-ea"/>
                          <a:cs typeface="+mn-cs"/>
                        </a:rPr>
                        <a:t>While this concern is outside of the scope of the scheme the Municipal District Office will be notified of the concern raised and requested to install 80km/hr signs at </a:t>
                      </a:r>
                      <a:r>
                        <a:rPr lang="en-IE" sz="1000" u="none" strike="noStrike" kern="1200" dirty="0" err="1" smtClean="0">
                          <a:solidFill>
                            <a:schemeClr val="dk1"/>
                          </a:solidFill>
                          <a:effectLst/>
                          <a:latin typeface="+mn-lt"/>
                          <a:ea typeface="+mn-ea"/>
                          <a:cs typeface="+mn-cs"/>
                        </a:rPr>
                        <a:t>Anhid</a:t>
                      </a:r>
                      <a:r>
                        <a:rPr lang="en-IE" sz="1000" u="none" strike="noStrike" kern="1200" dirty="0" smtClean="0">
                          <a:solidFill>
                            <a:schemeClr val="dk1"/>
                          </a:solidFill>
                          <a:effectLst/>
                          <a:latin typeface="+mn-lt"/>
                          <a:ea typeface="+mn-ea"/>
                          <a:cs typeface="+mn-cs"/>
                        </a:rPr>
                        <a:t> Cross along with repeater signs where deemed necessary</a:t>
                      </a:r>
                      <a:r>
                        <a:rPr lang="en-IE" sz="1000" u="none" strike="noStrike" kern="1200" dirty="0" smtClean="0">
                          <a:solidFill>
                            <a:schemeClr val="dk1"/>
                          </a:solidFill>
                          <a:effectLst/>
                          <a:latin typeface="+mn-lt"/>
                          <a:ea typeface="+mn-ea"/>
                          <a:cs typeface="+mn-cs"/>
                        </a:rPr>
                        <a:t>.</a:t>
                      </a:r>
                    </a:p>
                    <a:p>
                      <a:pPr marL="0" marR="0" lvl="0" indent="0" algn="l" defTabSz="914400" rtl="0" eaLnBrk="1" fontAlgn="t" latinLnBrk="0" hangingPunct="1">
                        <a:lnSpc>
                          <a:spcPct val="100000"/>
                        </a:lnSpc>
                        <a:spcBef>
                          <a:spcPts val="0"/>
                        </a:spcBef>
                        <a:spcAft>
                          <a:spcPts val="0"/>
                        </a:spcAft>
                        <a:buClrTx/>
                        <a:buSzTx/>
                        <a:buFontTx/>
                        <a:buNone/>
                        <a:tabLst/>
                        <a:defRPr/>
                      </a:pPr>
                      <a:endParaRPr lang="en-IE" sz="1000" u="none" strike="noStrike" kern="1200" dirty="0" smtClean="0">
                        <a:solidFill>
                          <a:schemeClr val="dk1"/>
                        </a:solidFill>
                        <a:effectLst/>
                        <a:latin typeface="+mn-lt"/>
                        <a:ea typeface="+mn-ea"/>
                        <a:cs typeface="+mn-cs"/>
                      </a:endParaRPr>
                    </a:p>
                  </a:txBody>
                  <a:tcPr marL="6290" marR="6290" marT="6290" marB="0"/>
                </a:tc>
                <a:extLst>
                  <a:ext uri="{0D108BD9-81ED-4DB2-BD59-A6C34878D82A}">
                    <a16:rowId xmlns:a16="http://schemas.microsoft.com/office/drawing/2014/main" val="41725167"/>
                  </a:ext>
                </a:extLst>
              </a:tr>
              <a:tr h="1294296">
                <a:tc>
                  <a:txBody>
                    <a:bodyPr/>
                    <a:lstStyle/>
                    <a:p>
                      <a:pPr algn="l" fontAlgn="t"/>
                      <a:r>
                        <a:rPr lang="en-US" sz="1000" b="1" u="none" strike="noStrike" dirty="0">
                          <a:effectLst/>
                        </a:rPr>
                        <a:t>Concern of the new </a:t>
                      </a:r>
                      <a:r>
                        <a:rPr lang="en-US" sz="1000" b="1" u="none" strike="noStrike" dirty="0" err="1">
                          <a:effectLst/>
                        </a:rPr>
                        <a:t>Ballingarry</a:t>
                      </a:r>
                      <a:r>
                        <a:rPr lang="en-US" sz="1000" b="1" u="none" strike="noStrike" dirty="0">
                          <a:effectLst/>
                        </a:rPr>
                        <a:t> junction</a:t>
                      </a:r>
                      <a:endParaRPr lang="en-US" sz="1000" b="1" i="0" u="none" strike="noStrike" dirty="0">
                        <a:solidFill>
                          <a:srgbClr val="000000"/>
                        </a:solidFill>
                        <a:effectLst/>
                        <a:latin typeface="Calibri" panose="020F0502020204030204" pitchFamily="34" charset="0"/>
                      </a:endParaRPr>
                    </a:p>
                  </a:txBody>
                  <a:tcPr marL="6290" marR="6290" marT="6290" marB="0"/>
                </a:tc>
                <a:tc>
                  <a:txBody>
                    <a:bodyPr/>
                    <a:lstStyle/>
                    <a:p>
                      <a:pPr algn="l" fontAlgn="t"/>
                      <a:r>
                        <a:rPr lang="en-US" sz="1000" u="none" strike="noStrike" dirty="0" smtClean="0">
                          <a:effectLst/>
                        </a:rPr>
                        <a:t>Concerns regarding</a:t>
                      </a:r>
                      <a:r>
                        <a:rPr lang="en-US" sz="1000" u="none" strike="noStrike" baseline="0" dirty="0" smtClean="0">
                          <a:effectLst/>
                        </a:rPr>
                        <a:t> existing speed of cars traveling from the R518 to L1210</a:t>
                      </a:r>
                      <a:endParaRPr lang="en-US" sz="1000" u="none" strike="noStrike" dirty="0" smtClean="0">
                        <a:effectLst/>
                      </a:endParaRPr>
                    </a:p>
                    <a:p>
                      <a:pPr algn="l" fontAlgn="t"/>
                      <a:r>
                        <a:rPr lang="en-US" sz="1000" u="none" strike="noStrike" dirty="0">
                          <a:effectLst/>
                        </a:rPr>
                        <a:t/>
                      </a:r>
                      <a:br>
                        <a:rPr lang="en-US" sz="1000" u="none" strike="noStrike" dirty="0">
                          <a:effectLst/>
                        </a:rPr>
                      </a:br>
                      <a:r>
                        <a:rPr lang="en-US" sz="1000" u="none" strike="noStrike" dirty="0">
                          <a:effectLst/>
                        </a:rPr>
                        <a:t>Also with the high volume of traffic using L1210 what impact will the new junction have on residents if the flow exiting the junction </a:t>
                      </a:r>
                      <a:r>
                        <a:rPr lang="en-US" sz="1000" u="none" strike="noStrike" dirty="0" err="1">
                          <a:effectLst/>
                        </a:rPr>
                        <a:t>isnt</a:t>
                      </a:r>
                      <a:r>
                        <a:rPr lang="en-US" sz="1000" u="none" strike="noStrike" dirty="0">
                          <a:effectLst/>
                        </a:rPr>
                        <a:t> suffice. often traffic will accumulate along the L1210 and as a resident on this road will it have impact on a Fire truck or emergency service accessing private residents on this road </a:t>
                      </a:r>
                      <a:endParaRPr lang="en-US" sz="1000" b="0" i="0" u="none" strike="noStrike" dirty="0">
                        <a:solidFill>
                          <a:srgbClr val="000000"/>
                        </a:solidFill>
                        <a:effectLst/>
                        <a:latin typeface="Calibri" panose="020F0502020204030204" pitchFamily="34" charset="0"/>
                      </a:endParaRPr>
                    </a:p>
                  </a:txBody>
                  <a:tcPr marL="6290" marR="6290" marT="6290" marB="0"/>
                </a:tc>
                <a:tc>
                  <a:txBody>
                    <a:bodyPr/>
                    <a:lstStyle/>
                    <a:p>
                      <a:pPr lvl="0"/>
                      <a:r>
                        <a:rPr lang="en-IE" sz="1000" u="none" strike="noStrike" kern="1200" dirty="0" smtClean="0">
                          <a:solidFill>
                            <a:schemeClr val="dk1"/>
                          </a:solidFill>
                          <a:effectLst/>
                          <a:latin typeface="+mn-lt"/>
                          <a:ea typeface="+mn-ea"/>
                          <a:cs typeface="+mn-cs"/>
                        </a:rPr>
                        <a:t>The new design sets back the R-518/L-1210 Junction from the R-520/L-1210 Junction thereby removing the possibility of persons from </a:t>
                      </a:r>
                      <a:r>
                        <a:rPr lang="en-IE" sz="1000" u="none" strike="noStrike" kern="1200" dirty="0" err="1" smtClean="0">
                          <a:solidFill>
                            <a:schemeClr val="dk1"/>
                          </a:solidFill>
                          <a:effectLst/>
                          <a:latin typeface="+mn-lt"/>
                          <a:ea typeface="+mn-ea"/>
                          <a:cs typeface="+mn-cs"/>
                        </a:rPr>
                        <a:t>Ballingarry</a:t>
                      </a:r>
                      <a:r>
                        <a:rPr lang="en-IE" sz="1000" u="none" strike="noStrike" kern="1200" dirty="0" smtClean="0">
                          <a:solidFill>
                            <a:schemeClr val="dk1"/>
                          </a:solidFill>
                          <a:effectLst/>
                          <a:latin typeface="+mn-lt"/>
                          <a:ea typeface="+mn-ea"/>
                          <a:cs typeface="+mn-cs"/>
                        </a:rPr>
                        <a:t> crossing traffic immediately exiting the R-520.</a:t>
                      </a:r>
                    </a:p>
                    <a:p>
                      <a:pPr lvl="0"/>
                      <a:endParaRPr lang="en-IE" sz="1000" u="none" strike="noStrike" kern="1200" dirty="0" smtClean="0">
                        <a:solidFill>
                          <a:schemeClr val="dk1"/>
                        </a:solidFill>
                        <a:effectLst/>
                        <a:latin typeface="+mn-lt"/>
                        <a:ea typeface="+mn-ea"/>
                        <a:cs typeface="+mn-cs"/>
                      </a:endParaRPr>
                    </a:p>
                    <a:p>
                      <a:r>
                        <a:rPr lang="en-IE" sz="1000" u="none" strike="noStrike" kern="1200" dirty="0" smtClean="0">
                          <a:solidFill>
                            <a:schemeClr val="dk1"/>
                          </a:solidFill>
                          <a:effectLst/>
                          <a:latin typeface="+mn-lt"/>
                          <a:ea typeface="+mn-ea"/>
                          <a:cs typeface="+mn-cs"/>
                        </a:rPr>
                        <a:t>We do not foresee this Junction Improvement Scheme having any impact on the existing traffic numbers currently using this junction. The reduction from a 5 arm junction to a staggered junction, along with improved sightlines is aimed at improving the safety and defining movements for road users </a:t>
                      </a:r>
                      <a:endParaRPr lang="en-US" sz="1000" u="none" strike="noStrike" kern="1200" dirty="0">
                        <a:solidFill>
                          <a:schemeClr val="dk1"/>
                        </a:solidFill>
                        <a:effectLst/>
                        <a:latin typeface="+mn-lt"/>
                        <a:ea typeface="+mn-ea"/>
                        <a:cs typeface="+mn-cs"/>
                      </a:endParaRPr>
                    </a:p>
                  </a:txBody>
                  <a:tcPr marL="6290" marR="6290" marT="6290" marB="0"/>
                </a:tc>
                <a:extLst>
                  <a:ext uri="{0D108BD9-81ED-4DB2-BD59-A6C34878D82A}">
                    <a16:rowId xmlns:a16="http://schemas.microsoft.com/office/drawing/2014/main" val="3015649827"/>
                  </a:ext>
                </a:extLst>
              </a:tr>
              <a:tr h="492140">
                <a:tc>
                  <a:txBody>
                    <a:bodyPr/>
                    <a:lstStyle/>
                    <a:p>
                      <a:pPr algn="l" fontAlgn="t"/>
                      <a:r>
                        <a:rPr lang="en-IE" sz="1000" b="1" i="0" u="none" strike="noStrike" dirty="0" smtClean="0">
                          <a:solidFill>
                            <a:srgbClr val="000000"/>
                          </a:solidFill>
                          <a:effectLst/>
                          <a:latin typeface="Calibri" panose="020F0502020204030204" pitchFamily="34" charset="0"/>
                        </a:rPr>
                        <a:t>Traffic using the road </a:t>
                      </a:r>
                      <a:endParaRPr lang="en-IE" sz="1000" b="1" i="0" u="none" strike="noStrike" dirty="0">
                        <a:solidFill>
                          <a:srgbClr val="000000"/>
                        </a:solidFill>
                        <a:effectLst/>
                        <a:latin typeface="Calibri" panose="020F0502020204030204" pitchFamily="34" charset="0"/>
                      </a:endParaRPr>
                    </a:p>
                  </a:txBody>
                  <a:tcPr marL="6290" marR="6290" marT="6290" marB="0"/>
                </a:tc>
                <a:tc>
                  <a:txBody>
                    <a:bodyPr/>
                    <a:lstStyle/>
                    <a:p>
                      <a:pPr algn="l" fontAlgn="t"/>
                      <a:r>
                        <a:rPr lang="en-US" sz="1000" u="none" strike="noStrike" dirty="0">
                          <a:effectLst/>
                        </a:rPr>
                        <a:t>Concerned with the current volume of traffic that travels on the L1210 local access road, that with the new proposed 'improvement' of the Lees Cross junction and with this large volume of traffic that there will be a lot of congestion and a lot of tailbacks on the road. </a:t>
                      </a:r>
                      <a:endParaRPr lang="en-US" sz="1000" b="0" i="0" u="none" strike="noStrike" dirty="0">
                        <a:solidFill>
                          <a:srgbClr val="000000"/>
                        </a:solidFill>
                        <a:effectLst/>
                        <a:latin typeface="Calibri" panose="020F0502020204030204" pitchFamily="34" charset="0"/>
                      </a:endParaRPr>
                    </a:p>
                  </a:txBody>
                  <a:tcPr marL="6290" marR="6290" marT="629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IE" sz="1000" u="none" strike="noStrike" kern="1200" dirty="0" smtClean="0">
                          <a:solidFill>
                            <a:schemeClr val="dk1"/>
                          </a:solidFill>
                          <a:effectLst/>
                          <a:latin typeface="+mn-lt"/>
                          <a:ea typeface="+mn-ea"/>
                          <a:cs typeface="+mn-cs"/>
                        </a:rPr>
                        <a:t>We do not foresee this Junction Improvement Scheme having any impact on the existing traffic numbers currently using this junction. The reduction from a 5 arm junction to a staggered junction, along with improved sightlines is aimed at improving the safety and defining movements for road users  </a:t>
                      </a:r>
                    </a:p>
                    <a:p>
                      <a:pPr algn="l" fontAlgn="t"/>
                      <a:endParaRPr lang="en-US" sz="1000" u="none" strike="noStrike" kern="1200" dirty="0">
                        <a:solidFill>
                          <a:schemeClr val="dk1"/>
                        </a:solidFill>
                        <a:effectLst/>
                        <a:latin typeface="+mn-lt"/>
                        <a:ea typeface="+mn-ea"/>
                        <a:cs typeface="+mn-cs"/>
                      </a:endParaRPr>
                    </a:p>
                  </a:txBody>
                  <a:tcPr marL="6290" marR="6290" marT="6290" marB="0"/>
                </a:tc>
                <a:extLst>
                  <a:ext uri="{0D108BD9-81ED-4DB2-BD59-A6C34878D82A}">
                    <a16:rowId xmlns:a16="http://schemas.microsoft.com/office/drawing/2014/main" val="336216306"/>
                  </a:ext>
                </a:extLst>
              </a:tr>
              <a:tr h="511314">
                <a:tc>
                  <a:txBody>
                    <a:bodyPr/>
                    <a:lstStyle/>
                    <a:p>
                      <a:pPr algn="l" fontAlgn="t"/>
                      <a:r>
                        <a:rPr lang="en-IE" sz="1000" b="1" i="0" u="none" strike="noStrike" kern="1200" dirty="0" smtClean="0">
                          <a:solidFill>
                            <a:srgbClr val="000000"/>
                          </a:solidFill>
                          <a:effectLst/>
                          <a:latin typeface="Calibri" panose="020F0502020204030204" pitchFamily="34" charset="0"/>
                          <a:ea typeface="+mn-ea"/>
                          <a:cs typeface="+mn-cs"/>
                        </a:rPr>
                        <a:t>Roads in the vicinity</a:t>
                      </a:r>
                      <a:endParaRPr lang="en-IE" sz="1000" b="1" i="0" u="none" strike="noStrike" kern="1200" dirty="0">
                        <a:solidFill>
                          <a:srgbClr val="000000"/>
                        </a:solidFill>
                        <a:effectLst/>
                        <a:latin typeface="Calibri" panose="020F0502020204030204" pitchFamily="34" charset="0"/>
                        <a:ea typeface="+mn-ea"/>
                        <a:cs typeface="+mn-cs"/>
                      </a:endParaRPr>
                    </a:p>
                  </a:txBody>
                  <a:tcPr marL="6290" marR="6290" marT="6290" marB="0"/>
                </a:tc>
                <a:tc>
                  <a:txBody>
                    <a:bodyPr/>
                    <a:lstStyle/>
                    <a:p>
                      <a:pPr algn="l" fontAlgn="t"/>
                      <a:r>
                        <a:rPr lang="en-US" sz="1000" u="none" strike="noStrike" dirty="0" smtClean="0">
                          <a:effectLst/>
                        </a:rPr>
                        <a:t>The L1210 is not fit for purpose and the road </a:t>
                      </a:r>
                      <a:r>
                        <a:rPr lang="en-US" sz="1000" u="none" strike="noStrike" dirty="0">
                          <a:effectLst/>
                        </a:rPr>
                        <a:t>needs to be properly and clearly lined and marked for road users from </a:t>
                      </a:r>
                      <a:r>
                        <a:rPr lang="en-US" sz="1000" u="none" strike="noStrike" dirty="0" err="1">
                          <a:effectLst/>
                        </a:rPr>
                        <a:t>Anhid</a:t>
                      </a:r>
                      <a:r>
                        <a:rPr lang="en-US" sz="1000" u="none" strike="noStrike" dirty="0">
                          <a:effectLst/>
                        </a:rPr>
                        <a:t> Cross junction to Lees Cross junction. </a:t>
                      </a:r>
                      <a:endParaRPr lang="en-US" sz="1000" b="0" i="0" u="none" strike="noStrike" dirty="0">
                        <a:solidFill>
                          <a:srgbClr val="000000"/>
                        </a:solidFill>
                        <a:effectLst/>
                        <a:latin typeface="Calibri" panose="020F0502020204030204" pitchFamily="34" charset="0"/>
                      </a:endParaRPr>
                    </a:p>
                  </a:txBody>
                  <a:tcPr marL="6290" marR="6290" marT="629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IE" sz="1000" u="none" strike="noStrike" kern="1200" dirty="0" smtClean="0">
                          <a:solidFill>
                            <a:schemeClr val="dk1"/>
                          </a:solidFill>
                          <a:effectLst/>
                          <a:latin typeface="+mn-lt"/>
                          <a:ea typeface="+mn-ea"/>
                          <a:cs typeface="+mn-cs"/>
                        </a:rPr>
                        <a:t>While this concern is outside of the scope of the scheme the Municipal District Office will be notified of the concerns raised in relation to the line marking along the L-1210.</a:t>
                      </a:r>
                    </a:p>
                    <a:p>
                      <a:pPr algn="l" fontAlgn="t"/>
                      <a:endParaRPr lang="en-US" sz="1000" u="none" strike="noStrike" kern="1200" dirty="0">
                        <a:solidFill>
                          <a:schemeClr val="dk1"/>
                        </a:solidFill>
                        <a:effectLst/>
                        <a:latin typeface="+mn-lt"/>
                        <a:ea typeface="+mn-ea"/>
                        <a:cs typeface="+mn-cs"/>
                      </a:endParaRPr>
                    </a:p>
                  </a:txBody>
                  <a:tcPr marL="6290" marR="6290" marT="6290" marB="0"/>
                </a:tc>
                <a:extLst>
                  <a:ext uri="{0D108BD9-81ED-4DB2-BD59-A6C34878D82A}">
                    <a16:rowId xmlns:a16="http://schemas.microsoft.com/office/drawing/2014/main" val="2684473905"/>
                  </a:ext>
                </a:extLst>
              </a:tr>
              <a:tr h="511314">
                <a:tc>
                  <a:txBody>
                    <a:bodyPr/>
                    <a:lstStyle/>
                    <a:p>
                      <a:pPr algn="l" fontAlgn="t"/>
                      <a:r>
                        <a:rPr lang="en-IE" sz="1000" b="1" u="none" strike="noStrike" dirty="0">
                          <a:effectLst/>
                        </a:rPr>
                        <a:t>S</a:t>
                      </a:r>
                      <a:r>
                        <a:rPr lang="en-IE" sz="1000" b="1" u="none" strike="noStrike" dirty="0" smtClean="0">
                          <a:effectLst/>
                        </a:rPr>
                        <a:t>ignage</a:t>
                      </a:r>
                      <a:endParaRPr lang="en-IE" sz="1000" b="1" i="0" u="none" strike="noStrike" dirty="0">
                        <a:solidFill>
                          <a:srgbClr val="000000"/>
                        </a:solidFill>
                        <a:effectLst/>
                        <a:latin typeface="Calibri" panose="020F0502020204030204" pitchFamily="34" charset="0"/>
                      </a:endParaRPr>
                    </a:p>
                  </a:txBody>
                  <a:tcPr marL="6290" marR="6290" marT="6290" marB="0"/>
                </a:tc>
                <a:tc>
                  <a:txBody>
                    <a:bodyPr/>
                    <a:lstStyle/>
                    <a:p>
                      <a:pPr algn="l" fontAlgn="t"/>
                      <a:r>
                        <a:rPr lang="en-US" sz="1000" u="none" strike="noStrike" dirty="0">
                          <a:effectLst/>
                        </a:rPr>
                        <a:t>Currently from </a:t>
                      </a:r>
                      <a:r>
                        <a:rPr lang="en-US" sz="1000" u="none" strike="noStrike" dirty="0" err="1">
                          <a:effectLst/>
                        </a:rPr>
                        <a:t>Anhid</a:t>
                      </a:r>
                      <a:r>
                        <a:rPr lang="en-US" sz="1000" u="none" strike="noStrike" dirty="0">
                          <a:effectLst/>
                        </a:rPr>
                        <a:t> Cross junction all the way to Lees Cross junction ( L1210 ) there is not one speed limit sign indicating to users the speed limit of this road. </a:t>
                      </a:r>
                      <a:endParaRPr lang="en-US" sz="1000" b="0" i="0" u="none" strike="noStrike" dirty="0">
                        <a:solidFill>
                          <a:srgbClr val="000000"/>
                        </a:solidFill>
                        <a:effectLst/>
                        <a:latin typeface="Calibri" panose="020F0502020204030204" pitchFamily="34" charset="0"/>
                      </a:endParaRPr>
                    </a:p>
                  </a:txBody>
                  <a:tcPr marL="6290" marR="6290" marT="6290" marB="0"/>
                </a:tc>
                <a:tc>
                  <a:txBody>
                    <a:bodyPr/>
                    <a:lstStyle/>
                    <a:p>
                      <a:pPr algn="l" fontAlgn="t"/>
                      <a:r>
                        <a:rPr lang="en-IE" sz="1000" u="none" strike="noStrike" kern="1200" dirty="0" smtClean="0">
                          <a:solidFill>
                            <a:schemeClr val="dk1"/>
                          </a:solidFill>
                          <a:effectLst/>
                          <a:latin typeface="+mn-lt"/>
                          <a:ea typeface="+mn-ea"/>
                          <a:cs typeface="+mn-cs"/>
                        </a:rPr>
                        <a:t>While this concern is outside of the scope of the scheme the Municipal District Office will be notified of the concern raised and requested to install 80km/hr signs at </a:t>
                      </a:r>
                      <a:r>
                        <a:rPr lang="en-IE" sz="1000" u="none" strike="noStrike" kern="1200" dirty="0" err="1" smtClean="0">
                          <a:solidFill>
                            <a:schemeClr val="dk1"/>
                          </a:solidFill>
                          <a:effectLst/>
                          <a:latin typeface="+mn-lt"/>
                          <a:ea typeface="+mn-ea"/>
                          <a:cs typeface="+mn-cs"/>
                        </a:rPr>
                        <a:t>Anhid</a:t>
                      </a:r>
                      <a:r>
                        <a:rPr lang="en-IE" sz="1000" u="none" strike="noStrike" kern="1200" dirty="0" smtClean="0">
                          <a:solidFill>
                            <a:schemeClr val="dk1"/>
                          </a:solidFill>
                          <a:effectLst/>
                          <a:latin typeface="+mn-lt"/>
                          <a:ea typeface="+mn-ea"/>
                          <a:cs typeface="+mn-cs"/>
                        </a:rPr>
                        <a:t> Cross along with repeater signs where deemed necessary</a:t>
                      </a:r>
                      <a:r>
                        <a:rPr lang="en-IE" sz="1000" u="none" strike="noStrike" kern="1200" dirty="0" smtClean="0">
                          <a:solidFill>
                            <a:schemeClr val="dk1"/>
                          </a:solidFill>
                          <a:effectLst/>
                          <a:latin typeface="+mn-lt"/>
                          <a:ea typeface="+mn-ea"/>
                          <a:cs typeface="+mn-cs"/>
                        </a:rPr>
                        <a:t>.</a:t>
                      </a:r>
                    </a:p>
                    <a:p>
                      <a:pPr algn="l" fontAlgn="t"/>
                      <a:endParaRPr lang="en-US" sz="1000" u="none" strike="noStrike" kern="1200" dirty="0">
                        <a:solidFill>
                          <a:schemeClr val="dk1"/>
                        </a:solidFill>
                        <a:effectLst/>
                        <a:latin typeface="+mn-lt"/>
                        <a:ea typeface="+mn-ea"/>
                        <a:cs typeface="+mn-cs"/>
                      </a:endParaRPr>
                    </a:p>
                  </a:txBody>
                  <a:tcPr marL="6290" marR="6290" marT="6290" marB="0"/>
                </a:tc>
                <a:extLst>
                  <a:ext uri="{0D108BD9-81ED-4DB2-BD59-A6C34878D82A}">
                    <a16:rowId xmlns:a16="http://schemas.microsoft.com/office/drawing/2014/main" val="55743765"/>
                  </a:ext>
                </a:extLst>
              </a:tr>
            </a:tbl>
          </a:graphicData>
        </a:graphic>
      </p:graphicFrame>
      <p:sp>
        <p:nvSpPr>
          <p:cNvPr id="5" name="Slide Number Placeholder 4"/>
          <p:cNvSpPr>
            <a:spLocks noGrp="1"/>
          </p:cNvSpPr>
          <p:nvPr>
            <p:ph type="sldNum" sz="quarter" idx="12"/>
          </p:nvPr>
        </p:nvSpPr>
        <p:spPr/>
        <p:txBody>
          <a:bodyPr/>
          <a:lstStyle/>
          <a:p>
            <a:fld id="{49784B40-9C69-4FB8-A932-59E387AEF79E}" type="slidenum">
              <a:rPr lang="en-GB" smtClean="0"/>
              <a:t>8</a:t>
            </a:fld>
            <a:endParaRPr lang="en-GB"/>
          </a:p>
        </p:txBody>
      </p:sp>
    </p:spTree>
    <p:extLst>
      <p:ext uri="{BB962C8B-B14F-4D97-AF65-F5344CB8AC3E}">
        <p14:creationId xmlns:p14="http://schemas.microsoft.com/office/powerpoint/2010/main" val="3758813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682"/>
            <a:ext cx="10515600" cy="748567"/>
          </a:xfrm>
        </p:spPr>
        <p:txBody>
          <a:bodyPr>
            <a:normAutofit/>
          </a:bodyPr>
          <a:lstStyle/>
          <a:p>
            <a:pPr algn="ctr"/>
            <a:r>
              <a:rPr lang="en-IE" sz="3000" b="1" dirty="0" smtClean="0">
                <a:solidFill>
                  <a:schemeClr val="accent6">
                    <a:lumMod val="75000"/>
                  </a:schemeClr>
                </a:solidFill>
              </a:rPr>
              <a:t>Submissions</a:t>
            </a:r>
            <a:endParaRPr lang="en-IE" sz="3000" b="1" dirty="0">
              <a:solidFill>
                <a:schemeClr val="accent6">
                  <a:lumMod val="7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33705353"/>
              </p:ext>
            </p:extLst>
          </p:nvPr>
        </p:nvGraphicFramePr>
        <p:xfrm>
          <a:off x="448408" y="729761"/>
          <a:ext cx="11095892" cy="3772757"/>
        </p:xfrm>
        <a:graphic>
          <a:graphicData uri="http://schemas.openxmlformats.org/drawingml/2006/table">
            <a:tbl>
              <a:tblPr>
                <a:tableStyleId>{5C22544A-7EE6-4342-B048-85BDC9FD1C3A}</a:tableStyleId>
              </a:tblPr>
              <a:tblGrid>
                <a:gridCol w="465992">
                  <a:extLst>
                    <a:ext uri="{9D8B030D-6E8A-4147-A177-3AD203B41FA5}">
                      <a16:colId xmlns:a16="http://schemas.microsoft.com/office/drawing/2014/main" val="3011772805"/>
                    </a:ext>
                  </a:extLst>
                </a:gridCol>
                <a:gridCol w="6198577">
                  <a:extLst>
                    <a:ext uri="{9D8B030D-6E8A-4147-A177-3AD203B41FA5}">
                      <a16:colId xmlns:a16="http://schemas.microsoft.com/office/drawing/2014/main" val="4122459769"/>
                    </a:ext>
                  </a:extLst>
                </a:gridCol>
                <a:gridCol w="4431323">
                  <a:extLst>
                    <a:ext uri="{9D8B030D-6E8A-4147-A177-3AD203B41FA5}">
                      <a16:colId xmlns:a16="http://schemas.microsoft.com/office/drawing/2014/main" val="3419503601"/>
                    </a:ext>
                  </a:extLst>
                </a:gridCol>
              </a:tblGrid>
              <a:tr h="127829">
                <a:tc>
                  <a:txBody>
                    <a:bodyPr/>
                    <a:lstStyle/>
                    <a:p>
                      <a:pPr algn="ctr" fontAlgn="t"/>
                      <a:endParaRPr lang="en-IE" sz="1500" b="1" u="none" strike="noStrike" kern="1200" dirty="0">
                        <a:solidFill>
                          <a:schemeClr val="dk1"/>
                        </a:solidFill>
                        <a:effectLst/>
                        <a:latin typeface="+mn-lt"/>
                        <a:ea typeface="+mn-ea"/>
                        <a:cs typeface="+mn-cs"/>
                      </a:endParaRPr>
                    </a:p>
                  </a:txBody>
                  <a:tcPr marL="6290" marR="6290" marT="6290" marB="0"/>
                </a:tc>
                <a:tc>
                  <a:txBody>
                    <a:bodyPr/>
                    <a:lstStyle/>
                    <a:p>
                      <a:r>
                        <a:rPr lang="en-GB" sz="1800" b="1" kern="1200" dirty="0" smtClean="0">
                          <a:solidFill>
                            <a:schemeClr val="dk1"/>
                          </a:solidFill>
                          <a:effectLst/>
                          <a:latin typeface="+mn-lt"/>
                          <a:ea typeface="+mn-ea"/>
                          <a:cs typeface="+mn-cs"/>
                        </a:rPr>
                        <a:t>Department of Housing, Local Government and Heritage</a:t>
                      </a:r>
                      <a:endParaRPr lang="en-IE" sz="1800" kern="1200" dirty="0">
                        <a:solidFill>
                          <a:schemeClr val="dk1"/>
                        </a:solidFill>
                        <a:effectLst/>
                        <a:latin typeface="+mn-lt"/>
                        <a:ea typeface="+mn-ea"/>
                        <a:cs typeface="+mn-cs"/>
                      </a:endParaRPr>
                    </a:p>
                  </a:txBody>
                  <a:tcPr marL="6290" marR="6290" marT="6290" marB="0"/>
                </a:tc>
                <a:tc>
                  <a:txBody>
                    <a:bodyPr/>
                    <a:lstStyle/>
                    <a:p>
                      <a:pPr algn="l" fontAlgn="t"/>
                      <a:r>
                        <a:rPr lang="en-IE" sz="1500" b="1" u="none" strike="noStrike" kern="1200" dirty="0" smtClean="0">
                          <a:solidFill>
                            <a:schemeClr val="dk1"/>
                          </a:solidFill>
                          <a:effectLst/>
                          <a:latin typeface="+mn-lt"/>
                          <a:ea typeface="+mn-ea"/>
                          <a:cs typeface="+mn-cs"/>
                        </a:rPr>
                        <a:t>CE Response </a:t>
                      </a:r>
                      <a:endParaRPr lang="en-IE" sz="1500" b="1" u="none" strike="noStrike" kern="1200" dirty="0">
                        <a:solidFill>
                          <a:schemeClr val="dk1"/>
                        </a:solidFill>
                        <a:effectLst/>
                        <a:latin typeface="+mn-lt"/>
                        <a:ea typeface="+mn-ea"/>
                        <a:cs typeface="+mn-cs"/>
                      </a:endParaRPr>
                    </a:p>
                  </a:txBody>
                  <a:tcPr marL="6290" marR="6290" marT="6290" marB="0"/>
                </a:tc>
                <a:extLst>
                  <a:ext uri="{0D108BD9-81ED-4DB2-BD59-A6C34878D82A}">
                    <a16:rowId xmlns:a16="http://schemas.microsoft.com/office/drawing/2014/main" val="1218165278"/>
                  </a:ext>
                </a:extLst>
              </a:tr>
              <a:tr h="1032757">
                <a:tc>
                  <a:txBody>
                    <a:bodyPr/>
                    <a:lstStyle/>
                    <a:p>
                      <a:pPr algn="ctr" fontAlgn="t"/>
                      <a:r>
                        <a:rPr lang="en-IE" sz="1000" b="1" i="0" u="none" strike="noStrike" dirty="0" smtClean="0">
                          <a:solidFill>
                            <a:srgbClr val="000000"/>
                          </a:solidFill>
                          <a:effectLst/>
                          <a:latin typeface="Calibri" panose="020F0502020204030204" pitchFamily="34" charset="0"/>
                        </a:rPr>
                        <a:t>1</a:t>
                      </a:r>
                      <a:endParaRPr lang="en-IE" sz="1000" b="1" i="0" u="none" strike="noStrike" dirty="0">
                        <a:solidFill>
                          <a:srgbClr val="000000"/>
                        </a:solidFill>
                        <a:effectLst/>
                        <a:latin typeface="Calibri" panose="020F0502020204030204" pitchFamily="34" charset="0"/>
                      </a:endParaRPr>
                    </a:p>
                  </a:txBody>
                  <a:tcPr marL="6290" marR="6290" marT="6290" marB="0"/>
                </a:tc>
                <a:tc>
                  <a:txBody>
                    <a:bodyPr/>
                    <a:lstStyle/>
                    <a:p>
                      <a:pPr algn="l" fontAlgn="t"/>
                      <a:r>
                        <a:rPr lang="en-US" sz="1000" u="none" strike="noStrike" dirty="0" smtClean="0">
                          <a:effectLst/>
                        </a:rPr>
                        <a:t>The Department accepts the conclusion of the Appropriate Assessment Screening Report that the development would not cause adverse impacts on the conservation objectives of any European Site</a:t>
                      </a:r>
                      <a:r>
                        <a:rPr lang="en-US" sz="1000" u="none" strike="noStrike" dirty="0">
                          <a:effectLst/>
                        </a:rPr>
                        <a:t/>
                      </a:r>
                      <a:br>
                        <a:rPr lang="en-US" sz="1000" u="none" strike="noStrike" dirty="0">
                          <a:effectLst/>
                        </a:rPr>
                      </a:br>
                      <a:r>
                        <a:rPr lang="en-US" sz="1000" u="none" strike="noStrike" dirty="0" smtClean="0">
                          <a:effectLst/>
                        </a:rPr>
                        <a:t> </a:t>
                      </a:r>
                      <a:endParaRPr lang="en-US" sz="1000" b="0" i="0" u="none" strike="noStrike" dirty="0">
                        <a:solidFill>
                          <a:srgbClr val="000000"/>
                        </a:solidFill>
                        <a:effectLst/>
                        <a:latin typeface="Calibri" panose="020F0502020204030204" pitchFamily="34" charset="0"/>
                      </a:endParaRPr>
                    </a:p>
                  </a:txBody>
                  <a:tcPr marL="6290" marR="6290" marT="629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IE" sz="1000" u="none" strike="noStrike" kern="1200" dirty="0" smtClean="0">
                        <a:solidFill>
                          <a:schemeClr val="dk1"/>
                        </a:solidFill>
                        <a:effectLst/>
                        <a:latin typeface="+mn-lt"/>
                        <a:ea typeface="+mn-ea"/>
                        <a:cs typeface="+mn-cs"/>
                      </a:endParaRPr>
                    </a:p>
                  </a:txBody>
                  <a:tcPr marL="6290" marR="6290" marT="6290" marB="0"/>
                </a:tc>
                <a:extLst>
                  <a:ext uri="{0D108BD9-81ED-4DB2-BD59-A6C34878D82A}">
                    <a16:rowId xmlns:a16="http://schemas.microsoft.com/office/drawing/2014/main" val="3314388462"/>
                  </a:ext>
                </a:extLst>
              </a:tr>
              <a:tr h="535463">
                <a:tc>
                  <a:txBody>
                    <a:bodyPr/>
                    <a:lstStyle/>
                    <a:p>
                      <a:pPr algn="ctr" fontAlgn="t"/>
                      <a:r>
                        <a:rPr lang="en-US" sz="1000" b="1" i="0" u="none" strike="noStrike" dirty="0" smtClean="0">
                          <a:solidFill>
                            <a:srgbClr val="000000"/>
                          </a:solidFill>
                          <a:effectLst/>
                          <a:latin typeface="Calibri" panose="020F0502020204030204" pitchFamily="34" charset="0"/>
                        </a:rPr>
                        <a:t>2</a:t>
                      </a:r>
                      <a:endParaRPr lang="en-US" sz="1000" b="1" i="0" u="none" strike="noStrike" dirty="0">
                        <a:solidFill>
                          <a:srgbClr val="000000"/>
                        </a:solidFill>
                        <a:effectLst/>
                        <a:latin typeface="Calibri" panose="020F0502020204030204" pitchFamily="34" charset="0"/>
                      </a:endParaRPr>
                    </a:p>
                  </a:txBody>
                  <a:tcPr marL="6290" marR="6290" marT="6290" marB="0"/>
                </a:tc>
                <a:tc>
                  <a:txBody>
                    <a:bodyPr/>
                    <a:lstStyle/>
                    <a:p>
                      <a:pPr lvl="0"/>
                      <a:r>
                        <a:rPr lang="en-GB" sz="1000" dirty="0" smtClean="0">
                          <a:effectLst/>
                        </a:rPr>
                        <a:t>Any tree or vegetation removal works that are required as part of this development should, where possible, be done outside of the bird nesting season. Bird nesting season is from March 1st until August 31st inclusive. </a:t>
                      </a:r>
                      <a:endParaRPr lang="en-IE" sz="1000" dirty="0" smtClean="0">
                        <a:effectLst/>
                      </a:endParaRPr>
                    </a:p>
                    <a:p>
                      <a:pPr algn="l" fontAlgn="t"/>
                      <a:endParaRPr lang="en-US" sz="1000" b="0" i="0" u="none" strike="noStrike" dirty="0">
                        <a:solidFill>
                          <a:srgbClr val="000000"/>
                        </a:solidFill>
                        <a:effectLst/>
                        <a:latin typeface="Calibri" panose="020F0502020204030204" pitchFamily="34" charset="0"/>
                      </a:endParaRPr>
                    </a:p>
                  </a:txBody>
                  <a:tcPr marL="6290" marR="6290" marT="629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u="none" strike="noStrike" kern="1200" dirty="0" smtClean="0">
                          <a:solidFill>
                            <a:schemeClr val="dk1"/>
                          </a:solidFill>
                          <a:effectLst/>
                          <a:latin typeface="+mn-lt"/>
                          <a:ea typeface="+mn-ea"/>
                          <a:cs typeface="+mn-cs"/>
                        </a:rPr>
                        <a:t>Any tree or vegetation removal works that area required as part of this development will be done outside of the bird nesting season. </a:t>
                      </a:r>
                    </a:p>
                  </a:txBody>
                  <a:tcPr marL="6290" marR="6290" marT="6290" marB="0"/>
                </a:tc>
                <a:extLst>
                  <a:ext uri="{0D108BD9-81ED-4DB2-BD59-A6C34878D82A}">
                    <a16:rowId xmlns:a16="http://schemas.microsoft.com/office/drawing/2014/main" val="41725167"/>
                  </a:ext>
                </a:extLst>
              </a:tr>
              <a:tr h="692147">
                <a:tc>
                  <a:txBody>
                    <a:bodyPr/>
                    <a:lstStyle/>
                    <a:p>
                      <a:pPr algn="ctr" fontAlgn="t"/>
                      <a:r>
                        <a:rPr lang="en-US" sz="1000" b="1" i="0" u="none" strike="noStrike" dirty="0" smtClean="0">
                          <a:solidFill>
                            <a:srgbClr val="000000"/>
                          </a:solidFill>
                          <a:effectLst/>
                          <a:latin typeface="Calibri" panose="020F0502020204030204" pitchFamily="34" charset="0"/>
                        </a:rPr>
                        <a:t>3</a:t>
                      </a:r>
                      <a:endParaRPr lang="en-US" sz="1000" b="1" i="0" u="none" strike="noStrike" dirty="0">
                        <a:solidFill>
                          <a:srgbClr val="000000"/>
                        </a:solidFill>
                        <a:effectLst/>
                        <a:latin typeface="Calibri" panose="020F0502020204030204" pitchFamily="34" charset="0"/>
                      </a:endParaRPr>
                    </a:p>
                  </a:txBody>
                  <a:tcPr marL="6290" marR="6290" marT="6290" marB="0"/>
                </a:tc>
                <a:tc>
                  <a:txBody>
                    <a:bodyPr/>
                    <a:lstStyle/>
                    <a:p>
                      <a:pPr lvl="0"/>
                      <a:r>
                        <a:rPr lang="en-GB" sz="1000" dirty="0" smtClean="0">
                          <a:effectLst/>
                        </a:rPr>
                        <a:t>Where hedgerows/treelines are removed to facilitate this development, equivalent lengths (at a minimum) should be re-established along the new proposed route. </a:t>
                      </a:r>
                      <a:endParaRPr lang="en-IE" sz="1000" dirty="0" smtClean="0">
                        <a:effectLst/>
                      </a:endParaRPr>
                    </a:p>
                  </a:txBody>
                  <a:tcPr marL="6290" marR="6290" marT="6290" marB="0"/>
                </a:tc>
                <a:tc>
                  <a:txBody>
                    <a:bodyPr/>
                    <a:lstStyle/>
                    <a:p>
                      <a:pPr lvl="0"/>
                      <a:r>
                        <a:rPr lang="en-US" sz="1000" u="none" strike="noStrike" kern="1200" dirty="0" smtClean="0">
                          <a:solidFill>
                            <a:schemeClr val="dk1"/>
                          </a:solidFill>
                          <a:effectLst/>
                          <a:latin typeface="+mn-lt"/>
                          <a:ea typeface="+mn-ea"/>
                          <a:cs typeface="+mn-cs"/>
                        </a:rPr>
                        <a:t>Where hedgerows/</a:t>
                      </a:r>
                      <a:r>
                        <a:rPr lang="en-US" sz="1000" u="none" strike="noStrike" kern="1200" dirty="0" err="1" smtClean="0">
                          <a:solidFill>
                            <a:schemeClr val="dk1"/>
                          </a:solidFill>
                          <a:effectLst/>
                          <a:latin typeface="+mn-lt"/>
                          <a:ea typeface="+mn-ea"/>
                          <a:cs typeface="+mn-cs"/>
                        </a:rPr>
                        <a:t>treelines</a:t>
                      </a:r>
                      <a:r>
                        <a:rPr lang="en-US" sz="1000" u="none" strike="noStrike" kern="1200" dirty="0" smtClean="0">
                          <a:solidFill>
                            <a:schemeClr val="dk1"/>
                          </a:solidFill>
                          <a:effectLst/>
                          <a:latin typeface="+mn-lt"/>
                          <a:ea typeface="+mn-ea"/>
                          <a:cs typeface="+mn-cs"/>
                        </a:rPr>
                        <a:t> are removed to facilitate this development, an equivalent length will be re-established along the new proposed route. </a:t>
                      </a:r>
                    </a:p>
                  </a:txBody>
                  <a:tcPr marL="6290" marR="6290" marT="6290" marB="0"/>
                </a:tc>
                <a:extLst>
                  <a:ext uri="{0D108BD9-81ED-4DB2-BD59-A6C34878D82A}">
                    <a16:rowId xmlns:a16="http://schemas.microsoft.com/office/drawing/2014/main" val="3015649827"/>
                  </a:ext>
                </a:extLst>
              </a:tr>
              <a:tr h="492140">
                <a:tc>
                  <a:txBody>
                    <a:bodyPr/>
                    <a:lstStyle/>
                    <a:p>
                      <a:pPr algn="ctr" fontAlgn="t"/>
                      <a:r>
                        <a:rPr lang="en-IE" sz="1000" u="none" strike="noStrike" dirty="0" smtClean="0">
                          <a:effectLst/>
                        </a:rPr>
                        <a:t>4</a:t>
                      </a:r>
                      <a:endParaRPr lang="en-IE" sz="1000" b="1" i="0" u="none" strike="noStrike" dirty="0">
                        <a:solidFill>
                          <a:srgbClr val="000000"/>
                        </a:solidFill>
                        <a:effectLst/>
                        <a:latin typeface="Calibri" panose="020F0502020204030204" pitchFamily="34" charset="0"/>
                      </a:endParaRPr>
                    </a:p>
                  </a:txBody>
                  <a:tcPr marL="6290" marR="6290" marT="6290" marB="0"/>
                </a:tc>
                <a:tc>
                  <a:txBody>
                    <a:bodyPr/>
                    <a:lstStyle/>
                    <a:p>
                      <a:pPr lvl="0"/>
                      <a:r>
                        <a:rPr lang="en-GB" sz="1000" dirty="0" smtClean="0">
                          <a:effectLst/>
                        </a:rPr>
                        <a:t>Any planting, should consist of native hedging species such as hawthorn, holly, </a:t>
                      </a:r>
                      <a:r>
                        <a:rPr lang="en-GB" sz="1000" dirty="0" err="1" smtClean="0">
                          <a:effectLst/>
                        </a:rPr>
                        <a:t>gelder</a:t>
                      </a:r>
                      <a:r>
                        <a:rPr lang="en-GB" sz="1000" dirty="0" smtClean="0">
                          <a:effectLst/>
                        </a:rPr>
                        <a:t> rose, blackthorn, hazel. </a:t>
                      </a:r>
                    </a:p>
                    <a:p>
                      <a:pPr lvl="0"/>
                      <a:r>
                        <a:rPr lang="en-GB" sz="1000" dirty="0" smtClean="0">
                          <a:effectLst/>
                        </a:rPr>
                        <a:t>Additional information can be found at </a:t>
                      </a:r>
                      <a:r>
                        <a:rPr lang="en-GB" sz="1000" dirty="0" smtClean="0">
                          <a:effectLst/>
                          <a:hlinkClick r:id="rId2"/>
                        </a:rPr>
                        <a:t>https://pollinators.ie</a:t>
                      </a:r>
                      <a:r>
                        <a:rPr lang="en-GB" sz="1000" dirty="0" smtClean="0">
                          <a:effectLst/>
                        </a:rPr>
                        <a:t>. Limerick County Council is a signatory to the All-Ireland Pollinator Plan. </a:t>
                      </a:r>
                    </a:p>
                    <a:p>
                      <a:pPr lvl="0"/>
                      <a:endParaRPr lang="en-IE" sz="1000" dirty="0" smtClean="0">
                        <a:effectLst/>
                      </a:endParaRPr>
                    </a:p>
                  </a:txBody>
                  <a:tcPr marL="6290" marR="6290" marT="629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u="none" strike="noStrike" kern="1200" dirty="0" smtClean="0">
                          <a:solidFill>
                            <a:schemeClr val="dk1"/>
                          </a:solidFill>
                          <a:effectLst/>
                          <a:latin typeface="+mn-lt"/>
                          <a:ea typeface="+mn-ea"/>
                          <a:cs typeface="+mn-cs"/>
                        </a:rPr>
                        <a:t>Native hedging species only will be used.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u="none" strike="noStrike" kern="1200" dirty="0">
                        <a:solidFill>
                          <a:schemeClr val="dk1"/>
                        </a:solidFill>
                        <a:effectLst/>
                        <a:latin typeface="+mn-lt"/>
                        <a:ea typeface="+mn-ea"/>
                        <a:cs typeface="+mn-cs"/>
                      </a:endParaRPr>
                    </a:p>
                  </a:txBody>
                  <a:tcPr marL="6290" marR="6290" marT="6290" marB="0"/>
                </a:tc>
                <a:extLst>
                  <a:ext uri="{0D108BD9-81ED-4DB2-BD59-A6C34878D82A}">
                    <a16:rowId xmlns:a16="http://schemas.microsoft.com/office/drawing/2014/main" val="336216306"/>
                  </a:ext>
                </a:extLst>
              </a:tr>
              <a:tr h="511314">
                <a:tc>
                  <a:txBody>
                    <a:bodyPr/>
                    <a:lstStyle/>
                    <a:p>
                      <a:pPr algn="ctr" fontAlgn="t"/>
                      <a:r>
                        <a:rPr lang="en-IE" sz="1000" u="none" strike="noStrike" dirty="0" smtClean="0">
                          <a:effectLst/>
                        </a:rPr>
                        <a:t>5</a:t>
                      </a:r>
                      <a:endParaRPr lang="en-IE" sz="1000" b="1" i="0" u="none" strike="noStrike" dirty="0">
                        <a:solidFill>
                          <a:srgbClr val="000000"/>
                        </a:solidFill>
                        <a:effectLst/>
                        <a:latin typeface="Calibri" panose="020F0502020204030204" pitchFamily="34" charset="0"/>
                      </a:endParaRPr>
                    </a:p>
                  </a:txBody>
                  <a:tcPr marL="6290" marR="6290" marT="6290" marB="0"/>
                </a:tc>
                <a:tc>
                  <a:txBody>
                    <a:bodyPr/>
                    <a:lstStyle/>
                    <a:p>
                      <a:pPr algn="l" fontAlgn="t"/>
                      <a:r>
                        <a:rPr lang="en-US" sz="1000" u="none" strike="noStrike" dirty="0" smtClean="0">
                          <a:effectLst/>
                        </a:rPr>
                        <a:t>If reseeding bare bank areas of the new route, a mixed native species of grasses and wildflowers should be used. </a:t>
                      </a:r>
                    </a:p>
                    <a:p>
                      <a:pPr algn="l" fontAlgn="t"/>
                      <a:r>
                        <a:rPr lang="en-US" sz="1000" u="none" strike="noStrike" dirty="0" smtClean="0">
                          <a:effectLst/>
                        </a:rPr>
                        <a:t>Such seed can be sourced here </a:t>
                      </a:r>
                      <a:r>
                        <a:rPr lang="en-US" sz="1000" u="none" strike="noStrike" dirty="0" smtClean="0">
                          <a:effectLst/>
                          <a:hlinkClick r:id="rId3"/>
                        </a:rPr>
                        <a:t>http://www.wildflowers.ie/</a:t>
                      </a:r>
                      <a:endParaRPr lang="en-US" sz="1000" u="none" strike="noStrike" dirty="0" smtClean="0">
                        <a:effectLst/>
                      </a:endParaRPr>
                    </a:p>
                    <a:p>
                      <a:pPr algn="l" fontAlgn="t"/>
                      <a:endParaRPr lang="en-US" sz="1000" b="0" i="0" u="none" strike="noStrike" dirty="0" smtClean="0">
                        <a:solidFill>
                          <a:srgbClr val="000000"/>
                        </a:solidFill>
                        <a:effectLst/>
                        <a:latin typeface="Calibri" panose="020F0502020204030204" pitchFamily="34" charset="0"/>
                      </a:endParaRPr>
                    </a:p>
                    <a:p>
                      <a:pPr algn="l" fontAlgn="t"/>
                      <a:endParaRPr lang="en-US" sz="1000" b="0" i="0" u="none" strike="noStrike" dirty="0">
                        <a:solidFill>
                          <a:srgbClr val="000000"/>
                        </a:solidFill>
                        <a:effectLst/>
                        <a:latin typeface="Calibri" panose="020F0502020204030204" pitchFamily="34" charset="0"/>
                      </a:endParaRPr>
                    </a:p>
                  </a:txBody>
                  <a:tcPr marL="6290" marR="6290" marT="629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u="none" strike="noStrike" kern="1200" dirty="0" smtClean="0">
                          <a:solidFill>
                            <a:schemeClr val="dk1"/>
                          </a:solidFill>
                          <a:effectLst/>
                          <a:latin typeface="+mn-lt"/>
                          <a:ea typeface="+mn-ea"/>
                          <a:cs typeface="+mn-cs"/>
                        </a:rPr>
                        <a:t>Any reseeding works will a mix of species of grasses and wildflowers.</a:t>
                      </a:r>
                      <a:endParaRPr lang="en-US" sz="1000" u="none" strike="noStrike" kern="1200" dirty="0">
                        <a:solidFill>
                          <a:schemeClr val="dk1"/>
                        </a:solidFill>
                        <a:effectLst/>
                        <a:latin typeface="+mn-lt"/>
                        <a:ea typeface="+mn-ea"/>
                        <a:cs typeface="+mn-cs"/>
                      </a:endParaRPr>
                    </a:p>
                  </a:txBody>
                  <a:tcPr marL="6290" marR="6290" marT="6290" marB="0"/>
                </a:tc>
                <a:extLst>
                  <a:ext uri="{0D108BD9-81ED-4DB2-BD59-A6C34878D82A}">
                    <a16:rowId xmlns:a16="http://schemas.microsoft.com/office/drawing/2014/main" val="2684473905"/>
                  </a:ext>
                </a:extLst>
              </a:tr>
            </a:tbl>
          </a:graphicData>
        </a:graphic>
      </p:graphicFrame>
      <p:sp>
        <p:nvSpPr>
          <p:cNvPr id="5" name="Slide Number Placeholder 4"/>
          <p:cNvSpPr>
            <a:spLocks noGrp="1"/>
          </p:cNvSpPr>
          <p:nvPr>
            <p:ph type="sldNum" sz="quarter" idx="12"/>
          </p:nvPr>
        </p:nvSpPr>
        <p:spPr/>
        <p:txBody>
          <a:bodyPr/>
          <a:lstStyle/>
          <a:p>
            <a:fld id="{49784B40-9C69-4FB8-A932-59E387AEF79E}" type="slidenum">
              <a:rPr lang="en-GB" smtClean="0"/>
              <a:t>9</a:t>
            </a:fld>
            <a:endParaRPr lang="en-GB"/>
          </a:p>
        </p:txBody>
      </p:sp>
    </p:spTree>
    <p:extLst>
      <p:ext uri="{BB962C8B-B14F-4D97-AF65-F5344CB8AC3E}">
        <p14:creationId xmlns:p14="http://schemas.microsoft.com/office/powerpoint/2010/main" val="2803027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p:properties xmlns:p="http://schemas.microsoft.com/office/2006/metadata/properties" xmlns:xsi="http://www.w3.org/2001/XMLSchema-instance" xmlns:pc="http://schemas.microsoft.com/office/infopath/2007/PartnerControls">
  <documentManagement>
    <Pilot_PII xmlns="8efb52a8-86af-420a-b243-9a528fe3c2b8">No</Pilot_PII>
    <Pilot_CustomTrigger xmlns="8efb52a8-86af-420a-b243-9a528fe3c2b8">false</Pilot_CustomTrigger>
    <Pilot_LibraryMetadataID xmlns="8efb52a8-86af-420a-b243-9a528fe3c2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Limerick Document" ma:contentTypeID="0x010100DEFFC5202677D240AAC1A18AB658BD30000D0E81738BB64743BC5D5618D4797823" ma:contentTypeVersion="12" ma:contentTypeDescription="" ma:contentTypeScope="" ma:versionID="8e4a0e05ab675cb6ddcfb1914ce2e01b">
  <xsd:schema xmlns:xsd="http://www.w3.org/2001/XMLSchema" xmlns:xs="http://www.w3.org/2001/XMLSchema" xmlns:p="http://schemas.microsoft.com/office/2006/metadata/properties" xmlns:ns2="8efb52a8-86af-420a-b243-9a528fe3c2b8" targetNamespace="http://schemas.microsoft.com/office/2006/metadata/properties" ma:root="true" ma:fieldsID="87d67e1e156fc0bb266c75f273555142" ns2:_="">
    <xsd:import namespace="8efb52a8-86af-420a-b243-9a528fe3c2b8"/>
    <xsd:element name="properties">
      <xsd:complexType>
        <xsd:sequence>
          <xsd:element name="documentManagement">
            <xsd:complexType>
              <xsd:all>
                <xsd:element ref="ns2:Pilot_PII"/>
                <xsd:element ref="ns2:Pilot_CustomTrigger" minOccurs="0"/>
                <xsd:element ref="ns2:Pilot_LibraryMetadata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fb52a8-86af-420a-b243-9a528fe3c2b8" elementFormDefault="qualified">
    <xsd:import namespace="http://schemas.microsoft.com/office/2006/documentManagement/types"/>
    <xsd:import namespace="http://schemas.microsoft.com/office/infopath/2007/PartnerControls"/>
    <xsd:element name="Pilot_PII" ma:index="8" ma:displayName="Contains Personal Data" ma:format="Dropdown" ma:internalName="Pilot_PII">
      <xsd:simpleType>
        <xsd:restriction base="dms:Choice">
          <xsd:enumeration value="No"/>
          <xsd:enumeration value="Yes"/>
        </xsd:restriction>
      </xsd:simpleType>
    </xsd:element>
    <xsd:element name="Pilot_CustomTrigger" ma:index="9" nillable="true" ma:displayName="Custom Trigger" ma:default="0" ma:internalName="Pilot_CustomTrigger">
      <xsd:simpleType>
        <xsd:restriction base="dms:Boolean"/>
      </xsd:simpleType>
    </xsd:element>
    <xsd:element name="Pilot_LibraryMetadataID" ma:index="10" nillable="true" ma:displayName="Library Metadata ID" ma:internalName="Pilot_LibraryMetadata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7e733a04-0821-4e76-9ae2-fc1dcfab5bc4" ContentTypeId="0x010100DEFFC5202677D240AAC1A18AB658BD30" PreviousValue="false"/>
</file>

<file path=customXml/itemProps1.xml><?xml version="1.0" encoding="utf-8"?>
<ds:datastoreItem xmlns:ds="http://schemas.openxmlformats.org/officeDocument/2006/customXml" ds:itemID="{79326D2F-5250-42A9-9031-D73F5D87C0D4}">
  <ds:schemaRefs>
    <ds:schemaRef ds:uri="http://schemas.microsoft.com/office/2006/metadata/customXsn"/>
  </ds:schemaRefs>
</ds:datastoreItem>
</file>

<file path=customXml/itemProps2.xml><?xml version="1.0" encoding="utf-8"?>
<ds:datastoreItem xmlns:ds="http://schemas.openxmlformats.org/officeDocument/2006/customXml" ds:itemID="{2647A11E-F2AF-4266-971C-486CB0FBA096}">
  <ds:schemaRefs>
    <ds:schemaRef ds:uri="http://www.w3.org/XML/1998/namespace"/>
    <ds:schemaRef ds:uri="http://schemas.microsoft.com/office/infopath/2007/PartnerControls"/>
    <ds:schemaRef ds:uri="http://purl.org/dc/elements/1.1/"/>
    <ds:schemaRef ds:uri="http://schemas.microsoft.com/office/2006/metadata/properties"/>
    <ds:schemaRef ds:uri="http://purl.org/dc/dcmitype/"/>
    <ds:schemaRef ds:uri="http://purl.org/dc/terms/"/>
    <ds:schemaRef ds:uri="8efb52a8-86af-420a-b243-9a528fe3c2b8"/>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FEC41C4A-E9BE-4300-82A2-1D898787D645}">
  <ds:schemaRefs>
    <ds:schemaRef ds:uri="8efb52a8-86af-420a-b243-9a528fe3c2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EF958C1F-F723-468F-96E4-33C5140501D7}">
  <ds:schemaRefs>
    <ds:schemaRef ds:uri="http://schemas.microsoft.com/sharepoint/v3/contenttype/forms"/>
  </ds:schemaRefs>
</ds:datastoreItem>
</file>

<file path=customXml/itemProps5.xml><?xml version="1.0" encoding="utf-8"?>
<ds:datastoreItem xmlns:ds="http://schemas.openxmlformats.org/officeDocument/2006/customXml" ds:itemID="{9ABA2984-CB95-4D7F-B36E-7B27347613B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Limerick PowerPoint Template</Template>
  <TotalTime>799</TotalTime>
  <Words>1547</Words>
  <Application>Microsoft Office PowerPoint</Application>
  <PresentationFormat>Widescreen</PresentationFormat>
  <Paragraphs>107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Limerick City and County Council Lees Cross Junction Improvement</vt:lpstr>
      <vt:lpstr>Background </vt:lpstr>
      <vt:lpstr>Background </vt:lpstr>
      <vt:lpstr>Objectives</vt:lpstr>
      <vt:lpstr>Proposed Design </vt:lpstr>
      <vt:lpstr>Environmental Considerations</vt:lpstr>
      <vt:lpstr>Part VIII Process</vt:lpstr>
      <vt:lpstr>Submissions</vt:lpstr>
      <vt:lpstr>Submissions</vt:lpstr>
      <vt:lpstr>Time 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Limerick City and County Council Safety Statement</dc:title>
  <dc:creator>Cooney, John</dc:creator>
  <cp:lastModifiedBy>O'Reilly, Seamas</cp:lastModifiedBy>
  <cp:revision>59</cp:revision>
  <dcterms:created xsi:type="dcterms:W3CDTF">2022-04-07T07:24:23Z</dcterms:created>
  <dcterms:modified xsi:type="dcterms:W3CDTF">2023-11-27T15:04:38Z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0x010100DEFFC5202677D240AAC1A18AB658BD30000D0E81738BB64743BC5D5618D4797823</vt:lpwstr>
  </property>
  <property fmtid="{D5CDD505-2E9C-101B-9397-08002B2CF9AE}" pid="3" name="MediaServiceImageTags">
    <vt:lpwstr/>
  </property>
  <property fmtid="{D5CDD505-2E9C-101B-9397-08002B2CF9AE}" pid="4" name="lcf76f155ced4ddcb4097134ff3c332f">
    <vt:lpwstr/>
  </property>
  <property fmtid="{D5CDD505-2E9C-101B-9397-08002B2CF9AE}" pid="5" name="TaxCatchAll">
    <vt:lpwstr/>
  </property>
  <property fmtid="{D5CDD505-2E9C-101B-9397-08002B2CF9AE}" pid="6" name="SharedWithUsers">
    <vt:lpwstr>586;#McGlynn, Sean;#306;#Finn, Aidan;#334;#McGrath, Hugh;#81;#O'Rourke, Patrick;#412;#Kennedy, Brian;#592;#Gallagher, Robert;#680;#Gorey, Richard</vt:lpwstr>
  </property>
  <property fmtid="{D5CDD505-2E9C-101B-9397-08002B2CF9AE}" pid="7" name="_AdHocReviewCycleID">
    <vt:i4>-1262859824</vt:i4>
  </property>
  <property fmtid="{D5CDD505-2E9C-101B-9397-08002B2CF9AE}" pid="8" name="_NewReviewCycle">
    <vt:lpwstr/>
  </property>
  <property fmtid="{D5CDD505-2E9C-101B-9397-08002B2CF9AE}" pid="9" name="_EmailSubject">
    <vt:lpwstr>Documentation for NCW Municipal District Meeting 06.12.2023 for uploading to Council Website</vt:lpwstr>
  </property>
  <property fmtid="{D5CDD505-2E9C-101B-9397-08002B2CF9AE}" pid="10" name="_AuthorEmail">
    <vt:lpwstr>aine.lenihan@limerick.ie</vt:lpwstr>
  </property>
  <property fmtid="{D5CDD505-2E9C-101B-9397-08002B2CF9AE}" pid="11" name="_AuthorEmailDisplayName">
    <vt:lpwstr>Lenihan, Aine</vt:lpwstr>
  </property>
  <property fmtid="{D5CDD505-2E9C-101B-9397-08002B2CF9AE}" pid="12" name="_PreviousAdHocReviewCycleID">
    <vt:i4>-671488098</vt:i4>
  </property>
</Properties>
</file>