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drawings/drawing1.xml" ContentType="application/vnd.openxmlformats-officedocument.drawingml.chartshapes+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ommentAuthors.xml" ContentType="application/vnd.openxmlformats-officedocument.presentationml.commentAuthors+xml"/>
  <Override PartName="/ppt/theme/theme1.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style2.xml" ContentType="application/vnd.ms-office.chartstyle+xml"/>
  <Override PartName="/ppt/charts/chart5.xml" ContentType="application/vnd.openxmlformats-officedocument.drawingml.chart+xml"/>
  <Override PartName="/ppt/charts/colors2.xml" ContentType="application/vnd.ms-office.chartcolorstyle+xml"/>
  <Override PartName="/ppt/charts/chart6.xml" ContentType="application/vnd.openxmlformats-officedocument.drawingml.chart+xml"/>
  <Override PartName="/ppt/charts/chart7.xml" ContentType="application/vnd.openxmlformats-officedocument.drawingml.chart+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4.xml" ContentType="application/vnd.openxmlformats-officedocument.customXml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5.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4" r:id="rId3"/>
    <p:sldId id="275" r:id="rId4"/>
    <p:sldId id="257" r:id="rId5"/>
    <p:sldId id="258" r:id="rId6"/>
    <p:sldId id="259" r:id="rId7"/>
    <p:sldId id="260" r:id="rId8"/>
    <p:sldId id="261" r:id="rId9"/>
    <p:sldId id="262" r:id="rId10"/>
    <p:sldId id="276" r:id="rId11"/>
    <p:sldId id="263" r:id="rId12"/>
    <p:sldId id="264" r:id="rId13"/>
    <p:sldId id="265" r:id="rId14"/>
    <p:sldId id="273" r:id="rId15"/>
    <p:sldId id="266" r:id="rId16"/>
    <p:sldId id="267" r:id="rId17"/>
    <p:sldId id="268" r:id="rId18"/>
    <p:sldId id="270" r:id="rId19"/>
    <p:sldId id="269" r:id="rId20"/>
    <p:sldId id="271" r:id="rId21"/>
  </p:sldIdLst>
  <p:sldSz cx="12192000" cy="6858000"/>
  <p:notesSz cx="6858000" cy="9144000"/>
  <p:defaultText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Мирослав Кюпов" initials="МК" lastIdx="1" clrIdx="0">
    <p:extLst>
      <p:ext uri="{19B8F6BF-5375-455C-9EA6-DF929625EA0E}">
        <p15:presenceInfo xmlns:p15="http://schemas.microsoft.com/office/powerpoint/2012/main" userId="S-1-5-21-2015161065-1635186382-3293361255-329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
    <a:wholeTbl>
      <a:tcTxStyle>
        <a:font>
          <a:latin typeface="+mn-lt"/>
          <a:ea typeface="+mn-ea"/>
          <a:cs typeface="+mn-cs"/>
        </a:font>
        <a:srgbClr val="000000"/>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F0E8E7"/>
          </a:solidFill>
        </a:fill>
      </a:tcStyle>
    </a:wholeTbl>
    <a:band1H>
      <a:tcStyle>
        <a:tcBdr/>
        <a:fill>
          <a:solidFill>
            <a:srgbClr val="E1CDCC"/>
          </a:solidFill>
        </a:fill>
      </a:tcStyle>
    </a:band1H>
    <a:band2H>
      <a:tcStyle>
        <a:tcBdr/>
      </a:tcStyle>
    </a:band2H>
    <a:band1V>
      <a:tcStyle>
        <a:tcBdr/>
        <a:fill>
          <a:solidFill>
            <a:srgbClr val="E1CDCC"/>
          </a:solidFill>
        </a:fill>
      </a:tcStyle>
    </a:band1V>
    <a:band2V>
      <a:tcStyle>
        <a:tcBdr/>
      </a:tcStyle>
    </a:band2V>
    <a:lastCol>
      <a:tcTxStyle b="on">
        <a:font>
          <a:latin typeface="+mn-lt"/>
          <a:ea typeface="+mn-ea"/>
          <a:cs typeface="+mn-cs"/>
        </a:font>
        <a:srgbClr val="FFFFFF"/>
      </a:tcTxStyle>
      <a:tcStyle>
        <a:tcBdr/>
        <a:fill>
          <a:solidFill>
            <a:srgbClr val="A53010"/>
          </a:solidFill>
        </a:fill>
      </a:tcStyle>
    </a:lastCol>
    <a:firstCol>
      <a:tcTxStyle b="on">
        <a:font>
          <a:latin typeface="+mn-lt"/>
          <a:ea typeface="+mn-ea"/>
          <a:cs typeface="+mn-cs"/>
        </a:font>
        <a:srgbClr val="FFFFFF"/>
      </a:tcTxStyle>
      <a:tcStyle>
        <a:tcBdr/>
        <a:fill>
          <a:solidFill>
            <a:srgbClr val="A53010"/>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A53010"/>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A5301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940"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5.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 Id="rId27" Type="http://schemas.openxmlformats.org/officeDocument/2006/relationships/customXml" Target="../customXml/item1.xml"/><Relationship Id="rId30" Type="http://schemas.openxmlformats.org/officeDocument/2006/relationships/customXml" Target="../customXml/item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7.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NULL" TargetMode="External"/><Relationship Id="rId1" Type="http://schemas.openxmlformats.org/officeDocument/2006/relationships/image" Target="../media/image15.png"/></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bg-BG"/>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862" b="0" i="0" u="none" strike="noStrike" kern="1200" spc="0" baseline="0">
                <a:solidFill>
                  <a:schemeClr val="tx1">
                    <a:lumMod val="65000"/>
                    <a:lumOff val="35000"/>
                  </a:schemeClr>
                </a:solidFill>
                <a:latin typeface="+mn-lt"/>
                <a:ea typeface="+mn-ea"/>
                <a:cs typeface="+mn-cs"/>
              </a:defRPr>
            </a:pPr>
            <a:r>
              <a:rPr lang="en-US" sz="2000" b="1" dirty="0">
                <a:solidFill>
                  <a:schemeClr val="bg1"/>
                </a:solidFill>
              </a:rPr>
              <a:t>How would you assess the business climate in Bulgaria, compared to other Eastern European contries</a:t>
            </a:r>
          </a:p>
        </c:rich>
      </c:tx>
      <c:layout>
        <c:manualLayout>
          <c:xMode val="edge"/>
          <c:yMode val="edge"/>
          <c:x val="9.8429457681426191E-2"/>
          <c:y val="0"/>
        </c:manualLayout>
      </c:layout>
      <c:overlay val="0"/>
      <c:spPr>
        <a:noFill/>
        <a:ln>
          <a:noFill/>
        </a:ln>
        <a:effectLst/>
      </c:spPr>
      <c:txPr>
        <a:bodyPr rot="0" spcFirstLastPara="1" vertOverflow="ellipsis" vert="horz" wrap="square" anchor="ctr" anchorCtr="1"/>
        <a:lstStyle/>
        <a:p>
          <a:pPr algn="ctr">
            <a:defRPr sz="1862" b="0" i="0" u="none" strike="noStrike" kern="1200" spc="0" baseline="0">
              <a:solidFill>
                <a:schemeClr val="tx1">
                  <a:lumMod val="65000"/>
                  <a:lumOff val="35000"/>
                </a:schemeClr>
              </a:solidFill>
              <a:latin typeface="+mn-lt"/>
              <a:ea typeface="+mn-ea"/>
              <a:cs typeface="+mn-cs"/>
            </a:defRPr>
          </a:pPr>
          <a:endParaRPr lang="bg-BG"/>
        </a:p>
      </c:txPr>
    </c:title>
    <c:autoTitleDeleted val="0"/>
    <c:plotArea>
      <c:layout/>
      <c:pieChart>
        <c:varyColors val="1"/>
        <c:ser>
          <c:idx val="0"/>
          <c:order val="0"/>
          <c:tx>
            <c:strRef>
              <c:f>Лист1!$B$1</c:f>
              <c:strCache>
                <c:ptCount val="1"/>
                <c:pt idx="0">
                  <c:v>How would you assess the business climate in Bulgaria, compared to other Eastern European contries</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49AB-4562-B935-4EE84F7242E2}"/>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49AB-4562-B935-4EE84F7242E2}"/>
              </c:ext>
            </c:extLst>
          </c:dPt>
          <c:dPt>
            <c:idx val="2"/>
            <c:bubble3D val="0"/>
            <c:spPr>
              <a:solidFill>
                <a:schemeClr val="accent4"/>
              </a:solidFill>
              <a:ln w="19050">
                <a:solidFill>
                  <a:schemeClr val="lt1"/>
                </a:solidFill>
              </a:ln>
              <a:effectLst/>
            </c:spPr>
            <c:extLst>
              <c:ext xmlns:c16="http://schemas.microsoft.com/office/drawing/2014/chart" uri="{C3380CC4-5D6E-409C-BE32-E72D297353CC}">
                <c16:uniqueId val="{00000005-49AB-4562-B935-4EE84F7242E2}"/>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bg-BG"/>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Лист1!$A$2:$A$4</c:f>
              <c:strCache>
                <c:ptCount val="3"/>
                <c:pt idx="0">
                  <c:v>Bulgaria is better country for making business</c:v>
                </c:pt>
                <c:pt idx="1">
                  <c:v>I don't find any significant difference</c:v>
                </c:pt>
                <c:pt idx="2">
                  <c:v>Other Eastern European contries are better for making business</c:v>
                </c:pt>
              </c:strCache>
            </c:strRef>
          </c:cat>
          <c:val>
            <c:numRef>
              <c:f>Лист1!$B$2:$B$4</c:f>
              <c:numCache>
                <c:formatCode>General</c:formatCode>
                <c:ptCount val="3"/>
                <c:pt idx="0">
                  <c:v>45</c:v>
                </c:pt>
                <c:pt idx="1">
                  <c:v>38</c:v>
                </c:pt>
                <c:pt idx="2">
                  <c:v>17</c:v>
                </c:pt>
              </c:numCache>
            </c:numRef>
          </c:val>
          <c:extLst>
            <c:ext xmlns:c16="http://schemas.microsoft.com/office/drawing/2014/chart" uri="{C3380CC4-5D6E-409C-BE32-E72D297353CC}">
              <c16:uniqueId val="{00000000-9CC8-4229-838B-34865F1D9AE4}"/>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6.1075774619081716E-2"/>
          <c:y val="0.85465043369031568"/>
          <c:w val="0.86702576950608445"/>
          <c:h val="0.13211427372460935"/>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bg-BG"/>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bg-BG"/>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bg-BG"/>
  <c:roundedCorners val="0"/>
  <c:style val="2"/>
  <c:chart>
    <c:autoTitleDeleted val="1"/>
    <c:plotArea>
      <c:layout>
        <c:manualLayout>
          <c:xMode val="edge"/>
          <c:yMode val="edge"/>
          <c:x val="0"/>
          <c:y val="0"/>
          <c:w val="0.94607846259159567"/>
          <c:h val="0.93085083114610678"/>
        </c:manualLayout>
      </c:layout>
      <c:lineChart>
        <c:grouping val="standard"/>
        <c:varyColors val="0"/>
        <c:ser>
          <c:idx val="0"/>
          <c:order val="0"/>
          <c:tx>
            <c:v>Серия 1</c:v>
          </c:tx>
          <c:spPr>
            <a:ln w="22229" cap="rnd">
              <a:solidFill>
                <a:srgbClr val="4472C4"/>
              </a:solidFill>
              <a:prstDash val="solid"/>
              <a:round/>
            </a:ln>
          </c:spPr>
          <c:dLbls>
            <c:spPr>
              <a:noFill/>
              <a:ln>
                <a:noFill/>
              </a:ln>
              <a:effectLst/>
            </c:spPr>
            <c:txPr>
              <a:bodyPr lIns="0" tIns="0" rIns="0" bIns="0"/>
              <a:lstStyle/>
              <a:p>
                <a:pPr marL="0" marR="0" indent="0" algn="ctr" defTabSz="914400" fontAlgn="auto" hangingPunct="1">
                  <a:lnSpc>
                    <a:spcPct val="100000"/>
                  </a:lnSpc>
                  <a:spcBef>
                    <a:spcPts val="0"/>
                  </a:spcBef>
                  <a:spcAft>
                    <a:spcPts val="0"/>
                  </a:spcAft>
                  <a:tabLst/>
                  <a:defRPr sz="1400" b="1" i="0" u="none" strike="noStrike" kern="1200" baseline="0">
                    <a:solidFill>
                      <a:srgbClr val="FFFFFF"/>
                    </a:solidFill>
                    <a:latin typeface="Calibri"/>
                  </a:defRPr>
                </a:pPr>
                <a:endParaRPr lang="bg-BG"/>
              </a:p>
            </c:txPr>
            <c:showLegendKey val="0"/>
            <c:showVal val="1"/>
            <c:showCatName val="0"/>
            <c:showSerName val="0"/>
            <c:showPercent val="0"/>
            <c:showBubbleSize val="0"/>
            <c:separator>; </c:separator>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numLit>
              <c:formatCode>General</c:formatCode>
              <c:ptCount val="6"/>
              <c:pt idx="0">
                <c:v>2014</c:v>
              </c:pt>
              <c:pt idx="1">
                <c:v>2015</c:v>
              </c:pt>
              <c:pt idx="2">
                <c:v>2016</c:v>
              </c:pt>
              <c:pt idx="3">
                <c:v>2017</c:v>
              </c:pt>
              <c:pt idx="4">
                <c:v>2018</c:v>
              </c:pt>
              <c:pt idx="5">
                <c:v>2019</c:v>
              </c:pt>
            </c:numLit>
          </c:cat>
          <c:val>
            <c:numLit>
              <c:formatCode>General</c:formatCode>
              <c:ptCount val="6"/>
              <c:pt idx="0">
                <c:v>5344</c:v>
              </c:pt>
              <c:pt idx="1">
                <c:v>5526</c:v>
              </c:pt>
              <c:pt idx="2">
                <c:v>5992</c:v>
              </c:pt>
              <c:pt idx="3">
                <c:v>6185</c:v>
              </c:pt>
              <c:pt idx="4">
                <c:v>6402</c:v>
              </c:pt>
              <c:pt idx="5">
                <c:v>6469</c:v>
              </c:pt>
            </c:numLit>
          </c:val>
          <c:smooth val="0"/>
          <c:extLst>
            <c:ext xmlns:c16="http://schemas.microsoft.com/office/drawing/2014/chart" uri="{C3380CC4-5D6E-409C-BE32-E72D297353CC}">
              <c16:uniqueId val="{00000000-E76D-4688-9542-8EC84AFB03DA}"/>
            </c:ext>
          </c:extLst>
        </c:ser>
        <c:dLbls>
          <c:showLegendKey val="0"/>
          <c:showVal val="0"/>
          <c:showCatName val="0"/>
          <c:showSerName val="0"/>
          <c:showPercent val="0"/>
          <c:showBubbleSize val="0"/>
        </c:dLbls>
        <c:marker val="1"/>
        <c:smooth val="0"/>
        <c:axId val="317492352"/>
        <c:axId val="317485136"/>
      </c:lineChart>
      <c:valAx>
        <c:axId val="317485136"/>
        <c:scaling>
          <c:orientation val="minMax"/>
        </c:scaling>
        <c:delete val="0"/>
        <c:axPos val="l"/>
        <c:numFmt formatCode="General" sourceLinked="0"/>
        <c:majorTickMark val="none"/>
        <c:minorTickMark val="none"/>
        <c:tickLblPos val="nextTo"/>
        <c:spPr>
          <a:noFill/>
          <a:ln w="9528" cap="flat">
            <a:solidFill>
              <a:srgbClr val="D9D9D9"/>
            </a:solidFill>
            <a:prstDash val="solid"/>
            <a:round/>
          </a:ln>
        </c:spPr>
        <c:txPr>
          <a:bodyPr lIns="0" tIns="0" rIns="0" bIns="0"/>
          <a:lstStyle/>
          <a:p>
            <a:pPr marL="0" marR="0" indent="0" defTabSz="914400" fontAlgn="auto" hangingPunct="1">
              <a:lnSpc>
                <a:spcPct val="100000"/>
              </a:lnSpc>
              <a:spcBef>
                <a:spcPts val="0"/>
              </a:spcBef>
              <a:spcAft>
                <a:spcPts val="0"/>
              </a:spcAft>
              <a:tabLst/>
              <a:defRPr sz="1197" b="0" i="0" u="none" strike="noStrike" kern="1200" baseline="0">
                <a:solidFill>
                  <a:srgbClr val="595959"/>
                </a:solidFill>
                <a:latin typeface="Calibri"/>
              </a:defRPr>
            </a:pPr>
            <a:endParaRPr lang="bg-BG"/>
          </a:p>
        </c:txPr>
        <c:crossAx val="317492352"/>
        <c:crosses val="autoZero"/>
        <c:crossBetween val="between"/>
      </c:valAx>
      <c:catAx>
        <c:axId val="317492352"/>
        <c:scaling>
          <c:orientation val="minMax"/>
        </c:scaling>
        <c:delete val="0"/>
        <c:axPos val="b"/>
        <c:majorGridlines>
          <c:spPr>
            <a:ln w="9528" cap="flat">
              <a:solidFill>
                <a:srgbClr val="D9D9D9"/>
              </a:solidFill>
              <a:prstDash val="solid"/>
              <a:round/>
            </a:ln>
          </c:spPr>
        </c:majorGridlines>
        <c:numFmt formatCode="General" sourceLinked="0"/>
        <c:majorTickMark val="none"/>
        <c:minorTickMark val="none"/>
        <c:tickLblPos val="nextTo"/>
        <c:spPr>
          <a:noFill/>
          <a:ln w="9528" cap="flat">
            <a:solidFill>
              <a:srgbClr val="D9D9D9"/>
            </a:solidFill>
            <a:prstDash val="solid"/>
            <a:round/>
          </a:ln>
        </c:spPr>
        <c:txPr>
          <a:bodyPr lIns="0" tIns="0" rIns="0" bIns="0"/>
          <a:lstStyle/>
          <a:p>
            <a:pPr marL="0" marR="0" indent="0" defTabSz="914400" fontAlgn="auto" hangingPunct="1">
              <a:lnSpc>
                <a:spcPct val="100000"/>
              </a:lnSpc>
              <a:spcBef>
                <a:spcPts val="0"/>
              </a:spcBef>
              <a:spcAft>
                <a:spcPts val="0"/>
              </a:spcAft>
              <a:tabLst/>
              <a:defRPr sz="1200" b="1" i="0" u="none" strike="noStrike" kern="1200" cap="all" spc="120" baseline="0">
                <a:solidFill>
                  <a:srgbClr val="FFFFFF"/>
                </a:solidFill>
                <a:latin typeface="Calibri"/>
              </a:defRPr>
            </a:pPr>
            <a:endParaRPr lang="bg-BG"/>
          </a:p>
        </c:txPr>
        <c:crossAx val="317485136"/>
        <c:crosses val="autoZero"/>
        <c:auto val="1"/>
        <c:lblAlgn val="ctr"/>
        <c:lblOffset val="100"/>
        <c:noMultiLvlLbl val="0"/>
      </c:catAx>
      <c:spPr>
        <a:noFill/>
        <a:ln>
          <a:noFill/>
        </a:ln>
      </c:spPr>
    </c:plotArea>
    <c:plotVisOnly val="1"/>
    <c:dispBlanksAs val="gap"/>
    <c:showDLblsOverMax val="0"/>
  </c:chart>
  <c:spPr>
    <a:noFill/>
    <a:ln>
      <a:noFill/>
    </a:ln>
  </c:spPr>
  <c:txPr>
    <a:bodyPr lIns="0" tIns="0" rIns="0" bIns="0"/>
    <a:lstStyle/>
    <a:p>
      <a:pPr marL="0" marR="0" indent="0" defTabSz="914400" fontAlgn="auto" hangingPunct="1">
        <a:lnSpc>
          <a:spcPct val="100000"/>
        </a:lnSpc>
        <a:spcBef>
          <a:spcPts val="0"/>
        </a:spcBef>
        <a:spcAft>
          <a:spcPts val="0"/>
        </a:spcAft>
        <a:tabLst/>
        <a:defRPr lang="bg-BG" sz="1197" b="0" i="0" u="none" strike="noStrike" kern="1200" baseline="0">
          <a:solidFill>
            <a:srgbClr val="000000"/>
          </a:solidFill>
          <a:latin typeface="Calibri"/>
        </a:defRPr>
      </a:pPr>
      <a:endParaRPr lang="bg-BG"/>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bg-BG"/>
  <c:roundedCorners val="0"/>
  <c:style val="2"/>
  <c:chart>
    <c:autoTitleDeleted val="1"/>
    <c:plotArea>
      <c:layout>
        <c:manualLayout>
          <c:xMode val="edge"/>
          <c:yMode val="edge"/>
          <c:x val="0"/>
          <c:y val="0"/>
          <c:w val="0.85676710469713702"/>
          <c:h val="0.77128129615016305"/>
        </c:manualLayout>
      </c:layout>
      <c:lineChart>
        <c:grouping val="standard"/>
        <c:varyColors val="0"/>
        <c:ser>
          <c:idx val="0"/>
          <c:order val="0"/>
          <c:tx>
            <c:v>Серия 1</c:v>
          </c:tx>
          <c:spPr>
            <a:ln w="22229" cap="rnd">
              <a:solidFill>
                <a:srgbClr val="4472C4"/>
              </a:solidFill>
              <a:prstDash val="solid"/>
              <a:round/>
            </a:ln>
          </c:spPr>
          <c:dLbls>
            <c:spPr>
              <a:noFill/>
              <a:ln>
                <a:noFill/>
              </a:ln>
              <a:effectLst/>
            </c:spPr>
            <c:txPr>
              <a:bodyPr lIns="0" tIns="0" rIns="0" bIns="0"/>
              <a:lstStyle/>
              <a:p>
                <a:pPr marL="0" marR="0" indent="0" algn="ctr" defTabSz="914400" fontAlgn="auto" hangingPunct="1">
                  <a:lnSpc>
                    <a:spcPct val="100000"/>
                  </a:lnSpc>
                  <a:spcBef>
                    <a:spcPts val="0"/>
                  </a:spcBef>
                  <a:spcAft>
                    <a:spcPts val="0"/>
                  </a:spcAft>
                  <a:tabLst/>
                  <a:defRPr sz="1400" b="0" i="0" u="none" strike="noStrike" kern="1200" baseline="0">
                    <a:solidFill>
                      <a:srgbClr val="FFFFFF"/>
                    </a:solidFill>
                    <a:latin typeface="Calibri"/>
                  </a:defRPr>
                </a:pPr>
                <a:endParaRPr lang="bg-BG"/>
              </a:p>
            </c:txPr>
            <c:showLegendKey val="0"/>
            <c:showVal val="1"/>
            <c:showCatName val="0"/>
            <c:showSerName val="0"/>
            <c:showPercent val="0"/>
            <c:showBubbleSize val="0"/>
            <c:separator>; </c:separator>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numLit>
              <c:formatCode>General</c:formatCode>
              <c:ptCount val="6"/>
              <c:pt idx="0">
                <c:v>2014</c:v>
              </c:pt>
              <c:pt idx="1">
                <c:v>2015</c:v>
              </c:pt>
              <c:pt idx="2">
                <c:v>2016</c:v>
              </c:pt>
              <c:pt idx="3">
                <c:v>2017</c:v>
              </c:pt>
              <c:pt idx="4">
                <c:v>2018</c:v>
              </c:pt>
              <c:pt idx="5">
                <c:v>2019</c:v>
              </c:pt>
            </c:numLit>
          </c:cat>
          <c:val>
            <c:numLit>
              <c:formatCode>General</c:formatCode>
              <c:ptCount val="6"/>
              <c:pt idx="0">
                <c:v>1780104</c:v>
              </c:pt>
              <c:pt idx="1">
                <c:v>2098842</c:v>
              </c:pt>
              <c:pt idx="2">
                <c:v>1944821</c:v>
              </c:pt>
              <c:pt idx="3">
                <c:v>2325325</c:v>
              </c:pt>
              <c:pt idx="4">
                <c:v>2127012</c:v>
              </c:pt>
              <c:pt idx="5">
                <c:v>2012610</c:v>
              </c:pt>
            </c:numLit>
          </c:val>
          <c:smooth val="0"/>
          <c:extLst>
            <c:ext xmlns:c16="http://schemas.microsoft.com/office/drawing/2014/chart" uri="{C3380CC4-5D6E-409C-BE32-E72D297353CC}">
              <c16:uniqueId val="{00000000-73AE-4D4A-8DB6-448BD5A1C573}"/>
            </c:ext>
          </c:extLst>
        </c:ser>
        <c:dLbls>
          <c:showLegendKey val="0"/>
          <c:showVal val="0"/>
          <c:showCatName val="0"/>
          <c:showSerName val="0"/>
          <c:showPercent val="0"/>
          <c:showBubbleSize val="0"/>
        </c:dLbls>
        <c:marker val="1"/>
        <c:smooth val="0"/>
        <c:axId val="317491368"/>
        <c:axId val="317491040"/>
      </c:lineChart>
      <c:valAx>
        <c:axId val="317491040"/>
        <c:scaling>
          <c:orientation val="minMax"/>
        </c:scaling>
        <c:delete val="0"/>
        <c:axPos val="l"/>
        <c:numFmt formatCode="General" sourceLinked="0"/>
        <c:majorTickMark val="none"/>
        <c:minorTickMark val="none"/>
        <c:tickLblPos val="nextTo"/>
        <c:spPr>
          <a:noFill/>
          <a:ln w="9528" cap="flat">
            <a:solidFill>
              <a:srgbClr val="D9D9D9"/>
            </a:solidFill>
            <a:prstDash val="solid"/>
            <a:round/>
          </a:ln>
        </c:spPr>
        <c:txPr>
          <a:bodyPr lIns="0" tIns="0" rIns="0" bIns="0"/>
          <a:lstStyle/>
          <a:p>
            <a:pPr marL="0" marR="0" indent="0" defTabSz="914400" fontAlgn="auto" hangingPunct="1">
              <a:lnSpc>
                <a:spcPct val="100000"/>
              </a:lnSpc>
              <a:spcBef>
                <a:spcPts val="0"/>
              </a:spcBef>
              <a:spcAft>
                <a:spcPts val="0"/>
              </a:spcAft>
              <a:tabLst/>
              <a:defRPr sz="1197" b="0" i="0" u="none" strike="noStrike" kern="1200" baseline="0">
                <a:solidFill>
                  <a:srgbClr val="595959"/>
                </a:solidFill>
                <a:latin typeface="Calibri"/>
              </a:defRPr>
            </a:pPr>
            <a:endParaRPr lang="bg-BG"/>
          </a:p>
        </c:txPr>
        <c:crossAx val="317491368"/>
        <c:crosses val="autoZero"/>
        <c:crossBetween val="between"/>
      </c:valAx>
      <c:catAx>
        <c:axId val="317491368"/>
        <c:scaling>
          <c:orientation val="minMax"/>
        </c:scaling>
        <c:delete val="0"/>
        <c:axPos val="b"/>
        <c:majorGridlines>
          <c:spPr>
            <a:ln w="9528" cap="flat">
              <a:solidFill>
                <a:srgbClr val="D9D9D9"/>
              </a:solidFill>
              <a:prstDash val="solid"/>
              <a:round/>
            </a:ln>
          </c:spPr>
        </c:majorGridlines>
        <c:numFmt formatCode="General" sourceLinked="0"/>
        <c:majorTickMark val="none"/>
        <c:minorTickMark val="none"/>
        <c:tickLblPos val="nextTo"/>
        <c:spPr>
          <a:noFill/>
          <a:ln w="9528" cap="flat">
            <a:solidFill>
              <a:srgbClr val="D9D9D9"/>
            </a:solidFill>
            <a:prstDash val="solid"/>
            <a:round/>
          </a:ln>
        </c:spPr>
        <c:txPr>
          <a:bodyPr lIns="0" tIns="0" rIns="0" bIns="0"/>
          <a:lstStyle/>
          <a:p>
            <a:pPr marL="0" marR="0" indent="0" defTabSz="914400" fontAlgn="auto" hangingPunct="1">
              <a:lnSpc>
                <a:spcPct val="100000"/>
              </a:lnSpc>
              <a:spcBef>
                <a:spcPts val="0"/>
              </a:spcBef>
              <a:spcAft>
                <a:spcPts val="0"/>
              </a:spcAft>
              <a:tabLst/>
              <a:defRPr sz="1200" b="1" i="0" u="none" strike="noStrike" kern="1200" cap="all" spc="120" baseline="0">
                <a:solidFill>
                  <a:srgbClr val="FFFFFF"/>
                </a:solidFill>
                <a:latin typeface="Calibri"/>
              </a:defRPr>
            </a:pPr>
            <a:endParaRPr lang="bg-BG"/>
          </a:p>
        </c:txPr>
        <c:crossAx val="317491040"/>
        <c:crosses val="autoZero"/>
        <c:auto val="1"/>
        <c:lblAlgn val="ctr"/>
        <c:lblOffset val="100"/>
        <c:noMultiLvlLbl val="0"/>
      </c:catAx>
      <c:spPr>
        <a:noFill/>
        <a:ln>
          <a:noFill/>
        </a:ln>
      </c:spPr>
    </c:plotArea>
    <c:plotVisOnly val="1"/>
    <c:dispBlanksAs val="gap"/>
    <c:showDLblsOverMax val="0"/>
  </c:chart>
  <c:spPr>
    <a:noFill/>
    <a:ln>
      <a:noFill/>
    </a:ln>
  </c:spPr>
  <c:txPr>
    <a:bodyPr lIns="0" tIns="0" rIns="0" bIns="0"/>
    <a:lstStyle/>
    <a:p>
      <a:pPr marL="0" marR="0" indent="0" defTabSz="914400" fontAlgn="auto" hangingPunct="1">
        <a:lnSpc>
          <a:spcPct val="100000"/>
        </a:lnSpc>
        <a:spcBef>
          <a:spcPts val="0"/>
        </a:spcBef>
        <a:spcAft>
          <a:spcPts val="0"/>
        </a:spcAft>
        <a:tabLst/>
        <a:defRPr lang="bg-BG" sz="1197" b="0" i="0" u="none" strike="noStrike" kern="1200" baseline="0">
          <a:solidFill>
            <a:srgbClr val="000000"/>
          </a:solidFill>
          <a:latin typeface="Calibri"/>
        </a:defRPr>
      </a:pPr>
      <a:endParaRPr lang="bg-BG"/>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bg-BG"/>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862" b="1" i="0" u="none" strike="noStrike" cap="all" baseline="0" dirty="0">
                <a:solidFill>
                  <a:schemeClr val="bg1"/>
                </a:solidFill>
                <a:effectLst/>
              </a:rPr>
              <a:t>Produced products, operating revenues and net sales revenues for non-financial enterprises in Blagoevgrad Municipality for 2019 (thousand BGN)</a:t>
            </a:r>
            <a:endParaRPr lang="bg-BG" dirty="0">
              <a:solidFill>
                <a:schemeClr val="bg1"/>
              </a:solidFill>
            </a:endParaRPr>
          </a:p>
        </c:rich>
      </c:tx>
      <c:layout>
        <c:manualLayout>
          <c:xMode val="edge"/>
          <c:yMode val="edge"/>
          <c:x val="0.10211992625196951"/>
          <c:y val="1.1260807937255842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bg-BG"/>
        </a:p>
      </c:txPr>
    </c:title>
    <c:autoTitleDeleted val="0"/>
    <c:plotArea>
      <c:layout>
        <c:manualLayout>
          <c:layoutTarget val="inner"/>
          <c:xMode val="edge"/>
          <c:yMode val="edge"/>
          <c:x val="0.37101304147405456"/>
          <c:y val="0.14742649751455347"/>
          <c:w val="0.594394199687313"/>
          <c:h val="0.78912851454692445"/>
        </c:manualLayout>
      </c:layout>
      <c:barChart>
        <c:barDir val="bar"/>
        <c:grouping val="clustered"/>
        <c:varyColors val="0"/>
        <c:ser>
          <c:idx val="0"/>
          <c:order val="0"/>
          <c:tx>
            <c:strRef>
              <c:f>Лист1!$D$1</c:f>
              <c:strCache>
                <c:ptCount val="1"/>
                <c:pt idx="0">
                  <c:v>manufactured products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bg-BG"/>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Лист1!$A$2:$A$15</c:f>
              <c:strCache>
                <c:ptCount val="14"/>
                <c:pt idx="0">
                  <c:v>Other activities</c:v>
                </c:pt>
                <c:pt idx="1">
                  <c:v>Culture, sport and entertainment</c:v>
                </c:pt>
                <c:pt idx="2">
                  <c:v>human health and social work</c:v>
                </c:pt>
                <c:pt idx="3">
                  <c:v>administrative and support service activities</c:v>
                </c:pt>
                <c:pt idx="4">
                  <c:v>professional activities and research</c:v>
                </c:pt>
                <c:pt idx="5">
                  <c:v>real estate operations</c:v>
                </c:pt>
                <c:pt idx="6">
                  <c:v>creation and dissemination of information and creative products</c:v>
                </c:pt>
                <c:pt idx="7">
                  <c:v>hotels and restaurants</c:v>
                </c:pt>
                <c:pt idx="8">
                  <c:v>transport, warehousing, post office</c:v>
                </c:pt>
                <c:pt idx="9">
                  <c:v>trade, repair of motor vehicles and motorcycles</c:v>
                </c:pt>
                <c:pt idx="10">
                  <c:v>Construction</c:v>
                </c:pt>
                <c:pt idx="11">
                  <c:v>water supply; sewerage services, waste management</c:v>
                </c:pt>
                <c:pt idx="12">
                  <c:v>production and distribution of electricity and heat energy</c:v>
                </c:pt>
                <c:pt idx="13">
                  <c:v>manufacturing industry</c:v>
                </c:pt>
              </c:strCache>
            </c:strRef>
          </c:cat>
          <c:val>
            <c:numRef>
              <c:f>Лист1!$B$2:$B$15</c:f>
              <c:numCache>
                <c:formatCode>General</c:formatCode>
                <c:ptCount val="14"/>
                <c:pt idx="0">
                  <c:v>7496</c:v>
                </c:pt>
                <c:pt idx="1">
                  <c:v>16840</c:v>
                </c:pt>
                <c:pt idx="2">
                  <c:v>59638</c:v>
                </c:pt>
                <c:pt idx="3">
                  <c:v>16756</c:v>
                </c:pt>
                <c:pt idx="4">
                  <c:v>41510</c:v>
                </c:pt>
                <c:pt idx="5">
                  <c:v>27515</c:v>
                </c:pt>
                <c:pt idx="6">
                  <c:v>33335</c:v>
                </c:pt>
                <c:pt idx="7">
                  <c:v>25448</c:v>
                </c:pt>
                <c:pt idx="8">
                  <c:v>585217</c:v>
                </c:pt>
                <c:pt idx="9">
                  <c:v>209479</c:v>
                </c:pt>
                <c:pt idx="10">
                  <c:v>517111</c:v>
                </c:pt>
                <c:pt idx="11">
                  <c:v>29637</c:v>
                </c:pt>
                <c:pt idx="12">
                  <c:v>8041</c:v>
                </c:pt>
                <c:pt idx="13">
                  <c:v>360606</c:v>
                </c:pt>
              </c:numCache>
            </c:numRef>
          </c:val>
          <c:extLst>
            <c:ext xmlns:c16="http://schemas.microsoft.com/office/drawing/2014/chart" uri="{C3380CC4-5D6E-409C-BE32-E72D297353CC}">
              <c16:uniqueId val="{00000000-030D-41AD-A2FF-00AA047EC0A1}"/>
            </c:ext>
          </c:extLst>
        </c:ser>
        <c:ser>
          <c:idx val="1"/>
          <c:order val="1"/>
          <c:tx>
            <c:strRef>
              <c:f>Лист1!$C$1</c:f>
              <c:strCache>
                <c:ptCount val="1"/>
                <c:pt idx="0">
                  <c:v>Operating income</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bg-BG"/>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Лист1!$A$2:$A$15</c:f>
              <c:strCache>
                <c:ptCount val="14"/>
                <c:pt idx="0">
                  <c:v>Other activities</c:v>
                </c:pt>
                <c:pt idx="1">
                  <c:v>Culture, sport and entertainment</c:v>
                </c:pt>
                <c:pt idx="2">
                  <c:v>human health and social work</c:v>
                </c:pt>
                <c:pt idx="3">
                  <c:v>administrative and support service activities</c:v>
                </c:pt>
                <c:pt idx="4">
                  <c:v>professional activities and research</c:v>
                </c:pt>
                <c:pt idx="5">
                  <c:v>real estate operations</c:v>
                </c:pt>
                <c:pt idx="6">
                  <c:v>creation and dissemination of information and creative products</c:v>
                </c:pt>
                <c:pt idx="7">
                  <c:v>hotels and restaurants</c:v>
                </c:pt>
                <c:pt idx="8">
                  <c:v>transport, warehousing, post office</c:v>
                </c:pt>
                <c:pt idx="9">
                  <c:v>trade, repair of motor vehicles and motorcycles</c:v>
                </c:pt>
                <c:pt idx="10">
                  <c:v>Construction</c:v>
                </c:pt>
                <c:pt idx="11">
                  <c:v>water supply; sewerage services, waste management</c:v>
                </c:pt>
                <c:pt idx="12">
                  <c:v>production and distribution of electricity and heat energy</c:v>
                </c:pt>
                <c:pt idx="13">
                  <c:v>manufacturing industry</c:v>
                </c:pt>
              </c:strCache>
            </c:strRef>
          </c:cat>
          <c:val>
            <c:numRef>
              <c:f>Лист1!$C$2:$C$15</c:f>
              <c:numCache>
                <c:formatCode>General</c:formatCode>
                <c:ptCount val="14"/>
                <c:pt idx="0">
                  <c:v>7888</c:v>
                </c:pt>
                <c:pt idx="1">
                  <c:v>18185</c:v>
                </c:pt>
                <c:pt idx="2">
                  <c:v>68606</c:v>
                </c:pt>
                <c:pt idx="3">
                  <c:v>17944</c:v>
                </c:pt>
                <c:pt idx="4">
                  <c:v>44330</c:v>
                </c:pt>
                <c:pt idx="5">
                  <c:v>36007</c:v>
                </c:pt>
                <c:pt idx="6">
                  <c:v>34497</c:v>
                </c:pt>
                <c:pt idx="7">
                  <c:v>39745</c:v>
                </c:pt>
                <c:pt idx="8">
                  <c:v>608887</c:v>
                </c:pt>
                <c:pt idx="9">
                  <c:v>1154824</c:v>
                </c:pt>
                <c:pt idx="10">
                  <c:v>558905</c:v>
                </c:pt>
                <c:pt idx="11">
                  <c:v>31762</c:v>
                </c:pt>
                <c:pt idx="12">
                  <c:v>8589</c:v>
                </c:pt>
                <c:pt idx="13">
                  <c:v>510865</c:v>
                </c:pt>
              </c:numCache>
            </c:numRef>
          </c:val>
          <c:extLst>
            <c:ext xmlns:c16="http://schemas.microsoft.com/office/drawing/2014/chart" uri="{C3380CC4-5D6E-409C-BE32-E72D297353CC}">
              <c16:uniqueId val="{00000001-030D-41AD-A2FF-00AA047EC0A1}"/>
            </c:ext>
          </c:extLst>
        </c:ser>
        <c:ser>
          <c:idx val="2"/>
          <c:order val="2"/>
          <c:tx>
            <c:strRef>
              <c:f>Лист1!$B$1</c:f>
              <c:strCache>
                <c:ptCount val="1"/>
                <c:pt idx="0">
                  <c:v>net sales revenue</c:v>
                </c:pt>
              </c:strCache>
            </c:strRef>
          </c:tx>
          <c:spPr>
            <a:solidFill>
              <a:schemeClr val="accent6"/>
            </a:solidFill>
            <a:ln>
              <a:noFill/>
            </a:ln>
            <a:effectLst/>
          </c:spPr>
          <c:invertIfNegative val="0"/>
          <c:dLbls>
            <c:numFmt formatCode="#,##0.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bg-BG"/>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Лист1!$A$2:$A$15</c:f>
              <c:strCache>
                <c:ptCount val="14"/>
                <c:pt idx="0">
                  <c:v>Other activities</c:v>
                </c:pt>
                <c:pt idx="1">
                  <c:v>Culture, sport and entertainment</c:v>
                </c:pt>
                <c:pt idx="2">
                  <c:v>human health and social work</c:v>
                </c:pt>
                <c:pt idx="3">
                  <c:v>administrative and support service activities</c:v>
                </c:pt>
                <c:pt idx="4">
                  <c:v>professional activities and research</c:v>
                </c:pt>
                <c:pt idx="5">
                  <c:v>real estate operations</c:v>
                </c:pt>
                <c:pt idx="6">
                  <c:v>creation and dissemination of information and creative products</c:v>
                </c:pt>
                <c:pt idx="7">
                  <c:v>hotels and restaurants</c:v>
                </c:pt>
                <c:pt idx="8">
                  <c:v>transport, warehousing, post office</c:v>
                </c:pt>
                <c:pt idx="9">
                  <c:v>trade, repair of motor vehicles and motorcycles</c:v>
                </c:pt>
                <c:pt idx="10">
                  <c:v>Construction</c:v>
                </c:pt>
                <c:pt idx="11">
                  <c:v>water supply; sewerage services, waste management</c:v>
                </c:pt>
                <c:pt idx="12">
                  <c:v>production and distribution of electricity and heat energy</c:v>
                </c:pt>
                <c:pt idx="13">
                  <c:v>manufacturing industry</c:v>
                </c:pt>
              </c:strCache>
            </c:strRef>
          </c:cat>
          <c:val>
            <c:numRef>
              <c:f>Лист1!$D$2:$D$15</c:f>
              <c:numCache>
                <c:formatCode>General</c:formatCode>
                <c:ptCount val="14"/>
                <c:pt idx="0">
                  <c:v>7706</c:v>
                </c:pt>
                <c:pt idx="1">
                  <c:v>14816</c:v>
                </c:pt>
                <c:pt idx="2">
                  <c:v>59985</c:v>
                </c:pt>
                <c:pt idx="3">
                  <c:v>16280</c:v>
                </c:pt>
                <c:pt idx="4">
                  <c:v>41796</c:v>
                </c:pt>
                <c:pt idx="5">
                  <c:v>24177</c:v>
                </c:pt>
                <c:pt idx="6">
                  <c:v>33844</c:v>
                </c:pt>
                <c:pt idx="7">
                  <c:v>36495</c:v>
                </c:pt>
                <c:pt idx="8">
                  <c:v>585196</c:v>
                </c:pt>
                <c:pt idx="9">
                  <c:v>1128160</c:v>
                </c:pt>
                <c:pt idx="10">
                  <c:v>508361</c:v>
                </c:pt>
                <c:pt idx="11">
                  <c:v>27619</c:v>
                </c:pt>
                <c:pt idx="12">
                  <c:v>7687</c:v>
                </c:pt>
                <c:pt idx="13">
                  <c:v>343338</c:v>
                </c:pt>
              </c:numCache>
            </c:numRef>
          </c:val>
          <c:extLst>
            <c:ext xmlns:c16="http://schemas.microsoft.com/office/drawing/2014/chart" uri="{C3380CC4-5D6E-409C-BE32-E72D297353CC}">
              <c16:uniqueId val="{00000002-030D-41AD-A2FF-00AA047EC0A1}"/>
            </c:ext>
          </c:extLst>
        </c:ser>
        <c:dLbls>
          <c:dLblPos val="inEnd"/>
          <c:showLegendKey val="0"/>
          <c:showVal val="1"/>
          <c:showCatName val="0"/>
          <c:showSerName val="0"/>
          <c:showPercent val="0"/>
          <c:showBubbleSize val="0"/>
        </c:dLbls>
        <c:gapWidth val="99"/>
        <c:overlap val="-15"/>
        <c:axId val="837493944"/>
        <c:axId val="837488368"/>
      </c:barChart>
      <c:catAx>
        <c:axId val="8374939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bg1"/>
                </a:solidFill>
                <a:latin typeface="+mn-lt"/>
                <a:ea typeface="+mn-ea"/>
                <a:cs typeface="+mn-cs"/>
              </a:defRPr>
            </a:pPr>
            <a:endParaRPr lang="bg-BG"/>
          </a:p>
        </c:txPr>
        <c:crossAx val="837488368"/>
        <c:crosses val="autoZero"/>
        <c:auto val="1"/>
        <c:lblAlgn val="ctr"/>
        <c:lblOffset val="100"/>
        <c:noMultiLvlLbl val="0"/>
      </c:catAx>
      <c:valAx>
        <c:axId val="83748836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bg-BG"/>
          </a:p>
        </c:txPr>
        <c:crossAx val="837493944"/>
        <c:crosses val="autoZero"/>
        <c:crossBetween val="between"/>
      </c:valAx>
      <c:spPr>
        <a:noFill/>
        <a:ln w="0">
          <a:solidFill>
            <a:srgbClr val="828282"/>
          </a:solidFill>
        </a:ln>
        <a:effectLst/>
      </c:spPr>
    </c:plotArea>
    <c:legend>
      <c:legendPos val="b"/>
      <c:layout>
        <c:manualLayout>
          <c:xMode val="edge"/>
          <c:yMode val="edge"/>
          <c:x val="5.4590919701904259E-4"/>
          <c:y val="0.83454734300793376"/>
          <c:w val="0.22606506385675423"/>
          <c:h val="0.1519396874673592"/>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mn-lt"/>
              <a:ea typeface="+mn-ea"/>
              <a:cs typeface="+mn-cs"/>
            </a:defRPr>
          </a:pPr>
          <a:endParaRPr lang="bg-BG"/>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bg-BG"/>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bg-BG"/>
  <c:roundedCorners val="0"/>
  <c:style val="2"/>
  <c:chart>
    <c:autoTitleDeleted val="1"/>
    <c:plotArea>
      <c:layout>
        <c:manualLayout>
          <c:xMode val="edge"/>
          <c:yMode val="edge"/>
          <c:x val="0"/>
          <c:y val="0"/>
          <c:w val="0.72103111720446356"/>
          <c:h val="0.97410485764397137"/>
        </c:manualLayout>
      </c:layout>
      <c:barChart>
        <c:barDir val="col"/>
        <c:grouping val="clustered"/>
        <c:varyColors val="0"/>
        <c:ser>
          <c:idx val="0"/>
          <c:order val="0"/>
          <c:tx>
            <c:v>Брой население в община Благоевград</c:v>
          </c:tx>
          <c:spPr>
            <a:solidFill>
              <a:srgbClr val="ED7D31"/>
            </a:solidFill>
            <a:ln>
              <a:noFill/>
            </a:ln>
          </c:spPr>
          <c:invertIfNegative val="0"/>
          <c:cat>
            <c:numLit>
              <c:formatCode>General</c:formatCode>
              <c:ptCount val="7"/>
              <c:pt idx="0">
                <c:v>2014</c:v>
              </c:pt>
              <c:pt idx="1">
                <c:v>2015</c:v>
              </c:pt>
              <c:pt idx="2">
                <c:v>2016</c:v>
              </c:pt>
              <c:pt idx="3">
                <c:v>2017</c:v>
              </c:pt>
              <c:pt idx="4">
                <c:v>2018</c:v>
              </c:pt>
              <c:pt idx="5">
                <c:v>2019</c:v>
              </c:pt>
              <c:pt idx="6">
                <c:v>2020</c:v>
              </c:pt>
            </c:numLit>
          </c:cat>
          <c:val>
            <c:numLit>
              <c:formatCode>General</c:formatCode>
              <c:ptCount val="7"/>
              <c:pt idx="0">
                <c:v>76571</c:v>
              </c:pt>
              <c:pt idx="1">
                <c:v>75996</c:v>
              </c:pt>
              <c:pt idx="2">
                <c:v>75862</c:v>
              </c:pt>
              <c:pt idx="3">
                <c:v>75583</c:v>
              </c:pt>
              <c:pt idx="4">
                <c:v>75329</c:v>
              </c:pt>
              <c:pt idx="5">
                <c:v>74825</c:v>
              </c:pt>
              <c:pt idx="6">
                <c:v>74452</c:v>
              </c:pt>
            </c:numLit>
          </c:val>
          <c:extLst>
            <c:ext xmlns:c16="http://schemas.microsoft.com/office/drawing/2014/chart" uri="{C3380CC4-5D6E-409C-BE32-E72D297353CC}">
              <c16:uniqueId val="{00000000-9788-434F-85FB-508E9F58B3AB}"/>
            </c:ext>
          </c:extLst>
        </c:ser>
        <c:ser>
          <c:idx val="1"/>
          <c:order val="1"/>
          <c:tx>
            <c:v>Брой население в град Благоевград</c:v>
          </c:tx>
          <c:spPr>
            <a:solidFill>
              <a:srgbClr val="FFC000"/>
            </a:solidFill>
            <a:ln>
              <a:noFill/>
            </a:ln>
          </c:spPr>
          <c:invertIfNegative val="0"/>
          <c:cat>
            <c:numLit>
              <c:formatCode>General</c:formatCode>
              <c:ptCount val="7"/>
              <c:pt idx="0">
                <c:v>2014</c:v>
              </c:pt>
              <c:pt idx="1">
                <c:v>2015</c:v>
              </c:pt>
              <c:pt idx="2">
                <c:v>2016</c:v>
              </c:pt>
              <c:pt idx="3">
                <c:v>2017</c:v>
              </c:pt>
              <c:pt idx="4">
                <c:v>2018</c:v>
              </c:pt>
              <c:pt idx="5">
                <c:v>2019</c:v>
              </c:pt>
              <c:pt idx="6">
                <c:v>2020</c:v>
              </c:pt>
            </c:numLit>
          </c:cat>
          <c:val>
            <c:numLit>
              <c:formatCode>General</c:formatCode>
              <c:ptCount val="7"/>
              <c:pt idx="0">
                <c:v>70293</c:v>
              </c:pt>
              <c:pt idx="1">
                <c:v>69610</c:v>
              </c:pt>
              <c:pt idx="2">
                <c:v>69567</c:v>
              </c:pt>
              <c:pt idx="3">
                <c:v>69417</c:v>
              </c:pt>
              <c:pt idx="4">
                <c:v>69178</c:v>
              </c:pt>
              <c:pt idx="5">
                <c:v>68679</c:v>
              </c:pt>
              <c:pt idx="6">
                <c:v>68179</c:v>
              </c:pt>
            </c:numLit>
          </c:val>
          <c:extLst>
            <c:ext xmlns:c16="http://schemas.microsoft.com/office/drawing/2014/chart" uri="{C3380CC4-5D6E-409C-BE32-E72D297353CC}">
              <c16:uniqueId val="{00000001-9788-434F-85FB-508E9F58B3AB}"/>
            </c:ext>
          </c:extLst>
        </c:ser>
        <c:dLbls>
          <c:showLegendKey val="0"/>
          <c:showVal val="0"/>
          <c:showCatName val="0"/>
          <c:showSerName val="0"/>
          <c:showPercent val="0"/>
          <c:showBubbleSize val="0"/>
        </c:dLbls>
        <c:gapWidth val="150"/>
        <c:axId val="336366360"/>
        <c:axId val="336370624"/>
      </c:barChart>
      <c:valAx>
        <c:axId val="336370624"/>
        <c:scaling>
          <c:orientation val="minMax"/>
        </c:scaling>
        <c:delete val="0"/>
        <c:axPos val="l"/>
        <c:majorGridlines>
          <c:spPr>
            <a:ln w="9528" cap="flat">
              <a:solidFill>
                <a:srgbClr val="868686"/>
              </a:solidFill>
              <a:prstDash val="solid"/>
              <a:round/>
            </a:ln>
          </c:spPr>
        </c:majorGridlines>
        <c:numFmt formatCode="General" sourceLinked="0"/>
        <c:majorTickMark val="out"/>
        <c:minorTickMark val="none"/>
        <c:tickLblPos val="nextTo"/>
        <c:spPr>
          <a:noFill/>
          <a:ln w="9528" cap="flat">
            <a:solidFill>
              <a:srgbClr val="868686"/>
            </a:solidFill>
            <a:prstDash val="solid"/>
            <a:round/>
          </a:ln>
        </c:spPr>
        <c:txPr>
          <a:bodyPr lIns="0" tIns="0" rIns="0" bIns="0"/>
          <a:lstStyle/>
          <a:p>
            <a:pPr marL="0" marR="0" indent="0" defTabSz="914400" fontAlgn="auto" hangingPunct="1">
              <a:lnSpc>
                <a:spcPct val="100000"/>
              </a:lnSpc>
              <a:spcBef>
                <a:spcPts val="0"/>
              </a:spcBef>
              <a:spcAft>
                <a:spcPts val="0"/>
              </a:spcAft>
              <a:tabLst/>
              <a:defRPr sz="1000" b="0" i="0" u="none" strike="noStrike" kern="1200" baseline="0">
                <a:solidFill>
                  <a:srgbClr val="000000"/>
                </a:solidFill>
                <a:latin typeface="Calibri"/>
              </a:defRPr>
            </a:pPr>
            <a:endParaRPr lang="bg-BG"/>
          </a:p>
        </c:txPr>
        <c:crossAx val="336366360"/>
        <c:crosses val="autoZero"/>
        <c:crossBetween val="between"/>
      </c:valAx>
      <c:catAx>
        <c:axId val="336366360"/>
        <c:scaling>
          <c:orientation val="minMax"/>
        </c:scaling>
        <c:delete val="0"/>
        <c:axPos val="b"/>
        <c:numFmt formatCode="General" sourceLinked="0"/>
        <c:majorTickMark val="out"/>
        <c:minorTickMark val="none"/>
        <c:tickLblPos val="nextTo"/>
        <c:spPr>
          <a:noFill/>
          <a:ln w="9528" cap="flat">
            <a:solidFill>
              <a:srgbClr val="868686"/>
            </a:solidFill>
            <a:prstDash val="solid"/>
            <a:round/>
          </a:ln>
        </c:spPr>
        <c:txPr>
          <a:bodyPr lIns="0" tIns="0" rIns="0" bIns="0"/>
          <a:lstStyle/>
          <a:p>
            <a:pPr marL="0" marR="0" indent="0" defTabSz="914400" fontAlgn="auto" hangingPunct="1">
              <a:lnSpc>
                <a:spcPct val="100000"/>
              </a:lnSpc>
              <a:spcBef>
                <a:spcPts val="0"/>
              </a:spcBef>
              <a:spcAft>
                <a:spcPts val="0"/>
              </a:spcAft>
              <a:tabLst/>
              <a:defRPr sz="1000" b="0" i="0" u="none" strike="noStrike" kern="1200" baseline="0">
                <a:solidFill>
                  <a:srgbClr val="000000"/>
                </a:solidFill>
                <a:latin typeface="Calibri"/>
              </a:defRPr>
            </a:pPr>
            <a:endParaRPr lang="bg-BG"/>
          </a:p>
        </c:txPr>
        <c:crossAx val="336370624"/>
        <c:crosses val="autoZero"/>
        <c:auto val="1"/>
        <c:lblAlgn val="ctr"/>
        <c:lblOffset val="100"/>
        <c:noMultiLvlLbl val="0"/>
      </c:catAx>
      <c:spPr>
        <a:noFill/>
        <a:ln>
          <a:noFill/>
        </a:ln>
      </c:spPr>
    </c:plotArea>
    <c:legend>
      <c:legendPos val="r"/>
      <c:layout>
        <c:manualLayout>
          <c:xMode val="edge"/>
          <c:yMode val="edge"/>
          <c:x val="0.71078428818263384"/>
          <c:y val="6.0554091454371996E-2"/>
          <c:w val="0.28921571181736616"/>
          <c:h val="0.83315102912144468"/>
        </c:manualLayout>
      </c:layout>
      <c:overlay val="0"/>
      <c:spPr>
        <a:noFill/>
        <a:ln>
          <a:noFill/>
        </a:ln>
      </c:spPr>
      <c:txPr>
        <a:bodyPr lIns="0" tIns="0" rIns="0" bIns="0"/>
        <a:lstStyle/>
        <a:p>
          <a:pPr marL="0" marR="0" indent="0" defTabSz="914400" fontAlgn="auto" hangingPunct="1">
            <a:lnSpc>
              <a:spcPct val="100000"/>
            </a:lnSpc>
            <a:spcBef>
              <a:spcPts val="0"/>
            </a:spcBef>
            <a:spcAft>
              <a:spcPts val="0"/>
            </a:spcAft>
            <a:tabLst/>
            <a:defRPr sz="1200" b="1" i="0" u="none" strike="noStrike" kern="1200" baseline="0">
              <a:solidFill>
                <a:srgbClr val="FFFFFF"/>
              </a:solidFill>
              <a:latin typeface="Times New Roman" pitchFamily="18"/>
            </a:defRPr>
          </a:pPr>
          <a:endParaRPr lang="bg-BG"/>
        </a:p>
      </c:txPr>
    </c:legend>
    <c:plotVisOnly val="1"/>
    <c:dispBlanksAs val="gap"/>
    <c:showDLblsOverMax val="0"/>
  </c:chart>
  <c:spPr>
    <a:noFill/>
    <a:ln>
      <a:noFill/>
    </a:ln>
  </c:spPr>
  <c:txPr>
    <a:bodyPr lIns="0" tIns="0" rIns="0" bIns="0"/>
    <a:lstStyle/>
    <a:p>
      <a:pPr marL="0" marR="0" indent="0" defTabSz="914400" fontAlgn="auto" hangingPunct="1">
        <a:lnSpc>
          <a:spcPct val="100000"/>
        </a:lnSpc>
        <a:spcBef>
          <a:spcPts val="0"/>
        </a:spcBef>
        <a:spcAft>
          <a:spcPts val="0"/>
        </a:spcAft>
        <a:tabLst/>
        <a:defRPr lang="bg-BG" sz="1000" b="0" i="0" u="none" strike="noStrike" kern="1200" baseline="0">
          <a:solidFill>
            <a:srgbClr val="000000"/>
          </a:solidFill>
          <a:latin typeface="Calibri"/>
        </a:defRPr>
      </a:pPr>
      <a:endParaRPr lang="bg-BG"/>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bg-BG"/>
  <c:roundedCorners val="0"/>
  <c:style val="2"/>
  <c:chart>
    <c:autoTitleDeleted val="1"/>
    <c:view3D>
      <c:rotX val="14"/>
      <c:rotY val="19"/>
      <c:rAngAx val="1"/>
    </c:view3D>
    <c:floor>
      <c:thickness val="0"/>
      <c:spPr>
        <a:noFill/>
        <a:ln w="9528" cap="flat">
          <a:solidFill>
            <a:srgbClr val="868686"/>
          </a:solidFill>
          <a:prstDash val="solid"/>
          <a:round/>
        </a:ln>
      </c:spPr>
    </c:floor>
    <c:sideWall>
      <c:thickness val="0"/>
      <c:spPr>
        <a:noFill/>
        <a:ln>
          <a:noFill/>
        </a:ln>
      </c:spPr>
    </c:sideWall>
    <c:backWall>
      <c:thickness val="0"/>
      <c:spPr>
        <a:noFill/>
        <a:ln>
          <a:noFill/>
        </a:ln>
      </c:spPr>
    </c:backWall>
    <c:plotArea>
      <c:layout/>
      <c:bar3DChart>
        <c:barDir val="col"/>
        <c:grouping val="clustered"/>
        <c:varyColors val="0"/>
        <c:ser>
          <c:idx val="0"/>
          <c:order val="0"/>
          <c:tx>
            <c:v>Мъже</c:v>
          </c:tx>
          <c:spPr>
            <a:solidFill>
              <a:srgbClr val="ED7D31"/>
            </a:solidFill>
            <a:ln>
              <a:noFill/>
            </a:ln>
          </c:spPr>
          <c:invertIfNegative val="0"/>
          <c:cat>
            <c:strLit>
              <c:ptCount val="17"/>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c:v>
              </c:pt>
            </c:strLit>
          </c:cat>
          <c:val>
            <c:numLit>
              <c:formatCode>General</c:formatCode>
              <c:ptCount val="17"/>
              <c:pt idx="0">
                <c:v>1833</c:v>
              </c:pt>
              <c:pt idx="1">
                <c:v>1925</c:v>
              </c:pt>
              <c:pt idx="2">
                <c:v>1908</c:v>
              </c:pt>
              <c:pt idx="3">
                <c:v>1569</c:v>
              </c:pt>
              <c:pt idx="4">
                <c:v>1601</c:v>
              </c:pt>
              <c:pt idx="5">
                <c:v>2260</c:v>
              </c:pt>
              <c:pt idx="6">
                <c:v>3306</c:v>
              </c:pt>
              <c:pt idx="7">
                <c:v>2842</c:v>
              </c:pt>
              <c:pt idx="8">
                <c:v>2829</c:v>
              </c:pt>
              <c:pt idx="9">
                <c:v>2723</c:v>
              </c:pt>
              <c:pt idx="10">
                <c:v>2440</c:v>
              </c:pt>
              <c:pt idx="11">
                <c:v>2327</c:v>
              </c:pt>
              <c:pt idx="12">
                <c:v>2371</c:v>
              </c:pt>
              <c:pt idx="13">
                <c:v>2079</c:v>
              </c:pt>
              <c:pt idx="14">
                <c:v>1667</c:v>
              </c:pt>
              <c:pt idx="15">
                <c:v>915</c:v>
              </c:pt>
              <c:pt idx="16">
                <c:v>1010</c:v>
              </c:pt>
            </c:numLit>
          </c:val>
          <c:shape val="cone"/>
          <c:extLst>
            <c:ext xmlns:c16="http://schemas.microsoft.com/office/drawing/2014/chart" uri="{C3380CC4-5D6E-409C-BE32-E72D297353CC}">
              <c16:uniqueId val="{00000000-8942-4C4E-9AAD-C278CAF04202}"/>
            </c:ext>
          </c:extLst>
        </c:ser>
        <c:ser>
          <c:idx val="1"/>
          <c:order val="1"/>
          <c:tx>
            <c:v>Жени</c:v>
          </c:tx>
          <c:spPr>
            <a:solidFill>
              <a:srgbClr val="FFC000"/>
            </a:solidFill>
            <a:ln>
              <a:noFill/>
            </a:ln>
          </c:spPr>
          <c:invertIfNegative val="0"/>
          <c:cat>
            <c:strLit>
              <c:ptCount val="17"/>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c:v>
              </c:pt>
            </c:strLit>
          </c:cat>
          <c:val>
            <c:numLit>
              <c:formatCode>General</c:formatCode>
              <c:ptCount val="17"/>
              <c:pt idx="0">
                <c:v>1743</c:v>
              </c:pt>
              <c:pt idx="1">
                <c:v>1838</c:v>
              </c:pt>
              <c:pt idx="2">
                <c:v>1761</c:v>
              </c:pt>
              <c:pt idx="3">
                <c:v>1589</c:v>
              </c:pt>
              <c:pt idx="4">
                <c:v>1661</c:v>
              </c:pt>
              <c:pt idx="5">
                <c:v>2511</c:v>
              </c:pt>
              <c:pt idx="6">
                <c:v>3760</c:v>
              </c:pt>
              <c:pt idx="7">
                <c:v>2789</c:v>
              </c:pt>
              <c:pt idx="8">
                <c:v>2742</c:v>
              </c:pt>
              <c:pt idx="9">
                <c:v>2675</c:v>
              </c:pt>
              <c:pt idx="10">
                <c:v>2617</c:v>
              </c:pt>
              <c:pt idx="11">
                <c:v>2632</c:v>
              </c:pt>
              <c:pt idx="12">
                <c:v>2827</c:v>
              </c:pt>
              <c:pt idx="13">
                <c:v>2558</c:v>
              </c:pt>
              <c:pt idx="14">
                <c:v>2088</c:v>
              </c:pt>
              <c:pt idx="15">
                <c:v>1368</c:v>
              </c:pt>
              <c:pt idx="16">
                <c:v>1682</c:v>
              </c:pt>
            </c:numLit>
          </c:val>
          <c:shape val="cone"/>
          <c:extLst>
            <c:ext xmlns:c16="http://schemas.microsoft.com/office/drawing/2014/chart" uri="{C3380CC4-5D6E-409C-BE32-E72D297353CC}">
              <c16:uniqueId val="{00000001-8942-4C4E-9AAD-C278CAF04202}"/>
            </c:ext>
          </c:extLst>
        </c:ser>
        <c:dLbls>
          <c:showLegendKey val="0"/>
          <c:showVal val="0"/>
          <c:showCatName val="0"/>
          <c:showSerName val="0"/>
          <c:showPercent val="0"/>
          <c:showBubbleSize val="0"/>
        </c:dLbls>
        <c:gapWidth val="150"/>
        <c:shape val="box"/>
        <c:axId val="336365704"/>
        <c:axId val="336369640"/>
        <c:axId val="0"/>
      </c:bar3DChart>
      <c:valAx>
        <c:axId val="336369640"/>
        <c:scaling>
          <c:orientation val="minMax"/>
        </c:scaling>
        <c:delete val="0"/>
        <c:axPos val="l"/>
        <c:majorGridlines>
          <c:spPr>
            <a:ln w="9528" cap="flat">
              <a:solidFill>
                <a:srgbClr val="868686"/>
              </a:solidFill>
              <a:prstDash val="solid"/>
              <a:round/>
            </a:ln>
          </c:spPr>
        </c:majorGridlines>
        <c:numFmt formatCode="General" sourceLinked="0"/>
        <c:majorTickMark val="out"/>
        <c:minorTickMark val="none"/>
        <c:tickLblPos val="nextTo"/>
        <c:spPr>
          <a:noFill/>
          <a:ln w="9528" cap="flat">
            <a:solidFill>
              <a:srgbClr val="868686"/>
            </a:solidFill>
            <a:prstDash val="solid"/>
            <a:round/>
          </a:ln>
        </c:spPr>
        <c:txPr>
          <a:bodyPr lIns="0" tIns="0" rIns="0" bIns="0"/>
          <a:lstStyle/>
          <a:p>
            <a:pPr marL="0" marR="0" indent="0" defTabSz="914400" fontAlgn="auto" hangingPunct="1">
              <a:lnSpc>
                <a:spcPct val="100000"/>
              </a:lnSpc>
              <a:spcBef>
                <a:spcPts val="0"/>
              </a:spcBef>
              <a:spcAft>
                <a:spcPts val="0"/>
              </a:spcAft>
              <a:tabLst/>
              <a:defRPr sz="1000" b="0" i="0" u="none" strike="noStrike" kern="1200" baseline="0">
                <a:solidFill>
                  <a:srgbClr val="000000"/>
                </a:solidFill>
                <a:latin typeface="Times New Roman" pitchFamily="18"/>
                <a:cs typeface="Times New Roman" pitchFamily="18"/>
              </a:defRPr>
            </a:pPr>
            <a:endParaRPr lang="bg-BG"/>
          </a:p>
        </c:txPr>
        <c:crossAx val="336365704"/>
        <c:crosses val="autoZero"/>
        <c:crossBetween val="between"/>
      </c:valAx>
      <c:catAx>
        <c:axId val="336365704"/>
        <c:scaling>
          <c:orientation val="minMax"/>
        </c:scaling>
        <c:delete val="0"/>
        <c:axPos val="b"/>
        <c:numFmt formatCode="General" sourceLinked="0"/>
        <c:majorTickMark val="out"/>
        <c:minorTickMark val="none"/>
        <c:tickLblPos val="nextTo"/>
        <c:spPr>
          <a:noFill/>
          <a:ln w="9528" cap="flat">
            <a:solidFill>
              <a:srgbClr val="868686"/>
            </a:solidFill>
            <a:prstDash val="solid"/>
            <a:round/>
          </a:ln>
        </c:spPr>
        <c:txPr>
          <a:bodyPr lIns="0" tIns="0" rIns="0" bIns="0"/>
          <a:lstStyle/>
          <a:p>
            <a:pPr marL="0" marR="0" indent="0" defTabSz="914400" fontAlgn="auto" hangingPunct="1">
              <a:lnSpc>
                <a:spcPct val="100000"/>
              </a:lnSpc>
              <a:spcBef>
                <a:spcPts val="0"/>
              </a:spcBef>
              <a:spcAft>
                <a:spcPts val="0"/>
              </a:spcAft>
              <a:tabLst/>
              <a:defRPr sz="1000" b="0" i="0" u="none" strike="noStrike" kern="1200" baseline="0">
                <a:solidFill>
                  <a:srgbClr val="000000"/>
                </a:solidFill>
                <a:latin typeface="Times New Roman" pitchFamily="18"/>
                <a:cs typeface="Times New Roman" pitchFamily="18"/>
              </a:defRPr>
            </a:pPr>
            <a:endParaRPr lang="bg-BG"/>
          </a:p>
        </c:txPr>
        <c:crossAx val="336369640"/>
        <c:crosses val="autoZero"/>
        <c:auto val="1"/>
        <c:lblAlgn val="ctr"/>
        <c:lblOffset val="100"/>
        <c:noMultiLvlLbl val="0"/>
      </c:catAx>
      <c:spPr>
        <a:noFill/>
        <a:ln>
          <a:noFill/>
        </a:ln>
      </c:spPr>
    </c:plotArea>
    <c:legend>
      <c:legendPos val="r"/>
      <c:layout>
        <c:manualLayout>
          <c:xMode val="edge"/>
          <c:yMode val="edge"/>
          <c:x val="0.81525138070207237"/>
          <c:y val="0.58319814217406662"/>
        </c:manualLayout>
      </c:layout>
      <c:overlay val="0"/>
      <c:spPr>
        <a:noFill/>
        <a:ln>
          <a:noFill/>
        </a:ln>
      </c:spPr>
      <c:txPr>
        <a:bodyPr lIns="0" tIns="0" rIns="0" bIns="0"/>
        <a:lstStyle/>
        <a:p>
          <a:pPr marL="0" marR="0" indent="0" defTabSz="914400" fontAlgn="auto" hangingPunct="1">
            <a:lnSpc>
              <a:spcPct val="100000"/>
            </a:lnSpc>
            <a:spcBef>
              <a:spcPts val="0"/>
            </a:spcBef>
            <a:spcAft>
              <a:spcPts val="0"/>
            </a:spcAft>
            <a:tabLst/>
            <a:defRPr sz="1200" b="1" i="0" u="none" strike="noStrike" kern="1200" baseline="0">
              <a:solidFill>
                <a:srgbClr val="FFFFFF"/>
              </a:solidFill>
              <a:latin typeface="Times New Roman" pitchFamily="18"/>
              <a:cs typeface="Times New Roman" pitchFamily="18"/>
            </a:defRPr>
          </a:pPr>
          <a:endParaRPr lang="bg-BG"/>
        </a:p>
      </c:txPr>
    </c:legend>
    <c:plotVisOnly val="1"/>
    <c:dispBlanksAs val="gap"/>
    <c:showDLblsOverMax val="0"/>
  </c:chart>
  <c:spPr>
    <a:noFill/>
    <a:ln>
      <a:noFill/>
    </a:ln>
  </c:spPr>
  <c:txPr>
    <a:bodyPr lIns="0" tIns="0" rIns="0" bIns="0"/>
    <a:lstStyle/>
    <a:p>
      <a:pPr marL="0" marR="0" indent="0" defTabSz="914400" fontAlgn="auto" hangingPunct="1">
        <a:lnSpc>
          <a:spcPct val="100000"/>
        </a:lnSpc>
        <a:spcBef>
          <a:spcPts val="0"/>
        </a:spcBef>
        <a:spcAft>
          <a:spcPts val="0"/>
        </a:spcAft>
        <a:tabLst/>
        <a:defRPr lang="bg-BG" sz="1000" b="0" i="0" u="none" strike="noStrike" kern="1200" baseline="0">
          <a:solidFill>
            <a:srgbClr val="000000"/>
          </a:solidFill>
          <a:latin typeface="Calibri"/>
        </a:defRPr>
      </a:pPr>
      <a:endParaRPr lang="bg-BG"/>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bg-BG"/>
  <c:roundedCorners val="0"/>
  <c:style val="2"/>
  <c:chart>
    <c:autoTitleDeleted val="1"/>
    <c:plotArea>
      <c:layout/>
      <c:pieChart>
        <c:varyColors val="1"/>
        <c:ser>
          <c:idx val="0"/>
          <c:order val="0"/>
          <c:tx>
            <c:v>Население на 7 и повече навършени години по степен на завършено образование към 2011 година в община Благоевград</c:v>
          </c:tx>
          <c:dPt>
            <c:idx val="0"/>
            <c:bubble3D val="0"/>
            <c:spPr>
              <a:solidFill>
                <a:srgbClr val="70AD47"/>
              </a:solidFill>
              <a:ln>
                <a:noFill/>
              </a:ln>
              <a:effectLst>
                <a:outerShdw dir="16200000" algn="tl">
                  <a:srgbClr val="000000">
                    <a:alpha val="20000"/>
                  </a:srgbClr>
                </a:outerShdw>
              </a:effectLst>
            </c:spPr>
            <c:extLst>
              <c:ext xmlns:c16="http://schemas.microsoft.com/office/drawing/2014/chart" uri="{C3380CC4-5D6E-409C-BE32-E72D297353CC}">
                <c16:uniqueId val="{00000001-2526-4182-9582-D8690CCACAFB}"/>
              </c:ext>
            </c:extLst>
          </c:dPt>
          <c:dPt>
            <c:idx val="1"/>
            <c:bubble3D val="0"/>
            <c:spPr>
              <a:solidFill>
                <a:srgbClr val="5B9BD5"/>
              </a:solidFill>
              <a:ln>
                <a:noFill/>
              </a:ln>
              <a:effectLst>
                <a:outerShdw dir="16200000" algn="tl">
                  <a:srgbClr val="000000">
                    <a:alpha val="20000"/>
                  </a:srgbClr>
                </a:outerShdw>
              </a:effectLst>
            </c:spPr>
            <c:extLst>
              <c:ext xmlns:c16="http://schemas.microsoft.com/office/drawing/2014/chart" uri="{C3380CC4-5D6E-409C-BE32-E72D297353CC}">
                <c16:uniqueId val="{00000002-2526-4182-9582-D8690CCACAFB}"/>
              </c:ext>
            </c:extLst>
          </c:dPt>
          <c:dPt>
            <c:idx val="2"/>
            <c:bubble3D val="0"/>
            <c:spPr>
              <a:solidFill>
                <a:srgbClr val="FFC000"/>
              </a:solidFill>
              <a:ln>
                <a:noFill/>
              </a:ln>
              <a:effectLst>
                <a:outerShdw dir="16200000" algn="tl">
                  <a:srgbClr val="000000">
                    <a:alpha val="20000"/>
                  </a:srgbClr>
                </a:outerShdw>
              </a:effectLst>
            </c:spPr>
            <c:extLst>
              <c:ext xmlns:c16="http://schemas.microsoft.com/office/drawing/2014/chart" uri="{C3380CC4-5D6E-409C-BE32-E72D297353CC}">
                <c16:uniqueId val="{00000003-2526-4182-9582-D8690CCACAFB}"/>
              </c:ext>
            </c:extLst>
          </c:dPt>
          <c:dPt>
            <c:idx val="3"/>
            <c:bubble3D val="0"/>
            <c:spPr>
              <a:solidFill>
                <a:srgbClr val="43682B"/>
              </a:solidFill>
              <a:ln>
                <a:noFill/>
              </a:ln>
              <a:effectLst>
                <a:outerShdw dir="16200000" algn="tl">
                  <a:srgbClr val="000000">
                    <a:alpha val="20000"/>
                  </a:srgbClr>
                </a:outerShdw>
              </a:effectLst>
            </c:spPr>
            <c:extLst>
              <c:ext xmlns:c16="http://schemas.microsoft.com/office/drawing/2014/chart" uri="{C3380CC4-5D6E-409C-BE32-E72D297353CC}">
                <c16:uniqueId val="{00000004-2526-4182-9582-D8690CCACAFB}"/>
              </c:ext>
            </c:extLst>
          </c:dPt>
          <c:dPt>
            <c:idx val="4"/>
            <c:bubble3D val="0"/>
            <c:spPr>
              <a:solidFill>
                <a:srgbClr val="255E91"/>
              </a:solidFill>
              <a:ln>
                <a:noFill/>
              </a:ln>
              <a:effectLst>
                <a:outerShdw dir="16200000" algn="tl">
                  <a:srgbClr val="000000">
                    <a:alpha val="20000"/>
                  </a:srgbClr>
                </a:outerShdw>
              </a:effectLst>
            </c:spPr>
            <c:extLst>
              <c:ext xmlns:c16="http://schemas.microsoft.com/office/drawing/2014/chart" uri="{C3380CC4-5D6E-409C-BE32-E72D297353CC}">
                <c16:uniqueId val="{00000005-2526-4182-9582-D8690CCACAFB}"/>
              </c:ext>
            </c:extLst>
          </c:dPt>
          <c:dPt>
            <c:idx val="5"/>
            <c:bubble3D val="0"/>
            <c:spPr>
              <a:solidFill>
                <a:srgbClr val="997300"/>
              </a:solidFill>
              <a:ln>
                <a:noFill/>
              </a:ln>
              <a:effectLst>
                <a:outerShdw dir="16200000" algn="tl">
                  <a:srgbClr val="000000">
                    <a:alpha val="20000"/>
                  </a:srgbClr>
                </a:outerShdw>
              </a:effectLst>
            </c:spPr>
            <c:extLst>
              <c:ext xmlns:c16="http://schemas.microsoft.com/office/drawing/2014/chart" uri="{C3380CC4-5D6E-409C-BE32-E72D297353CC}">
                <c16:uniqueId val="{00000006-2526-4182-9582-D8690CCACAFB}"/>
              </c:ext>
            </c:extLst>
          </c:dPt>
          <c:dPt>
            <c:idx val="6"/>
            <c:bubble3D val="0"/>
            <c:spPr>
              <a:solidFill>
                <a:srgbClr val="8CC168"/>
              </a:solidFill>
              <a:ln>
                <a:noFill/>
              </a:ln>
              <a:effectLst>
                <a:outerShdw dir="16200000" algn="tl">
                  <a:srgbClr val="000000">
                    <a:alpha val="20000"/>
                  </a:srgbClr>
                </a:outerShdw>
              </a:effectLst>
            </c:spPr>
            <c:extLst>
              <c:ext xmlns:c16="http://schemas.microsoft.com/office/drawing/2014/chart" uri="{C3380CC4-5D6E-409C-BE32-E72D297353CC}">
                <c16:uniqueId val="{00000007-2526-4182-9582-D8690CCACAFB}"/>
              </c:ext>
            </c:extLst>
          </c:dPt>
          <c:dLbls>
            <c:spPr>
              <a:blipFill>
                <a:blip xmlns:r="http://schemas.openxmlformats.org/officeDocument/2006/relationships" r:embed="rId1"/>
                <a:tile/>
              </a:blipFill>
              <a:ln>
                <a:noFill/>
              </a:ln>
              <a:effectLst>
                <a:outerShdw dist="38096" dir="2700000" algn="tl">
                  <a:srgbClr val="000000">
                    <a:alpha val="40000"/>
                  </a:srgbClr>
                </a:outerShdw>
              </a:effectLst>
            </c:spPr>
            <c:txPr>
              <a:bodyPr lIns="0" tIns="0" rIns="0" bIns="0"/>
              <a:lstStyle/>
              <a:p>
                <a:pPr marL="0" marR="0" indent="0" algn="ctr" defTabSz="914400" fontAlgn="auto" hangingPunct="1">
                  <a:lnSpc>
                    <a:spcPct val="100000"/>
                  </a:lnSpc>
                  <a:spcBef>
                    <a:spcPts val="0"/>
                  </a:spcBef>
                  <a:spcAft>
                    <a:spcPts val="0"/>
                  </a:spcAft>
                  <a:tabLst/>
                  <a:defRPr sz="1330" b="1" i="0" u="none" strike="noStrike" kern="1200" baseline="0">
                    <a:solidFill>
                      <a:srgbClr val="FFFFFF"/>
                    </a:solidFill>
                    <a:latin typeface="Calibri"/>
                  </a:defRPr>
                </a:pPr>
                <a:endParaRPr lang="bg-BG"/>
              </a:p>
            </c:txPr>
            <c:showLegendKey val="0"/>
            <c:showVal val="0"/>
            <c:showCatName val="0"/>
            <c:showSerName val="0"/>
            <c:showPercent val="1"/>
            <c:showBubbleSize val="0"/>
            <c:separator>; </c:separator>
            <c:showLeaderLines val="1"/>
            <c:extLst>
              <c:ext xmlns:c15="http://schemas.microsoft.com/office/drawing/2012/chart" uri="{CE6537A1-D6FC-4f65-9D91-7224C49458BB}">
                <c15:spPr xmlns:c15="http://schemas.microsoft.com/office/drawing/2012/chart">
                  <a:prstGeom prst="rect">
                    <a:avLst/>
                  </a:prstGeom>
                </c15:spPr>
              </c:ext>
            </c:extLst>
          </c:dLbls>
          <c:cat>
            <c:strLit>
              <c:ptCount val="7"/>
              <c:pt idx="0">
                <c:v>Висше</c:v>
              </c:pt>
              <c:pt idx="1">
                <c:v>Средно</c:v>
              </c:pt>
              <c:pt idx="2">
                <c:v>Основно</c:v>
              </c:pt>
              <c:pt idx="3">
                <c:v>Начално</c:v>
              </c:pt>
              <c:pt idx="4">
                <c:v>Незавършено начално</c:v>
              </c:pt>
              <c:pt idx="5">
                <c:v>Никога непосещавали училище</c:v>
              </c:pt>
              <c:pt idx="6">
                <c:v>Дете (до 7 г. вкл., което още не посещава училище)</c:v>
              </c:pt>
            </c:strLit>
          </c:cat>
          <c:val>
            <c:numLit>
              <c:formatCode>General</c:formatCode>
              <c:ptCount val="7"/>
              <c:pt idx="0">
                <c:v>23.74</c:v>
              </c:pt>
              <c:pt idx="1">
                <c:v>50.7</c:v>
              </c:pt>
              <c:pt idx="2">
                <c:v>16.829999999999998</c:v>
              </c:pt>
              <c:pt idx="3">
                <c:v>4.3899999999999997</c:v>
              </c:pt>
              <c:pt idx="4">
                <c:v>3.76</c:v>
              </c:pt>
              <c:pt idx="5">
                <c:v>0.37</c:v>
              </c:pt>
              <c:pt idx="6">
                <c:v>0.2</c:v>
              </c:pt>
            </c:numLit>
          </c:val>
          <c:extLst>
            <c:ext xmlns:c16="http://schemas.microsoft.com/office/drawing/2014/chart" uri="{C3380CC4-5D6E-409C-BE32-E72D297353CC}">
              <c16:uniqueId val="{00000000-2526-4182-9582-D8690CCACAFB}"/>
            </c:ext>
          </c:extLst>
        </c:ser>
        <c:dLbls>
          <c:showLegendKey val="0"/>
          <c:showVal val="0"/>
          <c:showCatName val="0"/>
          <c:showSerName val="0"/>
          <c:showPercent val="0"/>
          <c:showBubbleSize val="0"/>
          <c:showLeaderLines val="1"/>
        </c:dLbls>
        <c:firstSliceAng val="0"/>
      </c:pieChart>
      <c:spPr>
        <a:noFill/>
        <a:ln>
          <a:noFill/>
        </a:ln>
      </c:spPr>
    </c:plotArea>
    <c:legend>
      <c:legendPos val="r"/>
      <c:layout>
        <c:manualLayout>
          <c:xMode val="edge"/>
          <c:yMode val="edge"/>
          <c:x val="0.54952274297158465"/>
          <c:y val="7.2058963740450108E-2"/>
          <c:w val="0.21021059636970008"/>
          <c:h val="0.92794103625954993"/>
        </c:manualLayout>
      </c:layout>
      <c:overlay val="0"/>
      <c:spPr>
        <a:noFill/>
        <a:ln>
          <a:noFill/>
        </a:ln>
      </c:spPr>
      <c:txPr>
        <a:bodyPr lIns="0" tIns="0" rIns="0" bIns="0"/>
        <a:lstStyle/>
        <a:p>
          <a:pPr marL="0" marR="0" indent="0" defTabSz="914400" fontAlgn="auto" hangingPunct="1">
            <a:lnSpc>
              <a:spcPct val="100000"/>
            </a:lnSpc>
            <a:spcBef>
              <a:spcPts val="0"/>
            </a:spcBef>
            <a:spcAft>
              <a:spcPts val="0"/>
            </a:spcAft>
            <a:tabLst/>
            <a:defRPr sz="1600" b="1" i="0" u="none" strike="noStrike" kern="1200" baseline="0">
              <a:solidFill>
                <a:srgbClr val="FFFFFF"/>
              </a:solidFill>
              <a:latin typeface="Calibri"/>
            </a:defRPr>
          </a:pPr>
          <a:endParaRPr lang="bg-BG"/>
        </a:p>
      </c:txPr>
    </c:legend>
    <c:plotVisOnly val="1"/>
    <c:dispBlanksAs val="gap"/>
    <c:showDLblsOverMax val="0"/>
  </c:chart>
  <c:spPr>
    <a:noFill/>
    <a:ln w="9528" cap="flat">
      <a:solidFill>
        <a:srgbClr val="BFBFBF"/>
      </a:solidFill>
      <a:prstDash val="solid"/>
      <a:round/>
    </a:ln>
  </c:spPr>
  <c:txPr>
    <a:bodyPr lIns="0" tIns="0" rIns="0" bIns="0"/>
    <a:lstStyle/>
    <a:p>
      <a:pPr marL="0" marR="0" indent="0" defTabSz="914400" fontAlgn="auto" hangingPunct="1">
        <a:lnSpc>
          <a:spcPct val="100000"/>
        </a:lnSpc>
        <a:spcBef>
          <a:spcPts val="0"/>
        </a:spcBef>
        <a:spcAft>
          <a:spcPts val="0"/>
        </a:spcAft>
        <a:tabLst/>
        <a:defRPr lang="bg-BG" sz="1197" b="0" i="0" u="none" strike="noStrike" kern="1200" baseline="0">
          <a:solidFill>
            <a:srgbClr val="000000"/>
          </a:solidFill>
          <a:latin typeface="Calibri"/>
        </a:defRPr>
      </a:pPr>
      <a:endParaRPr lang="bg-BG"/>
    </a:p>
  </c:txPr>
  <c:externalData r:id="rId2">
    <c:autoUpdate val="0"/>
  </c:externalData>
  <c:userShapes r:id="rId3"/>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0.64994</cdr:x>
      <cdr:y>0.04955</cdr:y>
    </cdr:from>
    <cdr:to>
      <cdr:x>0.73448</cdr:x>
      <cdr:y>0.18774</cdr:y>
    </cdr:to>
    <cdr:sp macro="" textlink="">
      <cdr:nvSpPr>
        <cdr:cNvPr id="2" name="Текстово поле 1">
          <a:extLst xmlns:a="http://schemas.openxmlformats.org/drawingml/2006/main">
            <a:ext uri="{FF2B5EF4-FFF2-40B4-BE49-F238E27FC236}">
              <a16:creationId xmlns:a16="http://schemas.microsoft.com/office/drawing/2014/main" id="{489E8A85-1638-4744-89EE-BBB7C763A363}"/>
            </a:ext>
          </a:extLst>
        </cdr:cNvPr>
        <cdr:cNvSpPr txBox="1"/>
      </cdr:nvSpPr>
      <cdr:spPr>
        <a:xfrm xmlns:a="http://schemas.openxmlformats.org/drawingml/2006/main">
          <a:off x="7030590" y="191244"/>
          <a:ext cx="914400" cy="533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bg-BG" sz="1100" dirty="0"/>
        </a:p>
      </cdr:txBody>
    </cdr:sp>
  </cdr:relSizeAnchor>
  <cdr:relSizeAnchor xmlns:cdr="http://schemas.openxmlformats.org/drawingml/2006/chartDrawing">
    <cdr:from>
      <cdr:x>0.62076</cdr:x>
      <cdr:y>0.06365</cdr:y>
    </cdr:from>
    <cdr:to>
      <cdr:x>0.79385</cdr:x>
      <cdr:y>0.16518</cdr:y>
    </cdr:to>
    <cdr:sp macro="" textlink="">
      <cdr:nvSpPr>
        <cdr:cNvPr id="3" name="Текстово поле 2">
          <a:extLst xmlns:a="http://schemas.openxmlformats.org/drawingml/2006/main">
            <a:ext uri="{FF2B5EF4-FFF2-40B4-BE49-F238E27FC236}">
              <a16:creationId xmlns:a16="http://schemas.microsoft.com/office/drawing/2014/main" id="{F3326F6C-C72A-46EF-B403-ED9CF9FA58CE}"/>
            </a:ext>
          </a:extLst>
        </cdr:cNvPr>
        <cdr:cNvSpPr txBox="1"/>
      </cdr:nvSpPr>
      <cdr:spPr>
        <a:xfrm xmlns:a="http://schemas.openxmlformats.org/drawingml/2006/main">
          <a:off x="6714906" y="245673"/>
          <a:ext cx="1872342" cy="39188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bg-BG" sz="1600" b="1" dirty="0">
              <a:solidFill>
                <a:schemeClr val="bg1"/>
              </a:solidFill>
            </a:rPr>
            <a:t>/ </a:t>
          </a:r>
          <a:r>
            <a:rPr lang="en-GB" sz="1600" b="1" dirty="0">
              <a:solidFill>
                <a:schemeClr val="bg1"/>
              </a:solidFill>
            </a:rPr>
            <a:t>University education</a:t>
          </a:r>
          <a:endParaRPr lang="bg-BG" sz="1600" b="1" dirty="0">
            <a:solidFill>
              <a:schemeClr val="bg1"/>
            </a:solidFill>
          </a:endParaRPr>
        </a:p>
      </cdr:txBody>
    </cdr:sp>
  </cdr:relSizeAnchor>
  <cdr:relSizeAnchor xmlns:cdr="http://schemas.openxmlformats.org/drawingml/2006/chartDrawing">
    <cdr:from>
      <cdr:x>0.62579</cdr:x>
      <cdr:y>0.23813</cdr:y>
    </cdr:from>
    <cdr:to>
      <cdr:x>0.72341</cdr:x>
      <cdr:y>0.35414</cdr:y>
    </cdr:to>
    <cdr:sp macro="" textlink="">
      <cdr:nvSpPr>
        <cdr:cNvPr id="4" name="Текстово поле 3">
          <a:extLst xmlns:a="http://schemas.openxmlformats.org/drawingml/2006/main">
            <a:ext uri="{FF2B5EF4-FFF2-40B4-BE49-F238E27FC236}">
              <a16:creationId xmlns:a16="http://schemas.microsoft.com/office/drawing/2014/main" id="{6E567335-DC92-4683-91D5-F3041FD213E9}"/>
            </a:ext>
          </a:extLst>
        </cdr:cNvPr>
        <cdr:cNvSpPr txBox="1"/>
      </cdr:nvSpPr>
      <cdr:spPr>
        <a:xfrm xmlns:a="http://schemas.openxmlformats.org/drawingml/2006/main">
          <a:off x="6769333" y="919100"/>
          <a:ext cx="1055915" cy="44780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bg-BG" sz="1600" b="1" dirty="0">
              <a:solidFill>
                <a:schemeClr val="bg1"/>
              </a:solidFill>
            </a:rPr>
            <a:t>/</a:t>
          </a:r>
          <a:r>
            <a:rPr lang="en-GB" sz="1600" b="1" dirty="0">
              <a:solidFill>
                <a:schemeClr val="bg1"/>
              </a:solidFill>
            </a:rPr>
            <a:t>high school education</a:t>
          </a:r>
          <a:endParaRPr lang="bg-BG" sz="1600" b="1" dirty="0">
            <a:solidFill>
              <a:schemeClr val="bg1"/>
            </a:solidFill>
          </a:endParaRPr>
        </a:p>
      </cdr:txBody>
    </cdr:sp>
  </cdr:relSizeAnchor>
  <cdr:relSizeAnchor xmlns:cdr="http://schemas.openxmlformats.org/drawingml/2006/chartDrawing">
    <cdr:from>
      <cdr:x>0.63787</cdr:x>
      <cdr:y>0.42747</cdr:y>
    </cdr:from>
    <cdr:to>
      <cdr:x>0.73045</cdr:x>
      <cdr:y>0.54029</cdr:y>
    </cdr:to>
    <cdr:sp macro="" textlink="">
      <cdr:nvSpPr>
        <cdr:cNvPr id="5" name="Текстово поле 4">
          <a:extLst xmlns:a="http://schemas.openxmlformats.org/drawingml/2006/main">
            <a:ext uri="{FF2B5EF4-FFF2-40B4-BE49-F238E27FC236}">
              <a16:creationId xmlns:a16="http://schemas.microsoft.com/office/drawing/2014/main" id="{D00BCCC6-DDAC-40F6-9BB9-6C14E60B6292}"/>
            </a:ext>
          </a:extLst>
        </cdr:cNvPr>
        <cdr:cNvSpPr txBox="1"/>
      </cdr:nvSpPr>
      <cdr:spPr>
        <a:xfrm xmlns:a="http://schemas.openxmlformats.org/drawingml/2006/main">
          <a:off x="6899962" y="1649929"/>
          <a:ext cx="1001486" cy="43542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bg-BG" sz="1600" b="1" dirty="0">
              <a:solidFill>
                <a:schemeClr val="bg1"/>
              </a:solidFill>
            </a:rPr>
            <a:t>/</a:t>
          </a:r>
          <a:r>
            <a:rPr lang="en-US" sz="1600" b="1" dirty="0">
              <a:solidFill>
                <a:schemeClr val="bg1"/>
              </a:solidFill>
            </a:rPr>
            <a:t>secondary</a:t>
          </a:r>
          <a:r>
            <a:rPr lang="en-GB" sz="1600" b="1" dirty="0">
              <a:solidFill>
                <a:schemeClr val="bg1"/>
              </a:solidFill>
            </a:rPr>
            <a:t> education</a:t>
          </a:r>
          <a:endParaRPr lang="bg-BG" sz="1600" b="1" dirty="0">
            <a:solidFill>
              <a:schemeClr val="bg1"/>
            </a:solidFill>
          </a:endParaRPr>
        </a:p>
      </cdr:txBody>
    </cdr:sp>
  </cdr:relSizeAnchor>
  <cdr:relSizeAnchor xmlns:cdr="http://schemas.openxmlformats.org/drawingml/2006/chartDrawing">
    <cdr:from>
      <cdr:x>0.63686</cdr:x>
      <cdr:y>0.60797</cdr:y>
    </cdr:from>
    <cdr:to>
      <cdr:x>0.72642</cdr:x>
      <cdr:y>0.72361</cdr:y>
    </cdr:to>
    <cdr:sp macro="" textlink="">
      <cdr:nvSpPr>
        <cdr:cNvPr id="6" name="Текстово поле 5">
          <a:extLst xmlns:a="http://schemas.openxmlformats.org/drawingml/2006/main">
            <a:ext uri="{FF2B5EF4-FFF2-40B4-BE49-F238E27FC236}">
              <a16:creationId xmlns:a16="http://schemas.microsoft.com/office/drawing/2014/main" id="{B8AC62D8-5A94-40A9-9196-C4115B535AFC}"/>
            </a:ext>
          </a:extLst>
        </cdr:cNvPr>
        <cdr:cNvSpPr txBox="1"/>
      </cdr:nvSpPr>
      <cdr:spPr>
        <a:xfrm xmlns:a="http://schemas.openxmlformats.org/drawingml/2006/main">
          <a:off x="6889076" y="2346615"/>
          <a:ext cx="968829" cy="44631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bg-BG" sz="1600" b="1" dirty="0">
              <a:solidFill>
                <a:schemeClr val="bg1"/>
              </a:solidFill>
            </a:rPr>
            <a:t>/</a:t>
          </a:r>
          <a:r>
            <a:rPr lang="en-GB" sz="1600" b="1" dirty="0">
              <a:solidFill>
                <a:schemeClr val="bg1"/>
              </a:solidFill>
            </a:rPr>
            <a:t>primary education</a:t>
          </a:r>
          <a:endParaRPr lang="bg-BG" sz="1600" b="1" dirty="0">
            <a:solidFill>
              <a:schemeClr val="bg1"/>
            </a:solidFill>
          </a:endParaRPr>
        </a:p>
      </cdr:txBody>
    </cdr:sp>
  </cdr:relSizeAnchor>
  <cdr:relSizeAnchor xmlns:cdr="http://schemas.openxmlformats.org/drawingml/2006/chartDrawing">
    <cdr:from>
      <cdr:x>0.74856</cdr:x>
      <cdr:y>0.80258</cdr:y>
    </cdr:from>
    <cdr:to>
      <cdr:x>0.84316</cdr:x>
      <cdr:y>0.90975</cdr:y>
    </cdr:to>
    <cdr:sp macro="" textlink="">
      <cdr:nvSpPr>
        <cdr:cNvPr id="7" name="Текстово поле 6">
          <a:extLst xmlns:a="http://schemas.openxmlformats.org/drawingml/2006/main">
            <a:ext uri="{FF2B5EF4-FFF2-40B4-BE49-F238E27FC236}">
              <a16:creationId xmlns:a16="http://schemas.microsoft.com/office/drawing/2014/main" id="{C329F1C1-9203-4521-AA3C-23D30F620F19}"/>
            </a:ext>
          </a:extLst>
        </cdr:cNvPr>
        <cdr:cNvSpPr txBox="1"/>
      </cdr:nvSpPr>
      <cdr:spPr>
        <a:xfrm xmlns:a="http://schemas.openxmlformats.org/drawingml/2006/main">
          <a:off x="8097390" y="3097730"/>
          <a:ext cx="1023258" cy="41365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b="1" dirty="0">
              <a:solidFill>
                <a:schemeClr val="bg1"/>
              </a:solidFill>
            </a:rPr>
            <a:t>/unfinished primary school</a:t>
          </a:r>
          <a:endParaRPr lang="bg-BG" sz="1600" b="1" dirty="0">
            <a:solidFill>
              <a:schemeClr val="bg1"/>
            </a:solidFill>
          </a:endParaRPr>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Заглавен слайд">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A2BAC-2990-48ED-9E99-7E3CD3F597E2}"/>
              </a:ext>
            </a:extLst>
          </p:cNvPr>
          <p:cNvSpPr txBox="1">
            <a:spLocks noGrp="1"/>
          </p:cNvSpPr>
          <p:nvPr>
            <p:ph type="ctrTitle"/>
          </p:nvPr>
        </p:nvSpPr>
        <p:spPr>
          <a:xfrm>
            <a:off x="684208" y="685800"/>
            <a:ext cx="8001000" cy="2971800"/>
          </a:xfrm>
        </p:spPr>
        <p:txBody>
          <a:bodyPr anchor="b"/>
          <a:lstStyle>
            <a:lvl1pPr>
              <a:defRPr sz="4800"/>
            </a:lvl1pPr>
          </a:lstStyle>
          <a:p>
            <a:pPr lvl="0"/>
            <a:r>
              <a:rPr lang="bg-BG"/>
              <a:t>Редакт. стил загл. образец</a:t>
            </a:r>
            <a:endParaRPr lang="en-US"/>
          </a:p>
        </p:txBody>
      </p:sp>
      <p:sp>
        <p:nvSpPr>
          <p:cNvPr id="3" name="Subtitle 2">
            <a:extLst>
              <a:ext uri="{FF2B5EF4-FFF2-40B4-BE49-F238E27FC236}">
                <a16:creationId xmlns:a16="http://schemas.microsoft.com/office/drawing/2014/main" id="{4E90C498-3489-4C6F-9773-842119F4A6BA}"/>
              </a:ext>
            </a:extLst>
          </p:cNvPr>
          <p:cNvSpPr txBox="1">
            <a:spLocks noGrp="1"/>
          </p:cNvSpPr>
          <p:nvPr>
            <p:ph type="subTitle" idx="1"/>
          </p:nvPr>
        </p:nvSpPr>
        <p:spPr>
          <a:xfrm>
            <a:off x="684208" y="3843863"/>
            <a:ext cx="6400800" cy="1947333"/>
          </a:xfrm>
        </p:spPr>
        <p:txBody>
          <a:bodyPr anchor="t"/>
          <a:lstStyle>
            <a:lvl1pPr marL="0" indent="0">
              <a:buNone/>
              <a:defRPr sz="2100"/>
            </a:lvl1pPr>
          </a:lstStyle>
          <a:p>
            <a:pPr lvl="0"/>
            <a:r>
              <a:rPr lang="bg-BG"/>
              <a:t>Щракнете, за да редактирате стила на подзаглавието в образеца</a:t>
            </a:r>
            <a:endParaRPr lang="en-US"/>
          </a:p>
        </p:txBody>
      </p:sp>
      <p:sp>
        <p:nvSpPr>
          <p:cNvPr id="4" name="Date Placeholder 3">
            <a:extLst>
              <a:ext uri="{FF2B5EF4-FFF2-40B4-BE49-F238E27FC236}">
                <a16:creationId xmlns:a16="http://schemas.microsoft.com/office/drawing/2014/main" id="{69A5DB94-09B1-423E-A70C-C807E0C3680B}"/>
              </a:ext>
            </a:extLst>
          </p:cNvPr>
          <p:cNvSpPr txBox="1">
            <a:spLocks noGrp="1"/>
          </p:cNvSpPr>
          <p:nvPr>
            <p:ph type="dt" sz="half" idx="7"/>
          </p:nvPr>
        </p:nvSpPr>
        <p:spPr/>
        <p:txBody>
          <a:bodyPr/>
          <a:lstStyle>
            <a:lvl1pPr>
              <a:defRPr/>
            </a:lvl1pPr>
          </a:lstStyle>
          <a:p>
            <a:pPr lvl="0"/>
            <a:fld id="{76C2F7BB-8EE3-4242-A6CB-695C2EAA4F94}" type="datetime1">
              <a:rPr lang="bg-BG"/>
              <a:pPr lvl="0"/>
              <a:t>28.02.22</a:t>
            </a:fld>
            <a:endParaRPr lang="bg-BG"/>
          </a:p>
        </p:txBody>
      </p:sp>
      <p:sp>
        <p:nvSpPr>
          <p:cNvPr id="5" name="Footer Placeholder 4">
            <a:extLst>
              <a:ext uri="{FF2B5EF4-FFF2-40B4-BE49-F238E27FC236}">
                <a16:creationId xmlns:a16="http://schemas.microsoft.com/office/drawing/2014/main" id="{280C74D4-E6F4-4B79-9B55-B6465835980C}"/>
              </a:ext>
            </a:extLst>
          </p:cNvPr>
          <p:cNvSpPr txBox="1">
            <a:spLocks noGrp="1"/>
          </p:cNvSpPr>
          <p:nvPr>
            <p:ph type="ftr" sz="quarter" idx="9"/>
          </p:nvPr>
        </p:nvSpPr>
        <p:spPr/>
        <p:txBody>
          <a:bodyPr/>
          <a:lstStyle>
            <a:lvl1pPr>
              <a:defRPr/>
            </a:lvl1pPr>
          </a:lstStyle>
          <a:p>
            <a:pPr lvl="0"/>
            <a:endParaRPr lang="bg-BG"/>
          </a:p>
        </p:txBody>
      </p:sp>
      <p:sp>
        <p:nvSpPr>
          <p:cNvPr id="6" name="Slide Number Placeholder 5">
            <a:extLst>
              <a:ext uri="{FF2B5EF4-FFF2-40B4-BE49-F238E27FC236}">
                <a16:creationId xmlns:a16="http://schemas.microsoft.com/office/drawing/2014/main" id="{9F031AD0-9DB2-4071-8A01-079E1B7770B6}"/>
              </a:ext>
            </a:extLst>
          </p:cNvPr>
          <p:cNvSpPr txBox="1">
            <a:spLocks noGrp="1"/>
          </p:cNvSpPr>
          <p:nvPr>
            <p:ph type="sldNum" sz="quarter" idx="8"/>
          </p:nvPr>
        </p:nvSpPr>
        <p:spPr/>
        <p:txBody>
          <a:bodyPr/>
          <a:lstStyle>
            <a:lvl1pPr>
              <a:defRPr/>
            </a:lvl1pPr>
          </a:lstStyle>
          <a:p>
            <a:pPr lvl="0"/>
            <a:fld id="{CCAC29D0-1ACE-4911-A918-5C9AA6CA85F6}" type="slidenum">
              <a:t>‹#›</a:t>
            </a:fld>
            <a:endParaRPr lang="bg-BG"/>
          </a:p>
        </p:txBody>
      </p:sp>
      <p:cxnSp>
        <p:nvCxnSpPr>
          <p:cNvPr id="7" name="Straight Connector 15">
            <a:extLst>
              <a:ext uri="{FF2B5EF4-FFF2-40B4-BE49-F238E27FC236}">
                <a16:creationId xmlns:a16="http://schemas.microsoft.com/office/drawing/2014/main" id="{34492C2C-91E9-4F0A-A644-B43E9A0C42E4}"/>
              </a:ext>
            </a:extLst>
          </p:cNvPr>
          <p:cNvCxnSpPr/>
          <p:nvPr/>
        </p:nvCxnSpPr>
        <p:spPr>
          <a:xfrm flipH="1">
            <a:off x="8228008" y="8467"/>
            <a:ext cx="3810003" cy="3810003"/>
          </a:xfrm>
          <a:prstGeom prst="straightConnector1">
            <a:avLst/>
          </a:prstGeom>
          <a:noFill/>
          <a:ln w="12701" cap="rnd">
            <a:solidFill>
              <a:srgbClr val="FFFFFF"/>
            </a:solidFill>
            <a:prstDash val="solid"/>
            <a:miter/>
          </a:ln>
        </p:spPr>
      </p:cxnSp>
      <p:cxnSp>
        <p:nvCxnSpPr>
          <p:cNvPr id="8" name="Straight Connector 16">
            <a:extLst>
              <a:ext uri="{FF2B5EF4-FFF2-40B4-BE49-F238E27FC236}">
                <a16:creationId xmlns:a16="http://schemas.microsoft.com/office/drawing/2014/main" id="{35F2DC41-B1DC-404B-8961-E83F06D2972E}"/>
              </a:ext>
            </a:extLst>
          </p:cNvPr>
          <p:cNvCxnSpPr/>
          <p:nvPr/>
        </p:nvCxnSpPr>
        <p:spPr>
          <a:xfrm flipH="1">
            <a:off x="6108173" y="91540"/>
            <a:ext cx="6080650" cy="6080660"/>
          </a:xfrm>
          <a:prstGeom prst="straightConnector1">
            <a:avLst/>
          </a:prstGeom>
          <a:noFill/>
          <a:ln w="12701" cap="rnd">
            <a:solidFill>
              <a:srgbClr val="FFFFFF"/>
            </a:solidFill>
            <a:prstDash val="solid"/>
            <a:miter/>
          </a:ln>
        </p:spPr>
      </p:cxnSp>
      <p:cxnSp>
        <p:nvCxnSpPr>
          <p:cNvPr id="9" name="Straight Connector 18">
            <a:extLst>
              <a:ext uri="{FF2B5EF4-FFF2-40B4-BE49-F238E27FC236}">
                <a16:creationId xmlns:a16="http://schemas.microsoft.com/office/drawing/2014/main" id="{57E922CE-3CE0-43EF-9C54-2EB1DFD29350}"/>
              </a:ext>
            </a:extLst>
          </p:cNvPr>
          <p:cNvCxnSpPr/>
          <p:nvPr/>
        </p:nvCxnSpPr>
        <p:spPr>
          <a:xfrm flipH="1">
            <a:off x="7235820" y="228600"/>
            <a:ext cx="4953003" cy="4953003"/>
          </a:xfrm>
          <a:prstGeom prst="straightConnector1">
            <a:avLst/>
          </a:prstGeom>
          <a:noFill/>
          <a:ln w="12701" cap="rnd">
            <a:solidFill>
              <a:srgbClr val="FFFFFF"/>
            </a:solidFill>
            <a:prstDash val="solid"/>
            <a:miter/>
          </a:ln>
        </p:spPr>
      </p:cxnSp>
      <p:cxnSp>
        <p:nvCxnSpPr>
          <p:cNvPr id="10" name="Straight Connector 20">
            <a:extLst>
              <a:ext uri="{FF2B5EF4-FFF2-40B4-BE49-F238E27FC236}">
                <a16:creationId xmlns:a16="http://schemas.microsoft.com/office/drawing/2014/main" id="{0C222776-F7B4-4FA4-A9F2-91F38C721BE2}"/>
              </a:ext>
            </a:extLst>
          </p:cNvPr>
          <p:cNvCxnSpPr/>
          <p:nvPr/>
        </p:nvCxnSpPr>
        <p:spPr>
          <a:xfrm flipH="1">
            <a:off x="7335838" y="32278"/>
            <a:ext cx="4852985" cy="4852986"/>
          </a:xfrm>
          <a:prstGeom prst="straightConnector1">
            <a:avLst/>
          </a:prstGeom>
          <a:noFill/>
          <a:ln w="31747" cap="rnd">
            <a:solidFill>
              <a:srgbClr val="FFFFFF"/>
            </a:solidFill>
            <a:prstDash val="solid"/>
            <a:miter/>
          </a:ln>
        </p:spPr>
      </p:cxnSp>
      <p:cxnSp>
        <p:nvCxnSpPr>
          <p:cNvPr id="11" name="Straight Connector 22">
            <a:extLst>
              <a:ext uri="{FF2B5EF4-FFF2-40B4-BE49-F238E27FC236}">
                <a16:creationId xmlns:a16="http://schemas.microsoft.com/office/drawing/2014/main" id="{0A6CF94C-8A26-4F5B-9974-4A2D496BEF86}"/>
              </a:ext>
            </a:extLst>
          </p:cNvPr>
          <p:cNvCxnSpPr/>
          <p:nvPr/>
        </p:nvCxnSpPr>
        <p:spPr>
          <a:xfrm flipH="1">
            <a:off x="7845423" y="609603"/>
            <a:ext cx="4343400" cy="4343400"/>
          </a:xfrm>
          <a:prstGeom prst="straightConnector1">
            <a:avLst/>
          </a:prstGeom>
          <a:noFill/>
          <a:ln w="31747" cap="rnd">
            <a:solidFill>
              <a:srgbClr val="FFFFFF"/>
            </a:solidFill>
            <a:prstDash val="solid"/>
            <a:miter/>
          </a:ln>
        </p:spPr>
      </p:cxnSp>
    </p:spTree>
    <p:extLst>
      <p:ext uri="{BB962C8B-B14F-4D97-AF65-F5344CB8AC3E}">
        <p14:creationId xmlns:p14="http://schemas.microsoft.com/office/powerpoint/2010/main" val="3042899938"/>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 картина с надпис">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DB73D-2E97-4269-8774-718BCB58EA0C}"/>
              </a:ext>
            </a:extLst>
          </p:cNvPr>
          <p:cNvSpPr txBox="1">
            <a:spLocks noGrp="1"/>
          </p:cNvSpPr>
          <p:nvPr>
            <p:ph type="title"/>
          </p:nvPr>
        </p:nvSpPr>
        <p:spPr/>
        <p:txBody>
          <a:bodyPr/>
          <a:lstStyle>
            <a:lvl1pPr>
              <a:defRPr/>
            </a:lvl1pPr>
          </a:lstStyle>
          <a:p>
            <a:pPr lvl="0"/>
            <a:r>
              <a:rPr lang="bg-BG"/>
              <a:t>Редакт. стил загл. образец</a:t>
            </a:r>
            <a:endParaRPr lang="en-US"/>
          </a:p>
        </p:txBody>
      </p:sp>
      <p:sp>
        <p:nvSpPr>
          <p:cNvPr id="3" name="Picture Placeholder 2">
            <a:extLst>
              <a:ext uri="{FF2B5EF4-FFF2-40B4-BE49-F238E27FC236}">
                <a16:creationId xmlns:a16="http://schemas.microsoft.com/office/drawing/2014/main" id="{1178FDCE-B55E-4721-AF0A-C2D48138610E}"/>
              </a:ext>
            </a:extLst>
          </p:cNvPr>
          <p:cNvSpPr txBox="1">
            <a:spLocks noGrp="1"/>
          </p:cNvSpPr>
          <p:nvPr>
            <p:ph type="pic" idx="4294967295"/>
          </p:nvPr>
        </p:nvSpPr>
        <p:spPr>
          <a:xfrm>
            <a:off x="685800" y="533396"/>
            <a:ext cx="10818815" cy="3124203"/>
          </a:xfrm>
          <a:ln w="15873">
            <a:solidFill>
              <a:srgbClr val="FFFFFF">
                <a:alpha val="40000"/>
              </a:srgbClr>
            </a:solidFill>
            <a:prstDash val="solid"/>
          </a:ln>
        </p:spPr>
        <p:txBody>
          <a:bodyPr anchor="t" anchorCtr="1"/>
          <a:lstStyle>
            <a:lvl1pPr marL="0" indent="0" algn="ctr">
              <a:spcBef>
                <a:spcPts val="400"/>
              </a:spcBef>
              <a:buNone/>
              <a:defRPr sz="1600"/>
            </a:lvl1pPr>
          </a:lstStyle>
          <a:p>
            <a:pPr lvl="0"/>
            <a:r>
              <a:rPr lang="bg-BG"/>
              <a:t>Щракнете върху иконата, за да добавите картина</a:t>
            </a:r>
            <a:endParaRPr lang="en-US"/>
          </a:p>
        </p:txBody>
      </p:sp>
      <p:sp>
        <p:nvSpPr>
          <p:cNvPr id="4" name="Text Placeholder 9">
            <a:extLst>
              <a:ext uri="{FF2B5EF4-FFF2-40B4-BE49-F238E27FC236}">
                <a16:creationId xmlns:a16="http://schemas.microsoft.com/office/drawing/2014/main" id="{BC46F382-4A2E-4D91-A4DA-588D95268165}"/>
              </a:ext>
            </a:extLst>
          </p:cNvPr>
          <p:cNvSpPr txBox="1">
            <a:spLocks noGrp="1"/>
          </p:cNvSpPr>
          <p:nvPr>
            <p:ph type="body" idx="4294967295"/>
          </p:nvPr>
        </p:nvSpPr>
        <p:spPr>
          <a:xfrm>
            <a:off x="914400" y="3843863"/>
            <a:ext cx="8304205" cy="457200"/>
          </a:xfrm>
        </p:spPr>
        <p:txBody>
          <a:bodyPr anchor="t"/>
          <a:lstStyle>
            <a:lvl1pPr marL="0" indent="0">
              <a:spcBef>
                <a:spcPts val="400"/>
              </a:spcBef>
              <a:buNone/>
              <a:defRPr sz="1600"/>
            </a:lvl1pPr>
          </a:lstStyle>
          <a:p>
            <a:pPr lvl="0"/>
            <a:r>
              <a:rPr lang="bg-BG"/>
              <a:t>Щракнете, за да редактирате стиловете на текста в образеца</a:t>
            </a:r>
          </a:p>
        </p:txBody>
      </p:sp>
      <p:sp>
        <p:nvSpPr>
          <p:cNvPr id="5" name="Date Placeholder 2">
            <a:extLst>
              <a:ext uri="{FF2B5EF4-FFF2-40B4-BE49-F238E27FC236}">
                <a16:creationId xmlns:a16="http://schemas.microsoft.com/office/drawing/2014/main" id="{53C9E8F9-703F-44EB-9899-0167B48C734F}"/>
              </a:ext>
            </a:extLst>
          </p:cNvPr>
          <p:cNvSpPr txBox="1">
            <a:spLocks noGrp="1"/>
          </p:cNvSpPr>
          <p:nvPr>
            <p:ph type="dt" sz="half" idx="7"/>
          </p:nvPr>
        </p:nvSpPr>
        <p:spPr/>
        <p:txBody>
          <a:bodyPr/>
          <a:lstStyle>
            <a:lvl1pPr>
              <a:defRPr/>
            </a:lvl1pPr>
          </a:lstStyle>
          <a:p>
            <a:pPr lvl="0"/>
            <a:fld id="{EDBC98E0-B639-460B-88B1-97924EACB6EE}" type="datetime1">
              <a:rPr lang="bg-BG"/>
              <a:pPr lvl="0"/>
              <a:t>28.02.22</a:t>
            </a:fld>
            <a:endParaRPr lang="bg-BG"/>
          </a:p>
        </p:txBody>
      </p:sp>
      <p:sp>
        <p:nvSpPr>
          <p:cNvPr id="6" name="Footer Placeholder 3">
            <a:extLst>
              <a:ext uri="{FF2B5EF4-FFF2-40B4-BE49-F238E27FC236}">
                <a16:creationId xmlns:a16="http://schemas.microsoft.com/office/drawing/2014/main" id="{33787989-B6B6-4ACA-9860-DD64EBC8F302}"/>
              </a:ext>
            </a:extLst>
          </p:cNvPr>
          <p:cNvSpPr txBox="1">
            <a:spLocks noGrp="1"/>
          </p:cNvSpPr>
          <p:nvPr>
            <p:ph type="ftr" sz="quarter" idx="9"/>
          </p:nvPr>
        </p:nvSpPr>
        <p:spPr/>
        <p:txBody>
          <a:bodyPr/>
          <a:lstStyle>
            <a:lvl1pPr>
              <a:defRPr/>
            </a:lvl1pPr>
          </a:lstStyle>
          <a:p>
            <a:pPr lvl="0"/>
            <a:endParaRPr lang="bg-BG"/>
          </a:p>
        </p:txBody>
      </p:sp>
      <p:sp>
        <p:nvSpPr>
          <p:cNvPr id="7" name="Slide Number Placeholder 4">
            <a:extLst>
              <a:ext uri="{FF2B5EF4-FFF2-40B4-BE49-F238E27FC236}">
                <a16:creationId xmlns:a16="http://schemas.microsoft.com/office/drawing/2014/main" id="{AAB6F902-C916-4103-9A94-0E3A2F08FCB2}"/>
              </a:ext>
            </a:extLst>
          </p:cNvPr>
          <p:cNvSpPr txBox="1">
            <a:spLocks noGrp="1"/>
          </p:cNvSpPr>
          <p:nvPr>
            <p:ph type="sldNum" sz="quarter" idx="8"/>
          </p:nvPr>
        </p:nvSpPr>
        <p:spPr/>
        <p:txBody>
          <a:bodyPr/>
          <a:lstStyle>
            <a:lvl1pPr>
              <a:defRPr/>
            </a:lvl1pPr>
          </a:lstStyle>
          <a:p>
            <a:pPr lvl="0"/>
            <a:fld id="{9C2FE521-5302-48FC-BE4B-A1213C488842}" type="slidenum">
              <a:t>‹#›</a:t>
            </a:fld>
            <a:endParaRPr lang="bg-BG"/>
          </a:p>
        </p:txBody>
      </p:sp>
    </p:spTree>
    <p:extLst>
      <p:ext uri="{BB962C8B-B14F-4D97-AF65-F5344CB8AC3E}">
        <p14:creationId xmlns:p14="http://schemas.microsoft.com/office/powerpoint/2010/main" val="39367695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лавие и надпис">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7BE4E-F8D9-4B88-81BD-0126C4C6B19B}"/>
              </a:ext>
            </a:extLst>
          </p:cNvPr>
          <p:cNvSpPr txBox="1">
            <a:spLocks noGrp="1"/>
          </p:cNvSpPr>
          <p:nvPr>
            <p:ph type="title"/>
          </p:nvPr>
        </p:nvSpPr>
        <p:spPr>
          <a:xfrm>
            <a:off x="684208" y="685800"/>
            <a:ext cx="10058400" cy="2743200"/>
          </a:xfrm>
        </p:spPr>
        <p:txBody>
          <a:bodyPr/>
          <a:lstStyle>
            <a:lvl1pPr>
              <a:defRPr sz="3200"/>
            </a:lvl1pPr>
          </a:lstStyle>
          <a:p>
            <a:pPr lvl="0"/>
            <a:r>
              <a:rPr lang="bg-BG"/>
              <a:t>Редакт. стил загл. образец</a:t>
            </a:r>
            <a:endParaRPr lang="en-US"/>
          </a:p>
        </p:txBody>
      </p:sp>
      <p:sp>
        <p:nvSpPr>
          <p:cNvPr id="3" name="Text Placeholder 2">
            <a:extLst>
              <a:ext uri="{FF2B5EF4-FFF2-40B4-BE49-F238E27FC236}">
                <a16:creationId xmlns:a16="http://schemas.microsoft.com/office/drawing/2014/main" id="{0A79073B-0B89-413B-BE2E-437383C9829E}"/>
              </a:ext>
            </a:extLst>
          </p:cNvPr>
          <p:cNvSpPr txBox="1">
            <a:spLocks noGrp="1"/>
          </p:cNvSpPr>
          <p:nvPr>
            <p:ph type="body" idx="4294967295"/>
          </p:nvPr>
        </p:nvSpPr>
        <p:spPr>
          <a:xfrm>
            <a:off x="684208" y="4114800"/>
            <a:ext cx="8535988" cy="1879604"/>
          </a:xfrm>
        </p:spPr>
        <p:txBody>
          <a:bodyPr/>
          <a:lstStyle>
            <a:lvl1pPr marL="0" indent="0">
              <a:buNone/>
              <a:defRPr/>
            </a:lvl1pPr>
          </a:lstStyle>
          <a:p>
            <a:pPr lvl="0"/>
            <a:r>
              <a:rPr lang="bg-BG"/>
              <a:t>Щракнете, за да редактирате стиловете на текста в образеца</a:t>
            </a:r>
          </a:p>
        </p:txBody>
      </p:sp>
      <p:sp>
        <p:nvSpPr>
          <p:cNvPr id="4" name="Date Placeholder 3">
            <a:extLst>
              <a:ext uri="{FF2B5EF4-FFF2-40B4-BE49-F238E27FC236}">
                <a16:creationId xmlns:a16="http://schemas.microsoft.com/office/drawing/2014/main" id="{40451A06-EF4C-4A62-8D48-424BE1550DDA}"/>
              </a:ext>
            </a:extLst>
          </p:cNvPr>
          <p:cNvSpPr txBox="1">
            <a:spLocks noGrp="1"/>
          </p:cNvSpPr>
          <p:nvPr>
            <p:ph type="dt" sz="half" idx="7"/>
          </p:nvPr>
        </p:nvSpPr>
        <p:spPr/>
        <p:txBody>
          <a:bodyPr/>
          <a:lstStyle>
            <a:lvl1pPr>
              <a:defRPr/>
            </a:lvl1pPr>
          </a:lstStyle>
          <a:p>
            <a:pPr lvl="0"/>
            <a:fld id="{318C8E4A-5C10-455C-9E67-9B7D5D3F4168}" type="datetime1">
              <a:rPr lang="bg-BG"/>
              <a:pPr lvl="0"/>
              <a:t>28.02.22</a:t>
            </a:fld>
            <a:endParaRPr lang="bg-BG"/>
          </a:p>
        </p:txBody>
      </p:sp>
      <p:sp>
        <p:nvSpPr>
          <p:cNvPr id="5" name="Footer Placeholder 4">
            <a:extLst>
              <a:ext uri="{FF2B5EF4-FFF2-40B4-BE49-F238E27FC236}">
                <a16:creationId xmlns:a16="http://schemas.microsoft.com/office/drawing/2014/main" id="{682002FA-DE05-4E38-9FBA-33CCA4DE6E2B}"/>
              </a:ext>
            </a:extLst>
          </p:cNvPr>
          <p:cNvSpPr txBox="1">
            <a:spLocks noGrp="1"/>
          </p:cNvSpPr>
          <p:nvPr>
            <p:ph type="ftr" sz="quarter" idx="9"/>
          </p:nvPr>
        </p:nvSpPr>
        <p:spPr/>
        <p:txBody>
          <a:bodyPr/>
          <a:lstStyle>
            <a:lvl1pPr>
              <a:defRPr/>
            </a:lvl1pPr>
          </a:lstStyle>
          <a:p>
            <a:pPr lvl="0"/>
            <a:endParaRPr lang="bg-BG"/>
          </a:p>
        </p:txBody>
      </p:sp>
      <p:sp>
        <p:nvSpPr>
          <p:cNvPr id="6" name="Slide Number Placeholder 5">
            <a:extLst>
              <a:ext uri="{FF2B5EF4-FFF2-40B4-BE49-F238E27FC236}">
                <a16:creationId xmlns:a16="http://schemas.microsoft.com/office/drawing/2014/main" id="{ED331B78-4C16-45EB-BCC5-229E6865E06C}"/>
              </a:ext>
            </a:extLst>
          </p:cNvPr>
          <p:cNvSpPr txBox="1">
            <a:spLocks noGrp="1"/>
          </p:cNvSpPr>
          <p:nvPr>
            <p:ph type="sldNum" sz="quarter" idx="8"/>
          </p:nvPr>
        </p:nvSpPr>
        <p:spPr/>
        <p:txBody>
          <a:bodyPr/>
          <a:lstStyle>
            <a:lvl1pPr>
              <a:defRPr/>
            </a:lvl1pPr>
          </a:lstStyle>
          <a:p>
            <a:pPr lvl="0"/>
            <a:fld id="{B78A7C96-FC95-4ED9-898A-85B20ABB87A1}" type="slidenum">
              <a:t>‹#›</a:t>
            </a:fld>
            <a:endParaRPr lang="bg-BG"/>
          </a:p>
        </p:txBody>
      </p:sp>
    </p:spTree>
    <p:extLst>
      <p:ext uri="{BB962C8B-B14F-4D97-AF65-F5344CB8AC3E}">
        <p14:creationId xmlns:p14="http://schemas.microsoft.com/office/powerpoint/2010/main" val="1046447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 с надпис">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ED3DA-0992-499F-8188-F251D5FBCB55}"/>
              </a:ext>
            </a:extLst>
          </p:cNvPr>
          <p:cNvSpPr txBox="1">
            <a:spLocks noGrp="1"/>
          </p:cNvSpPr>
          <p:nvPr>
            <p:ph type="title"/>
          </p:nvPr>
        </p:nvSpPr>
        <p:spPr>
          <a:xfrm>
            <a:off x="1141408" y="685800"/>
            <a:ext cx="9144000" cy="2743200"/>
          </a:xfrm>
        </p:spPr>
        <p:txBody>
          <a:bodyPr/>
          <a:lstStyle>
            <a:lvl1pPr>
              <a:defRPr sz="3200"/>
            </a:lvl1pPr>
          </a:lstStyle>
          <a:p>
            <a:pPr lvl="0"/>
            <a:r>
              <a:rPr lang="bg-BG"/>
              <a:t>Редакт. стил загл. образец</a:t>
            </a:r>
            <a:endParaRPr lang="en-US"/>
          </a:p>
        </p:txBody>
      </p:sp>
      <p:sp>
        <p:nvSpPr>
          <p:cNvPr id="3" name="Text Placeholder 9">
            <a:extLst>
              <a:ext uri="{FF2B5EF4-FFF2-40B4-BE49-F238E27FC236}">
                <a16:creationId xmlns:a16="http://schemas.microsoft.com/office/drawing/2014/main" id="{3B8BB971-9FF6-4B91-A201-F1B96AC05E1D}"/>
              </a:ext>
            </a:extLst>
          </p:cNvPr>
          <p:cNvSpPr txBox="1">
            <a:spLocks noGrp="1"/>
          </p:cNvSpPr>
          <p:nvPr>
            <p:ph type="body" idx="4294967295"/>
          </p:nvPr>
        </p:nvSpPr>
        <p:spPr>
          <a:xfrm>
            <a:off x="1446215" y="3429000"/>
            <a:ext cx="8534396" cy="381003"/>
          </a:xfrm>
        </p:spPr>
        <p:txBody>
          <a:bodyPr/>
          <a:lstStyle>
            <a:lvl1pPr marL="0" indent="0">
              <a:buNone/>
              <a:defRPr/>
            </a:lvl1pPr>
          </a:lstStyle>
          <a:p>
            <a:pPr lvl="0"/>
            <a:r>
              <a:rPr lang="bg-BG"/>
              <a:t>Щракнете, за да редактирате стиловете на текста в образеца</a:t>
            </a:r>
          </a:p>
        </p:txBody>
      </p:sp>
      <p:sp>
        <p:nvSpPr>
          <p:cNvPr id="4" name="Text Placeholder 2">
            <a:extLst>
              <a:ext uri="{FF2B5EF4-FFF2-40B4-BE49-F238E27FC236}">
                <a16:creationId xmlns:a16="http://schemas.microsoft.com/office/drawing/2014/main" id="{AF2A6760-AE83-46F8-9CA8-1616999F0F6C}"/>
              </a:ext>
            </a:extLst>
          </p:cNvPr>
          <p:cNvSpPr txBox="1">
            <a:spLocks noGrp="1"/>
          </p:cNvSpPr>
          <p:nvPr>
            <p:ph type="body" idx="4294967295"/>
          </p:nvPr>
        </p:nvSpPr>
        <p:spPr>
          <a:xfrm>
            <a:off x="684208" y="4301063"/>
            <a:ext cx="8534396" cy="1684864"/>
          </a:xfrm>
        </p:spPr>
        <p:txBody>
          <a:bodyPr/>
          <a:lstStyle>
            <a:lvl1pPr marL="0" indent="0">
              <a:buNone/>
              <a:defRPr/>
            </a:lvl1pPr>
          </a:lstStyle>
          <a:p>
            <a:pPr lvl="0"/>
            <a:r>
              <a:rPr lang="bg-BG"/>
              <a:t>Щракнете, за да редактирате стиловете на текста в образеца</a:t>
            </a:r>
          </a:p>
        </p:txBody>
      </p:sp>
      <p:sp>
        <p:nvSpPr>
          <p:cNvPr id="5" name="Date Placeholder 3">
            <a:extLst>
              <a:ext uri="{FF2B5EF4-FFF2-40B4-BE49-F238E27FC236}">
                <a16:creationId xmlns:a16="http://schemas.microsoft.com/office/drawing/2014/main" id="{8BD84B84-AB9C-4B15-85C6-C0146BD26F57}"/>
              </a:ext>
            </a:extLst>
          </p:cNvPr>
          <p:cNvSpPr txBox="1">
            <a:spLocks noGrp="1"/>
          </p:cNvSpPr>
          <p:nvPr>
            <p:ph type="dt" sz="half" idx="7"/>
          </p:nvPr>
        </p:nvSpPr>
        <p:spPr/>
        <p:txBody>
          <a:bodyPr/>
          <a:lstStyle>
            <a:lvl1pPr>
              <a:defRPr/>
            </a:lvl1pPr>
          </a:lstStyle>
          <a:p>
            <a:pPr lvl="0"/>
            <a:fld id="{45D55E86-CBA0-4352-960F-8F9EB97BF4A6}" type="datetime1">
              <a:rPr lang="bg-BG"/>
              <a:pPr lvl="0"/>
              <a:t>28.02.22</a:t>
            </a:fld>
            <a:endParaRPr lang="bg-BG"/>
          </a:p>
        </p:txBody>
      </p:sp>
      <p:sp>
        <p:nvSpPr>
          <p:cNvPr id="6" name="Footer Placeholder 4">
            <a:extLst>
              <a:ext uri="{FF2B5EF4-FFF2-40B4-BE49-F238E27FC236}">
                <a16:creationId xmlns:a16="http://schemas.microsoft.com/office/drawing/2014/main" id="{A9266CDB-ED1F-47E4-8371-E4A78E0DDC5E}"/>
              </a:ext>
            </a:extLst>
          </p:cNvPr>
          <p:cNvSpPr txBox="1">
            <a:spLocks noGrp="1"/>
          </p:cNvSpPr>
          <p:nvPr>
            <p:ph type="ftr" sz="quarter" idx="9"/>
          </p:nvPr>
        </p:nvSpPr>
        <p:spPr/>
        <p:txBody>
          <a:bodyPr/>
          <a:lstStyle>
            <a:lvl1pPr>
              <a:defRPr/>
            </a:lvl1pPr>
          </a:lstStyle>
          <a:p>
            <a:pPr lvl="0"/>
            <a:endParaRPr lang="bg-BG"/>
          </a:p>
        </p:txBody>
      </p:sp>
      <p:sp>
        <p:nvSpPr>
          <p:cNvPr id="7" name="Slide Number Placeholder 5">
            <a:extLst>
              <a:ext uri="{FF2B5EF4-FFF2-40B4-BE49-F238E27FC236}">
                <a16:creationId xmlns:a16="http://schemas.microsoft.com/office/drawing/2014/main" id="{3A5BF7B9-7996-46D0-A4DF-2C7DA3CC8FCC}"/>
              </a:ext>
            </a:extLst>
          </p:cNvPr>
          <p:cNvSpPr txBox="1">
            <a:spLocks noGrp="1"/>
          </p:cNvSpPr>
          <p:nvPr>
            <p:ph type="sldNum" sz="quarter" idx="8"/>
          </p:nvPr>
        </p:nvSpPr>
        <p:spPr/>
        <p:txBody>
          <a:bodyPr/>
          <a:lstStyle>
            <a:lvl1pPr>
              <a:defRPr/>
            </a:lvl1pPr>
          </a:lstStyle>
          <a:p>
            <a:pPr lvl="0"/>
            <a:fld id="{149917AC-234B-46DD-BE92-309519A85954}" type="slidenum">
              <a:t>‹#›</a:t>
            </a:fld>
            <a:endParaRPr lang="bg-BG"/>
          </a:p>
        </p:txBody>
      </p:sp>
      <p:sp>
        <p:nvSpPr>
          <p:cNvPr id="8" name="TextBox 13">
            <a:extLst>
              <a:ext uri="{FF2B5EF4-FFF2-40B4-BE49-F238E27FC236}">
                <a16:creationId xmlns:a16="http://schemas.microsoft.com/office/drawing/2014/main" id="{681597C4-E121-4243-BD54-1F346459A067}"/>
              </a:ext>
            </a:extLst>
          </p:cNvPr>
          <p:cNvSpPr txBox="1"/>
          <p:nvPr/>
        </p:nvSpPr>
        <p:spPr>
          <a:xfrm>
            <a:off x="531815" y="812224"/>
            <a:ext cx="609603" cy="584777"/>
          </a:xfrm>
          <a:prstGeom prst="rect">
            <a:avLst/>
          </a:prstGeom>
          <a:noFill/>
          <a:ln cap="flat">
            <a:noFill/>
          </a:ln>
        </p:spPr>
        <p:txBody>
          <a:bodyPr vert="horz" wrap="square" lIns="91440" tIns="45720" rIns="91440"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0" b="0" i="0" u="none" strike="noStrike" kern="1200" cap="none" spc="0" baseline="0">
                <a:solidFill>
                  <a:srgbClr val="FFFFFF"/>
                </a:solidFill>
                <a:uFillTx/>
                <a:latin typeface="Century Gothic"/>
              </a:rPr>
              <a:t>“</a:t>
            </a:r>
          </a:p>
        </p:txBody>
      </p:sp>
      <p:sp>
        <p:nvSpPr>
          <p:cNvPr id="9" name="TextBox 14">
            <a:extLst>
              <a:ext uri="{FF2B5EF4-FFF2-40B4-BE49-F238E27FC236}">
                <a16:creationId xmlns:a16="http://schemas.microsoft.com/office/drawing/2014/main" id="{5BED0FBF-E4D6-4582-A8D3-27D714E6D646}"/>
              </a:ext>
            </a:extLst>
          </p:cNvPr>
          <p:cNvSpPr txBox="1"/>
          <p:nvPr/>
        </p:nvSpPr>
        <p:spPr>
          <a:xfrm>
            <a:off x="10285408" y="2768602"/>
            <a:ext cx="609603" cy="584777"/>
          </a:xfrm>
          <a:prstGeom prst="rect">
            <a:avLst/>
          </a:prstGeom>
          <a:noFill/>
          <a:ln cap="flat">
            <a:noFill/>
          </a:ln>
        </p:spPr>
        <p:txBody>
          <a:bodyPr vert="horz" wrap="square" lIns="91440" tIns="45720" rIns="91440" bIns="45720" anchor="ctr"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0" b="0" i="0" u="none" strike="noStrike" kern="1200" cap="none" spc="0" baseline="0">
                <a:solidFill>
                  <a:srgbClr val="FFFFFF"/>
                </a:solidFill>
                <a:uFillTx/>
                <a:latin typeface="Century Gothic"/>
              </a:rPr>
              <a:t>”</a:t>
            </a:r>
          </a:p>
        </p:txBody>
      </p:sp>
    </p:spTree>
    <p:extLst>
      <p:ext uri="{BB962C8B-B14F-4D97-AF65-F5344CB8AC3E}">
        <p14:creationId xmlns:p14="http://schemas.microsoft.com/office/powerpoint/2010/main" val="4192901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ичка с име">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36D14-0EEE-4B40-9682-6ED024D6C218}"/>
              </a:ext>
            </a:extLst>
          </p:cNvPr>
          <p:cNvSpPr txBox="1">
            <a:spLocks noGrp="1"/>
          </p:cNvSpPr>
          <p:nvPr>
            <p:ph type="title"/>
          </p:nvPr>
        </p:nvSpPr>
        <p:spPr>
          <a:xfrm>
            <a:off x="684208" y="3429000"/>
            <a:ext cx="8534396" cy="1697400"/>
          </a:xfrm>
        </p:spPr>
        <p:txBody>
          <a:bodyPr anchor="b"/>
          <a:lstStyle>
            <a:lvl1pPr>
              <a:defRPr sz="3200"/>
            </a:lvl1pPr>
          </a:lstStyle>
          <a:p>
            <a:pPr lvl="0"/>
            <a:r>
              <a:rPr lang="bg-BG"/>
              <a:t>Редакт. стил загл. образец</a:t>
            </a:r>
            <a:endParaRPr lang="en-US"/>
          </a:p>
        </p:txBody>
      </p:sp>
      <p:sp>
        <p:nvSpPr>
          <p:cNvPr id="3" name="Text Placeholder 2">
            <a:extLst>
              <a:ext uri="{FF2B5EF4-FFF2-40B4-BE49-F238E27FC236}">
                <a16:creationId xmlns:a16="http://schemas.microsoft.com/office/drawing/2014/main" id="{B5731758-6768-47ED-A71F-B910064C59F0}"/>
              </a:ext>
            </a:extLst>
          </p:cNvPr>
          <p:cNvSpPr txBox="1">
            <a:spLocks noGrp="1"/>
          </p:cNvSpPr>
          <p:nvPr>
            <p:ph type="body" idx="4294967295"/>
          </p:nvPr>
        </p:nvSpPr>
        <p:spPr>
          <a:xfrm>
            <a:off x="684208" y="5132984"/>
            <a:ext cx="8535988" cy="860395"/>
          </a:xfrm>
        </p:spPr>
        <p:txBody>
          <a:bodyPr anchor="t"/>
          <a:lstStyle>
            <a:lvl1pPr marL="0" indent="0">
              <a:buNone/>
              <a:defRPr/>
            </a:lvl1pPr>
          </a:lstStyle>
          <a:p>
            <a:pPr lvl="0"/>
            <a:r>
              <a:rPr lang="bg-BG"/>
              <a:t>Щракнете, за да редактирате стиловете на текста в образеца</a:t>
            </a:r>
          </a:p>
        </p:txBody>
      </p:sp>
      <p:sp>
        <p:nvSpPr>
          <p:cNvPr id="4" name="Date Placeholder 3">
            <a:extLst>
              <a:ext uri="{FF2B5EF4-FFF2-40B4-BE49-F238E27FC236}">
                <a16:creationId xmlns:a16="http://schemas.microsoft.com/office/drawing/2014/main" id="{BC69466F-F835-4EDC-AC52-D3E98812D969}"/>
              </a:ext>
            </a:extLst>
          </p:cNvPr>
          <p:cNvSpPr txBox="1">
            <a:spLocks noGrp="1"/>
          </p:cNvSpPr>
          <p:nvPr>
            <p:ph type="dt" sz="half" idx="7"/>
          </p:nvPr>
        </p:nvSpPr>
        <p:spPr/>
        <p:txBody>
          <a:bodyPr/>
          <a:lstStyle>
            <a:lvl1pPr>
              <a:defRPr/>
            </a:lvl1pPr>
          </a:lstStyle>
          <a:p>
            <a:pPr lvl="0"/>
            <a:fld id="{E60B844E-3A42-4E34-B405-4B22F0D9ED3E}" type="datetime1">
              <a:rPr lang="bg-BG"/>
              <a:pPr lvl="0"/>
              <a:t>28.02.22</a:t>
            </a:fld>
            <a:endParaRPr lang="bg-BG"/>
          </a:p>
        </p:txBody>
      </p:sp>
      <p:sp>
        <p:nvSpPr>
          <p:cNvPr id="5" name="Footer Placeholder 4">
            <a:extLst>
              <a:ext uri="{FF2B5EF4-FFF2-40B4-BE49-F238E27FC236}">
                <a16:creationId xmlns:a16="http://schemas.microsoft.com/office/drawing/2014/main" id="{4495240B-C28D-4A4F-9C61-E2BAB0D17B55}"/>
              </a:ext>
            </a:extLst>
          </p:cNvPr>
          <p:cNvSpPr txBox="1">
            <a:spLocks noGrp="1"/>
          </p:cNvSpPr>
          <p:nvPr>
            <p:ph type="ftr" sz="quarter" idx="9"/>
          </p:nvPr>
        </p:nvSpPr>
        <p:spPr/>
        <p:txBody>
          <a:bodyPr/>
          <a:lstStyle>
            <a:lvl1pPr>
              <a:defRPr/>
            </a:lvl1pPr>
          </a:lstStyle>
          <a:p>
            <a:pPr lvl="0"/>
            <a:endParaRPr lang="bg-BG"/>
          </a:p>
        </p:txBody>
      </p:sp>
      <p:sp>
        <p:nvSpPr>
          <p:cNvPr id="6" name="Slide Number Placeholder 5">
            <a:extLst>
              <a:ext uri="{FF2B5EF4-FFF2-40B4-BE49-F238E27FC236}">
                <a16:creationId xmlns:a16="http://schemas.microsoft.com/office/drawing/2014/main" id="{F4CA0DEA-69AE-4F66-8D9A-D537AD0BDB72}"/>
              </a:ext>
            </a:extLst>
          </p:cNvPr>
          <p:cNvSpPr txBox="1">
            <a:spLocks noGrp="1"/>
          </p:cNvSpPr>
          <p:nvPr>
            <p:ph type="sldNum" sz="quarter" idx="8"/>
          </p:nvPr>
        </p:nvSpPr>
        <p:spPr/>
        <p:txBody>
          <a:bodyPr/>
          <a:lstStyle>
            <a:lvl1pPr>
              <a:defRPr/>
            </a:lvl1pPr>
          </a:lstStyle>
          <a:p>
            <a:pPr lvl="0"/>
            <a:fld id="{33FB246A-6A10-496C-A41F-7DFDD655E1AF}" type="slidenum">
              <a:t>‹#›</a:t>
            </a:fld>
            <a:endParaRPr lang="bg-BG"/>
          </a:p>
        </p:txBody>
      </p:sp>
    </p:spTree>
    <p:extLst>
      <p:ext uri="{BB962C8B-B14F-4D97-AF65-F5344CB8AC3E}">
        <p14:creationId xmlns:p14="http://schemas.microsoft.com/office/powerpoint/2010/main" val="31197626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Картичка с име на цитат">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AB01F-AFAD-4036-971E-6A0EC8D8047A}"/>
              </a:ext>
            </a:extLst>
          </p:cNvPr>
          <p:cNvSpPr txBox="1">
            <a:spLocks noGrp="1"/>
          </p:cNvSpPr>
          <p:nvPr>
            <p:ph type="title"/>
          </p:nvPr>
        </p:nvSpPr>
        <p:spPr>
          <a:xfrm>
            <a:off x="1141408" y="685800"/>
            <a:ext cx="9144000" cy="2743200"/>
          </a:xfrm>
        </p:spPr>
        <p:txBody>
          <a:bodyPr/>
          <a:lstStyle>
            <a:lvl1pPr>
              <a:defRPr sz="3200"/>
            </a:lvl1pPr>
          </a:lstStyle>
          <a:p>
            <a:pPr lvl="0"/>
            <a:r>
              <a:rPr lang="bg-BG"/>
              <a:t>Редакт. стил загл. образец</a:t>
            </a:r>
            <a:endParaRPr lang="en-US"/>
          </a:p>
        </p:txBody>
      </p:sp>
      <p:sp>
        <p:nvSpPr>
          <p:cNvPr id="3" name="Text Placeholder 9">
            <a:extLst>
              <a:ext uri="{FF2B5EF4-FFF2-40B4-BE49-F238E27FC236}">
                <a16:creationId xmlns:a16="http://schemas.microsoft.com/office/drawing/2014/main" id="{E1CE54EC-9762-42E1-98BE-358EAAA829CA}"/>
              </a:ext>
            </a:extLst>
          </p:cNvPr>
          <p:cNvSpPr txBox="1">
            <a:spLocks noGrp="1"/>
          </p:cNvSpPr>
          <p:nvPr>
            <p:ph type="body" idx="4294967295"/>
          </p:nvPr>
        </p:nvSpPr>
        <p:spPr>
          <a:xfrm>
            <a:off x="684208" y="3928536"/>
            <a:ext cx="8534396" cy="1049868"/>
          </a:xfrm>
        </p:spPr>
        <p:txBody>
          <a:bodyPr anchor="b"/>
          <a:lstStyle>
            <a:lvl1pPr marL="0">
              <a:spcBef>
                <a:spcPts val="0"/>
              </a:spcBef>
              <a:buNone/>
              <a:defRPr sz="2400" cap="all">
                <a:solidFill>
                  <a:srgbClr val="FFFFFF"/>
                </a:solidFill>
              </a:defRPr>
            </a:lvl1pPr>
          </a:lstStyle>
          <a:p>
            <a:pPr lvl="0"/>
            <a:r>
              <a:rPr lang="bg-BG"/>
              <a:t>Щракнете, за да редактирате стиловете на текста в образеца</a:t>
            </a:r>
          </a:p>
        </p:txBody>
      </p:sp>
      <p:sp>
        <p:nvSpPr>
          <p:cNvPr id="4" name="Text Placeholder 2">
            <a:extLst>
              <a:ext uri="{FF2B5EF4-FFF2-40B4-BE49-F238E27FC236}">
                <a16:creationId xmlns:a16="http://schemas.microsoft.com/office/drawing/2014/main" id="{5E9CDF27-D9B8-487F-96F6-F0152ACD5BE7}"/>
              </a:ext>
            </a:extLst>
          </p:cNvPr>
          <p:cNvSpPr txBox="1">
            <a:spLocks noGrp="1"/>
          </p:cNvSpPr>
          <p:nvPr>
            <p:ph type="body" idx="4294967295"/>
          </p:nvPr>
        </p:nvSpPr>
        <p:spPr>
          <a:xfrm>
            <a:off x="684208" y="4978395"/>
            <a:ext cx="8534396" cy="1015998"/>
          </a:xfrm>
        </p:spPr>
        <p:txBody>
          <a:bodyPr anchor="t"/>
          <a:lstStyle>
            <a:lvl1pPr marL="0" indent="0">
              <a:spcBef>
                <a:spcPts val="400"/>
              </a:spcBef>
              <a:buNone/>
              <a:defRPr sz="1800"/>
            </a:lvl1pPr>
          </a:lstStyle>
          <a:p>
            <a:pPr lvl="0"/>
            <a:r>
              <a:rPr lang="bg-BG"/>
              <a:t>Щракнете, за да редактирате стиловете на текста в образеца</a:t>
            </a:r>
          </a:p>
        </p:txBody>
      </p:sp>
      <p:sp>
        <p:nvSpPr>
          <p:cNvPr id="5" name="Date Placeholder 3">
            <a:extLst>
              <a:ext uri="{FF2B5EF4-FFF2-40B4-BE49-F238E27FC236}">
                <a16:creationId xmlns:a16="http://schemas.microsoft.com/office/drawing/2014/main" id="{E64F5E69-171A-4223-BA8F-5E81A73D5A10}"/>
              </a:ext>
            </a:extLst>
          </p:cNvPr>
          <p:cNvSpPr txBox="1">
            <a:spLocks noGrp="1"/>
          </p:cNvSpPr>
          <p:nvPr>
            <p:ph type="dt" sz="half" idx="7"/>
          </p:nvPr>
        </p:nvSpPr>
        <p:spPr/>
        <p:txBody>
          <a:bodyPr/>
          <a:lstStyle>
            <a:lvl1pPr>
              <a:defRPr/>
            </a:lvl1pPr>
          </a:lstStyle>
          <a:p>
            <a:pPr lvl="0"/>
            <a:fld id="{CEB57FD6-EA16-4EAD-8BD2-8A726AF53F95}" type="datetime1">
              <a:rPr lang="bg-BG"/>
              <a:pPr lvl="0"/>
              <a:t>28.02.22</a:t>
            </a:fld>
            <a:endParaRPr lang="bg-BG"/>
          </a:p>
        </p:txBody>
      </p:sp>
      <p:sp>
        <p:nvSpPr>
          <p:cNvPr id="6" name="Footer Placeholder 4">
            <a:extLst>
              <a:ext uri="{FF2B5EF4-FFF2-40B4-BE49-F238E27FC236}">
                <a16:creationId xmlns:a16="http://schemas.microsoft.com/office/drawing/2014/main" id="{CEC3F706-9A46-4856-A38B-3193B5DDCC66}"/>
              </a:ext>
            </a:extLst>
          </p:cNvPr>
          <p:cNvSpPr txBox="1">
            <a:spLocks noGrp="1"/>
          </p:cNvSpPr>
          <p:nvPr>
            <p:ph type="ftr" sz="quarter" idx="9"/>
          </p:nvPr>
        </p:nvSpPr>
        <p:spPr/>
        <p:txBody>
          <a:bodyPr/>
          <a:lstStyle>
            <a:lvl1pPr>
              <a:defRPr/>
            </a:lvl1pPr>
          </a:lstStyle>
          <a:p>
            <a:pPr lvl="0"/>
            <a:endParaRPr lang="bg-BG"/>
          </a:p>
        </p:txBody>
      </p:sp>
      <p:sp>
        <p:nvSpPr>
          <p:cNvPr id="7" name="Slide Number Placeholder 5">
            <a:extLst>
              <a:ext uri="{FF2B5EF4-FFF2-40B4-BE49-F238E27FC236}">
                <a16:creationId xmlns:a16="http://schemas.microsoft.com/office/drawing/2014/main" id="{108083D0-C356-46B1-902D-03F48F437C7C}"/>
              </a:ext>
            </a:extLst>
          </p:cNvPr>
          <p:cNvSpPr txBox="1">
            <a:spLocks noGrp="1"/>
          </p:cNvSpPr>
          <p:nvPr>
            <p:ph type="sldNum" sz="quarter" idx="8"/>
          </p:nvPr>
        </p:nvSpPr>
        <p:spPr/>
        <p:txBody>
          <a:bodyPr/>
          <a:lstStyle>
            <a:lvl1pPr>
              <a:defRPr/>
            </a:lvl1pPr>
          </a:lstStyle>
          <a:p>
            <a:pPr lvl="0"/>
            <a:fld id="{D056BF21-A0BB-45D4-8CED-EA5F37E71FE4}" type="slidenum">
              <a:t>‹#›</a:t>
            </a:fld>
            <a:endParaRPr lang="bg-BG"/>
          </a:p>
        </p:txBody>
      </p:sp>
      <p:sp>
        <p:nvSpPr>
          <p:cNvPr id="8" name="TextBox 10">
            <a:extLst>
              <a:ext uri="{FF2B5EF4-FFF2-40B4-BE49-F238E27FC236}">
                <a16:creationId xmlns:a16="http://schemas.microsoft.com/office/drawing/2014/main" id="{80D245B5-3518-405D-A88C-E2B83A964644}"/>
              </a:ext>
            </a:extLst>
          </p:cNvPr>
          <p:cNvSpPr txBox="1"/>
          <p:nvPr/>
        </p:nvSpPr>
        <p:spPr>
          <a:xfrm>
            <a:off x="531815" y="812224"/>
            <a:ext cx="609603" cy="584777"/>
          </a:xfrm>
          <a:prstGeom prst="rect">
            <a:avLst/>
          </a:prstGeom>
          <a:noFill/>
          <a:ln cap="flat">
            <a:noFill/>
          </a:ln>
        </p:spPr>
        <p:txBody>
          <a:bodyPr vert="horz" wrap="square" lIns="91440" tIns="45720" rIns="91440"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0" b="0" i="0" u="none" strike="noStrike" kern="1200" cap="none" spc="0" baseline="0">
                <a:solidFill>
                  <a:srgbClr val="FFFFFF"/>
                </a:solidFill>
                <a:uFillTx/>
                <a:latin typeface="Century Gothic"/>
              </a:rPr>
              <a:t>“</a:t>
            </a:r>
          </a:p>
        </p:txBody>
      </p:sp>
      <p:sp>
        <p:nvSpPr>
          <p:cNvPr id="9" name="TextBox 11">
            <a:extLst>
              <a:ext uri="{FF2B5EF4-FFF2-40B4-BE49-F238E27FC236}">
                <a16:creationId xmlns:a16="http://schemas.microsoft.com/office/drawing/2014/main" id="{9B38AB44-3F4E-476E-B544-EE8D493FE77B}"/>
              </a:ext>
            </a:extLst>
          </p:cNvPr>
          <p:cNvSpPr txBox="1"/>
          <p:nvPr/>
        </p:nvSpPr>
        <p:spPr>
          <a:xfrm>
            <a:off x="10285408" y="2768602"/>
            <a:ext cx="609603" cy="584777"/>
          </a:xfrm>
          <a:prstGeom prst="rect">
            <a:avLst/>
          </a:prstGeom>
          <a:noFill/>
          <a:ln cap="flat">
            <a:noFill/>
          </a:ln>
        </p:spPr>
        <p:txBody>
          <a:bodyPr vert="horz" wrap="square" lIns="91440" tIns="45720" rIns="91440" bIns="45720" anchor="ctr"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0" b="0" i="0" u="none" strike="noStrike" kern="1200" cap="none" spc="0" baseline="0">
                <a:solidFill>
                  <a:srgbClr val="FFFFFF"/>
                </a:solidFill>
                <a:uFillTx/>
                <a:latin typeface="Century Gothic"/>
              </a:rPr>
              <a:t>”</a:t>
            </a:r>
          </a:p>
        </p:txBody>
      </p:sp>
    </p:spTree>
    <p:extLst>
      <p:ext uri="{BB962C8B-B14F-4D97-AF65-F5344CB8AC3E}">
        <p14:creationId xmlns:p14="http://schemas.microsoft.com/office/powerpoint/2010/main" val="8460036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или Fals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9EC2D-BECF-45B2-A4A9-3B4CE18E31A4}"/>
              </a:ext>
            </a:extLst>
          </p:cNvPr>
          <p:cNvSpPr txBox="1">
            <a:spLocks noGrp="1"/>
          </p:cNvSpPr>
          <p:nvPr>
            <p:ph type="title"/>
          </p:nvPr>
        </p:nvSpPr>
        <p:spPr>
          <a:xfrm>
            <a:off x="684208" y="685800"/>
            <a:ext cx="10058400" cy="2743200"/>
          </a:xfrm>
        </p:spPr>
        <p:txBody>
          <a:bodyPr/>
          <a:lstStyle>
            <a:lvl1pPr>
              <a:defRPr/>
            </a:lvl1pPr>
          </a:lstStyle>
          <a:p>
            <a:pPr lvl="0"/>
            <a:r>
              <a:rPr lang="bg-BG"/>
              <a:t>Редакт. стил загл. образец</a:t>
            </a:r>
            <a:endParaRPr lang="en-US"/>
          </a:p>
        </p:txBody>
      </p:sp>
      <p:sp>
        <p:nvSpPr>
          <p:cNvPr id="3" name="Text Placeholder 9">
            <a:extLst>
              <a:ext uri="{FF2B5EF4-FFF2-40B4-BE49-F238E27FC236}">
                <a16:creationId xmlns:a16="http://schemas.microsoft.com/office/drawing/2014/main" id="{CC4D97BB-2ED5-4696-ADDE-0F418B505300}"/>
              </a:ext>
            </a:extLst>
          </p:cNvPr>
          <p:cNvSpPr txBox="1">
            <a:spLocks noGrp="1"/>
          </p:cNvSpPr>
          <p:nvPr>
            <p:ph type="body" idx="4294967295"/>
          </p:nvPr>
        </p:nvSpPr>
        <p:spPr>
          <a:xfrm>
            <a:off x="684208" y="3928536"/>
            <a:ext cx="8534396" cy="838203"/>
          </a:xfrm>
        </p:spPr>
        <p:txBody>
          <a:bodyPr anchor="b"/>
          <a:lstStyle>
            <a:lvl1pPr marL="0">
              <a:spcBef>
                <a:spcPts val="0"/>
              </a:spcBef>
              <a:buNone/>
              <a:defRPr sz="2400" cap="all">
                <a:solidFill>
                  <a:srgbClr val="FFFFFF"/>
                </a:solidFill>
              </a:defRPr>
            </a:lvl1pPr>
          </a:lstStyle>
          <a:p>
            <a:pPr lvl="0"/>
            <a:r>
              <a:rPr lang="bg-BG"/>
              <a:t>Щракнете, за да редактирате стиловете на текста в образеца</a:t>
            </a:r>
          </a:p>
        </p:txBody>
      </p:sp>
      <p:sp>
        <p:nvSpPr>
          <p:cNvPr id="4" name="Text Placeholder 2">
            <a:extLst>
              <a:ext uri="{FF2B5EF4-FFF2-40B4-BE49-F238E27FC236}">
                <a16:creationId xmlns:a16="http://schemas.microsoft.com/office/drawing/2014/main" id="{2417D262-5429-461B-90B6-4552D1A2D621}"/>
              </a:ext>
            </a:extLst>
          </p:cNvPr>
          <p:cNvSpPr txBox="1">
            <a:spLocks noGrp="1"/>
          </p:cNvSpPr>
          <p:nvPr>
            <p:ph type="body" idx="4294967295"/>
          </p:nvPr>
        </p:nvSpPr>
        <p:spPr>
          <a:xfrm>
            <a:off x="684208" y="4766730"/>
            <a:ext cx="8534396" cy="1227664"/>
          </a:xfrm>
        </p:spPr>
        <p:txBody>
          <a:bodyPr anchor="t"/>
          <a:lstStyle>
            <a:lvl1pPr marL="0" indent="0">
              <a:spcBef>
                <a:spcPts val="400"/>
              </a:spcBef>
              <a:buNone/>
              <a:defRPr sz="1800"/>
            </a:lvl1pPr>
          </a:lstStyle>
          <a:p>
            <a:pPr lvl="0"/>
            <a:r>
              <a:rPr lang="bg-BG"/>
              <a:t>Щракнете, за да редактирате стиловете на текста в образеца</a:t>
            </a:r>
          </a:p>
        </p:txBody>
      </p:sp>
      <p:sp>
        <p:nvSpPr>
          <p:cNvPr id="5" name="Date Placeholder 3">
            <a:extLst>
              <a:ext uri="{FF2B5EF4-FFF2-40B4-BE49-F238E27FC236}">
                <a16:creationId xmlns:a16="http://schemas.microsoft.com/office/drawing/2014/main" id="{1D8F2FC3-6100-4B7E-8238-22B76A213AA9}"/>
              </a:ext>
            </a:extLst>
          </p:cNvPr>
          <p:cNvSpPr txBox="1">
            <a:spLocks noGrp="1"/>
          </p:cNvSpPr>
          <p:nvPr>
            <p:ph type="dt" sz="half" idx="7"/>
          </p:nvPr>
        </p:nvSpPr>
        <p:spPr/>
        <p:txBody>
          <a:bodyPr/>
          <a:lstStyle>
            <a:lvl1pPr>
              <a:defRPr/>
            </a:lvl1pPr>
          </a:lstStyle>
          <a:p>
            <a:pPr lvl="0"/>
            <a:fld id="{45060566-B0A8-4536-BEA0-55BA705B3844}" type="datetime1">
              <a:rPr lang="bg-BG"/>
              <a:pPr lvl="0"/>
              <a:t>28.02.22</a:t>
            </a:fld>
            <a:endParaRPr lang="bg-BG"/>
          </a:p>
        </p:txBody>
      </p:sp>
      <p:sp>
        <p:nvSpPr>
          <p:cNvPr id="6" name="Footer Placeholder 4">
            <a:extLst>
              <a:ext uri="{FF2B5EF4-FFF2-40B4-BE49-F238E27FC236}">
                <a16:creationId xmlns:a16="http://schemas.microsoft.com/office/drawing/2014/main" id="{B41C0B36-2122-42B5-AAE3-A1B8B3EDD6C2}"/>
              </a:ext>
            </a:extLst>
          </p:cNvPr>
          <p:cNvSpPr txBox="1">
            <a:spLocks noGrp="1"/>
          </p:cNvSpPr>
          <p:nvPr>
            <p:ph type="ftr" sz="quarter" idx="9"/>
          </p:nvPr>
        </p:nvSpPr>
        <p:spPr/>
        <p:txBody>
          <a:bodyPr/>
          <a:lstStyle>
            <a:lvl1pPr>
              <a:defRPr/>
            </a:lvl1pPr>
          </a:lstStyle>
          <a:p>
            <a:pPr lvl="0"/>
            <a:endParaRPr lang="bg-BG"/>
          </a:p>
        </p:txBody>
      </p:sp>
      <p:sp>
        <p:nvSpPr>
          <p:cNvPr id="7" name="Slide Number Placeholder 5">
            <a:extLst>
              <a:ext uri="{FF2B5EF4-FFF2-40B4-BE49-F238E27FC236}">
                <a16:creationId xmlns:a16="http://schemas.microsoft.com/office/drawing/2014/main" id="{C1EDDD88-4469-4E8F-A826-79343EF64124}"/>
              </a:ext>
            </a:extLst>
          </p:cNvPr>
          <p:cNvSpPr txBox="1">
            <a:spLocks noGrp="1"/>
          </p:cNvSpPr>
          <p:nvPr>
            <p:ph type="sldNum" sz="quarter" idx="8"/>
          </p:nvPr>
        </p:nvSpPr>
        <p:spPr/>
        <p:txBody>
          <a:bodyPr/>
          <a:lstStyle>
            <a:lvl1pPr>
              <a:defRPr/>
            </a:lvl1pPr>
          </a:lstStyle>
          <a:p>
            <a:pPr lvl="0"/>
            <a:fld id="{F8054703-3F85-40D7-AF68-8DBC23840D8F}" type="slidenum">
              <a:t>‹#›</a:t>
            </a:fld>
            <a:endParaRPr lang="bg-BG"/>
          </a:p>
        </p:txBody>
      </p:sp>
    </p:spTree>
    <p:extLst>
      <p:ext uri="{BB962C8B-B14F-4D97-AF65-F5344CB8AC3E}">
        <p14:creationId xmlns:p14="http://schemas.microsoft.com/office/powerpoint/2010/main" val="8024123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лавие и вертикален текст">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B4DDC-3EB0-42B8-8A9C-4B0B94BB776F}"/>
              </a:ext>
            </a:extLst>
          </p:cNvPr>
          <p:cNvSpPr txBox="1">
            <a:spLocks noGrp="1"/>
          </p:cNvSpPr>
          <p:nvPr>
            <p:ph type="title"/>
          </p:nvPr>
        </p:nvSpPr>
        <p:spPr/>
        <p:txBody>
          <a:bodyPr/>
          <a:lstStyle>
            <a:lvl1pPr>
              <a:defRPr/>
            </a:lvl1pPr>
          </a:lstStyle>
          <a:p>
            <a:pPr lvl="0"/>
            <a:r>
              <a:rPr lang="bg-BG"/>
              <a:t>Редакт. стил загл. образец</a:t>
            </a:r>
            <a:endParaRPr lang="en-US"/>
          </a:p>
        </p:txBody>
      </p:sp>
      <p:sp>
        <p:nvSpPr>
          <p:cNvPr id="3" name="Vertical Text Placeholder 2">
            <a:extLst>
              <a:ext uri="{FF2B5EF4-FFF2-40B4-BE49-F238E27FC236}">
                <a16:creationId xmlns:a16="http://schemas.microsoft.com/office/drawing/2014/main" id="{5225F074-63C2-4A7A-8A58-C7DA4A52CE62}"/>
              </a:ext>
            </a:extLst>
          </p:cNvPr>
          <p:cNvSpPr txBox="1">
            <a:spLocks noGrp="1"/>
          </p:cNvSpPr>
          <p:nvPr>
            <p:ph type="body" orient="vert" idx="1"/>
          </p:nvPr>
        </p:nvSpPr>
        <p:spPr/>
        <p:txBody>
          <a:bodyPr vert="eaVert" anchor="t"/>
          <a:lstStyle>
            <a:lvl1pPr>
              <a:defRPr/>
            </a:lvl1pPr>
            <a:lvl2pPr>
              <a:defRPr/>
            </a:lvl2pPr>
            <a:lvl3pPr>
              <a:defRPr/>
            </a:lvl3pPr>
            <a:lvl4pPr>
              <a:defRPr/>
            </a:lvl4pPr>
            <a:lvl5pPr>
              <a:defRPr/>
            </a:lvl5pPr>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endParaRPr lang="en-US"/>
          </a:p>
        </p:txBody>
      </p:sp>
      <p:sp>
        <p:nvSpPr>
          <p:cNvPr id="4" name="Date Placeholder 3">
            <a:extLst>
              <a:ext uri="{FF2B5EF4-FFF2-40B4-BE49-F238E27FC236}">
                <a16:creationId xmlns:a16="http://schemas.microsoft.com/office/drawing/2014/main" id="{1FB6E57F-E3E0-465A-8444-D1428956FD52}"/>
              </a:ext>
            </a:extLst>
          </p:cNvPr>
          <p:cNvSpPr txBox="1">
            <a:spLocks noGrp="1"/>
          </p:cNvSpPr>
          <p:nvPr>
            <p:ph type="dt" sz="half" idx="7"/>
          </p:nvPr>
        </p:nvSpPr>
        <p:spPr/>
        <p:txBody>
          <a:bodyPr/>
          <a:lstStyle>
            <a:lvl1pPr>
              <a:defRPr/>
            </a:lvl1pPr>
          </a:lstStyle>
          <a:p>
            <a:pPr lvl="0"/>
            <a:fld id="{277E09B7-7959-4F3D-9F54-8FD861E2FBFD}" type="datetime1">
              <a:rPr lang="bg-BG"/>
              <a:pPr lvl="0"/>
              <a:t>28.02.22</a:t>
            </a:fld>
            <a:endParaRPr lang="bg-BG"/>
          </a:p>
        </p:txBody>
      </p:sp>
      <p:sp>
        <p:nvSpPr>
          <p:cNvPr id="5" name="Footer Placeholder 4">
            <a:extLst>
              <a:ext uri="{FF2B5EF4-FFF2-40B4-BE49-F238E27FC236}">
                <a16:creationId xmlns:a16="http://schemas.microsoft.com/office/drawing/2014/main" id="{455183BD-E4D7-4B8E-8CFC-61E27539E355}"/>
              </a:ext>
            </a:extLst>
          </p:cNvPr>
          <p:cNvSpPr txBox="1">
            <a:spLocks noGrp="1"/>
          </p:cNvSpPr>
          <p:nvPr>
            <p:ph type="ftr" sz="quarter" idx="9"/>
          </p:nvPr>
        </p:nvSpPr>
        <p:spPr/>
        <p:txBody>
          <a:bodyPr/>
          <a:lstStyle>
            <a:lvl1pPr>
              <a:defRPr/>
            </a:lvl1pPr>
          </a:lstStyle>
          <a:p>
            <a:pPr lvl="0"/>
            <a:endParaRPr lang="bg-BG"/>
          </a:p>
        </p:txBody>
      </p:sp>
      <p:sp>
        <p:nvSpPr>
          <p:cNvPr id="6" name="Slide Number Placeholder 5">
            <a:extLst>
              <a:ext uri="{FF2B5EF4-FFF2-40B4-BE49-F238E27FC236}">
                <a16:creationId xmlns:a16="http://schemas.microsoft.com/office/drawing/2014/main" id="{530D6736-0763-4905-8007-A2AA59EB4DA0}"/>
              </a:ext>
            </a:extLst>
          </p:cNvPr>
          <p:cNvSpPr txBox="1">
            <a:spLocks noGrp="1"/>
          </p:cNvSpPr>
          <p:nvPr>
            <p:ph type="sldNum" sz="quarter" idx="8"/>
          </p:nvPr>
        </p:nvSpPr>
        <p:spPr/>
        <p:txBody>
          <a:bodyPr/>
          <a:lstStyle>
            <a:lvl1pPr>
              <a:defRPr/>
            </a:lvl1pPr>
          </a:lstStyle>
          <a:p>
            <a:pPr lvl="0"/>
            <a:fld id="{723D0018-8EB4-470B-8C38-9A7337F2E1C9}" type="slidenum">
              <a:t>‹#›</a:t>
            </a:fld>
            <a:endParaRPr lang="bg-BG"/>
          </a:p>
        </p:txBody>
      </p:sp>
    </p:spTree>
    <p:extLst>
      <p:ext uri="{BB962C8B-B14F-4D97-AF65-F5344CB8AC3E}">
        <p14:creationId xmlns:p14="http://schemas.microsoft.com/office/powerpoint/2010/main" val="35297180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но заглавие и текст">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0EEDC24-C88E-4A45-B6DB-C0A437D9EEEB}"/>
              </a:ext>
            </a:extLst>
          </p:cNvPr>
          <p:cNvSpPr txBox="1">
            <a:spLocks noGrp="1"/>
          </p:cNvSpPr>
          <p:nvPr>
            <p:ph type="title" orient="vert"/>
          </p:nvPr>
        </p:nvSpPr>
        <p:spPr>
          <a:xfrm>
            <a:off x="8685208" y="685800"/>
            <a:ext cx="2057400" cy="4572000"/>
          </a:xfrm>
        </p:spPr>
        <p:txBody>
          <a:bodyPr vert="eaVert"/>
          <a:lstStyle>
            <a:lvl1pPr>
              <a:defRPr/>
            </a:lvl1pPr>
          </a:lstStyle>
          <a:p>
            <a:pPr lvl="0"/>
            <a:r>
              <a:rPr lang="bg-BG"/>
              <a:t>Редакт. стил загл. образец</a:t>
            </a:r>
            <a:endParaRPr lang="en-US"/>
          </a:p>
        </p:txBody>
      </p:sp>
      <p:sp>
        <p:nvSpPr>
          <p:cNvPr id="3" name="Vertical Text Placeholder 2">
            <a:extLst>
              <a:ext uri="{FF2B5EF4-FFF2-40B4-BE49-F238E27FC236}">
                <a16:creationId xmlns:a16="http://schemas.microsoft.com/office/drawing/2014/main" id="{1ACF0428-9B3C-4356-9EAA-A0CFDEC1697A}"/>
              </a:ext>
            </a:extLst>
          </p:cNvPr>
          <p:cNvSpPr txBox="1">
            <a:spLocks noGrp="1"/>
          </p:cNvSpPr>
          <p:nvPr>
            <p:ph type="body" orient="vert" idx="1"/>
          </p:nvPr>
        </p:nvSpPr>
        <p:spPr>
          <a:xfrm>
            <a:off x="685800" y="685800"/>
            <a:ext cx="7823204" cy="5308604"/>
          </a:xfrm>
        </p:spPr>
        <p:txBody>
          <a:bodyPr vert="eaVert" anchor="t"/>
          <a:lstStyle>
            <a:lvl1pPr>
              <a:defRPr/>
            </a:lvl1pPr>
            <a:lvl2pPr>
              <a:defRPr/>
            </a:lvl2pPr>
            <a:lvl3pPr>
              <a:defRPr/>
            </a:lvl3pPr>
            <a:lvl4pPr>
              <a:defRPr/>
            </a:lvl4pPr>
            <a:lvl5pPr>
              <a:defRPr/>
            </a:lvl5pPr>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endParaRPr lang="en-US"/>
          </a:p>
        </p:txBody>
      </p:sp>
      <p:sp>
        <p:nvSpPr>
          <p:cNvPr id="4" name="Date Placeholder 3">
            <a:extLst>
              <a:ext uri="{FF2B5EF4-FFF2-40B4-BE49-F238E27FC236}">
                <a16:creationId xmlns:a16="http://schemas.microsoft.com/office/drawing/2014/main" id="{6D71C09F-64DA-4EF3-9F04-9B133CDC9948}"/>
              </a:ext>
            </a:extLst>
          </p:cNvPr>
          <p:cNvSpPr txBox="1">
            <a:spLocks noGrp="1"/>
          </p:cNvSpPr>
          <p:nvPr>
            <p:ph type="dt" sz="half" idx="7"/>
          </p:nvPr>
        </p:nvSpPr>
        <p:spPr/>
        <p:txBody>
          <a:bodyPr/>
          <a:lstStyle>
            <a:lvl1pPr>
              <a:defRPr/>
            </a:lvl1pPr>
          </a:lstStyle>
          <a:p>
            <a:pPr lvl="0"/>
            <a:fld id="{43BC5F64-320A-47DF-91F5-E883D1B7F7D7}" type="datetime1">
              <a:rPr lang="bg-BG"/>
              <a:pPr lvl="0"/>
              <a:t>28.02.22</a:t>
            </a:fld>
            <a:endParaRPr lang="bg-BG"/>
          </a:p>
        </p:txBody>
      </p:sp>
      <p:sp>
        <p:nvSpPr>
          <p:cNvPr id="5" name="Footer Placeholder 4">
            <a:extLst>
              <a:ext uri="{FF2B5EF4-FFF2-40B4-BE49-F238E27FC236}">
                <a16:creationId xmlns:a16="http://schemas.microsoft.com/office/drawing/2014/main" id="{E89A6FB1-C345-4184-8EFB-F42DB04B851C}"/>
              </a:ext>
            </a:extLst>
          </p:cNvPr>
          <p:cNvSpPr txBox="1">
            <a:spLocks noGrp="1"/>
          </p:cNvSpPr>
          <p:nvPr>
            <p:ph type="ftr" sz="quarter" idx="9"/>
          </p:nvPr>
        </p:nvSpPr>
        <p:spPr/>
        <p:txBody>
          <a:bodyPr/>
          <a:lstStyle>
            <a:lvl1pPr>
              <a:defRPr/>
            </a:lvl1pPr>
          </a:lstStyle>
          <a:p>
            <a:pPr lvl="0"/>
            <a:endParaRPr lang="bg-BG"/>
          </a:p>
        </p:txBody>
      </p:sp>
      <p:sp>
        <p:nvSpPr>
          <p:cNvPr id="6" name="Slide Number Placeholder 5">
            <a:extLst>
              <a:ext uri="{FF2B5EF4-FFF2-40B4-BE49-F238E27FC236}">
                <a16:creationId xmlns:a16="http://schemas.microsoft.com/office/drawing/2014/main" id="{D87F320E-2EA2-4DDC-BAC5-3CA185CBE7F5}"/>
              </a:ext>
            </a:extLst>
          </p:cNvPr>
          <p:cNvSpPr txBox="1">
            <a:spLocks noGrp="1"/>
          </p:cNvSpPr>
          <p:nvPr>
            <p:ph type="sldNum" sz="quarter" idx="8"/>
          </p:nvPr>
        </p:nvSpPr>
        <p:spPr/>
        <p:txBody>
          <a:bodyPr/>
          <a:lstStyle>
            <a:lvl1pPr>
              <a:defRPr/>
            </a:lvl1pPr>
          </a:lstStyle>
          <a:p>
            <a:pPr lvl="0"/>
            <a:fld id="{6CA5C47E-EEAB-4D96-8C25-CF280AF87136}" type="slidenum">
              <a:t>‹#›</a:t>
            </a:fld>
            <a:endParaRPr lang="bg-BG"/>
          </a:p>
        </p:txBody>
      </p:sp>
    </p:spTree>
    <p:extLst>
      <p:ext uri="{BB962C8B-B14F-4D97-AF65-F5344CB8AC3E}">
        <p14:creationId xmlns:p14="http://schemas.microsoft.com/office/powerpoint/2010/main" val="243749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лавие и съдържание">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326A1-EC05-4302-8890-86E1EFFFBB41}"/>
              </a:ext>
            </a:extLst>
          </p:cNvPr>
          <p:cNvSpPr txBox="1">
            <a:spLocks noGrp="1"/>
          </p:cNvSpPr>
          <p:nvPr>
            <p:ph type="title"/>
          </p:nvPr>
        </p:nvSpPr>
        <p:spPr/>
        <p:txBody>
          <a:bodyPr/>
          <a:lstStyle>
            <a:lvl1pPr>
              <a:defRPr/>
            </a:lvl1pPr>
          </a:lstStyle>
          <a:p>
            <a:pPr lvl="0"/>
            <a:r>
              <a:rPr lang="bg-BG"/>
              <a:t>Редакт. стил загл. образец</a:t>
            </a:r>
            <a:endParaRPr lang="en-US"/>
          </a:p>
        </p:txBody>
      </p:sp>
      <p:sp>
        <p:nvSpPr>
          <p:cNvPr id="3" name="Content Placeholder 2">
            <a:extLst>
              <a:ext uri="{FF2B5EF4-FFF2-40B4-BE49-F238E27FC236}">
                <a16:creationId xmlns:a16="http://schemas.microsoft.com/office/drawing/2014/main" id="{4090240E-AC9F-4F0F-A5E6-D107BFBAF681}"/>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endParaRPr lang="en-US"/>
          </a:p>
        </p:txBody>
      </p:sp>
      <p:sp>
        <p:nvSpPr>
          <p:cNvPr id="4" name="Date Placeholder 3">
            <a:extLst>
              <a:ext uri="{FF2B5EF4-FFF2-40B4-BE49-F238E27FC236}">
                <a16:creationId xmlns:a16="http://schemas.microsoft.com/office/drawing/2014/main" id="{0EC4D0E2-7296-47C1-B643-F1C50D942A70}"/>
              </a:ext>
            </a:extLst>
          </p:cNvPr>
          <p:cNvSpPr txBox="1">
            <a:spLocks noGrp="1"/>
          </p:cNvSpPr>
          <p:nvPr>
            <p:ph type="dt" sz="half" idx="7"/>
          </p:nvPr>
        </p:nvSpPr>
        <p:spPr/>
        <p:txBody>
          <a:bodyPr/>
          <a:lstStyle>
            <a:lvl1pPr>
              <a:defRPr/>
            </a:lvl1pPr>
          </a:lstStyle>
          <a:p>
            <a:pPr lvl="0"/>
            <a:fld id="{090ABC3B-8D3C-44BE-BDF8-E71EF23CDF9C}" type="datetime1">
              <a:rPr lang="bg-BG"/>
              <a:pPr lvl="0"/>
              <a:t>28.02.22</a:t>
            </a:fld>
            <a:endParaRPr lang="bg-BG"/>
          </a:p>
        </p:txBody>
      </p:sp>
      <p:sp>
        <p:nvSpPr>
          <p:cNvPr id="5" name="Footer Placeholder 4">
            <a:extLst>
              <a:ext uri="{FF2B5EF4-FFF2-40B4-BE49-F238E27FC236}">
                <a16:creationId xmlns:a16="http://schemas.microsoft.com/office/drawing/2014/main" id="{E8798023-C2D1-4AB9-B079-FDBCC1E979FB}"/>
              </a:ext>
            </a:extLst>
          </p:cNvPr>
          <p:cNvSpPr txBox="1">
            <a:spLocks noGrp="1"/>
          </p:cNvSpPr>
          <p:nvPr>
            <p:ph type="ftr" sz="quarter" idx="9"/>
          </p:nvPr>
        </p:nvSpPr>
        <p:spPr/>
        <p:txBody>
          <a:bodyPr/>
          <a:lstStyle>
            <a:lvl1pPr>
              <a:defRPr/>
            </a:lvl1pPr>
          </a:lstStyle>
          <a:p>
            <a:pPr lvl="0"/>
            <a:endParaRPr lang="bg-BG"/>
          </a:p>
        </p:txBody>
      </p:sp>
      <p:sp>
        <p:nvSpPr>
          <p:cNvPr id="6" name="Slide Number Placeholder 5">
            <a:extLst>
              <a:ext uri="{FF2B5EF4-FFF2-40B4-BE49-F238E27FC236}">
                <a16:creationId xmlns:a16="http://schemas.microsoft.com/office/drawing/2014/main" id="{DF1A19E1-16BE-46FB-8D0E-B6B767C4FA33}"/>
              </a:ext>
            </a:extLst>
          </p:cNvPr>
          <p:cNvSpPr txBox="1">
            <a:spLocks noGrp="1"/>
          </p:cNvSpPr>
          <p:nvPr>
            <p:ph type="sldNum" sz="quarter" idx="8"/>
          </p:nvPr>
        </p:nvSpPr>
        <p:spPr/>
        <p:txBody>
          <a:bodyPr/>
          <a:lstStyle>
            <a:lvl1pPr>
              <a:defRPr/>
            </a:lvl1pPr>
          </a:lstStyle>
          <a:p>
            <a:pPr lvl="0"/>
            <a:fld id="{7A53218C-5BB8-4D45-8A12-11A117A12E1E}" type="slidenum">
              <a:t>‹#›</a:t>
            </a:fld>
            <a:endParaRPr lang="bg-BG"/>
          </a:p>
        </p:txBody>
      </p:sp>
    </p:spTree>
    <p:extLst>
      <p:ext uri="{BB962C8B-B14F-4D97-AF65-F5344CB8AC3E}">
        <p14:creationId xmlns:p14="http://schemas.microsoft.com/office/powerpoint/2010/main" val="2718552301"/>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лавка разд.">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E231B-C369-4BAD-A92D-99B71840437A}"/>
              </a:ext>
            </a:extLst>
          </p:cNvPr>
          <p:cNvSpPr txBox="1">
            <a:spLocks noGrp="1"/>
          </p:cNvSpPr>
          <p:nvPr>
            <p:ph type="title"/>
          </p:nvPr>
        </p:nvSpPr>
        <p:spPr>
          <a:xfrm>
            <a:off x="684208" y="2006595"/>
            <a:ext cx="8534396" cy="2281601"/>
          </a:xfrm>
        </p:spPr>
        <p:txBody>
          <a:bodyPr anchor="b"/>
          <a:lstStyle>
            <a:lvl1pPr>
              <a:defRPr/>
            </a:lvl1pPr>
          </a:lstStyle>
          <a:p>
            <a:pPr lvl="0"/>
            <a:r>
              <a:rPr lang="bg-BG"/>
              <a:t>Редакт. стил загл. образец</a:t>
            </a:r>
            <a:endParaRPr lang="en-US"/>
          </a:p>
        </p:txBody>
      </p:sp>
      <p:sp>
        <p:nvSpPr>
          <p:cNvPr id="3" name="Text Placeholder 2">
            <a:extLst>
              <a:ext uri="{FF2B5EF4-FFF2-40B4-BE49-F238E27FC236}">
                <a16:creationId xmlns:a16="http://schemas.microsoft.com/office/drawing/2014/main" id="{C710263D-6202-4570-AE17-5ADB2A2BF988}"/>
              </a:ext>
            </a:extLst>
          </p:cNvPr>
          <p:cNvSpPr txBox="1">
            <a:spLocks noGrp="1"/>
          </p:cNvSpPr>
          <p:nvPr>
            <p:ph type="body" idx="1"/>
          </p:nvPr>
        </p:nvSpPr>
        <p:spPr>
          <a:xfrm>
            <a:off x="684208" y="4495803"/>
            <a:ext cx="8534396" cy="1498601"/>
          </a:xfrm>
        </p:spPr>
        <p:txBody>
          <a:bodyPr anchor="t"/>
          <a:lstStyle>
            <a:lvl1pPr marL="0" indent="0">
              <a:spcBef>
                <a:spcPts val="400"/>
              </a:spcBef>
              <a:buNone/>
              <a:defRPr sz="1800"/>
            </a:lvl1pPr>
          </a:lstStyle>
          <a:p>
            <a:pPr lvl="0"/>
            <a:r>
              <a:rPr lang="bg-BG"/>
              <a:t>Щракнете, за да редактирате стиловете на текста в образеца</a:t>
            </a:r>
          </a:p>
        </p:txBody>
      </p:sp>
      <p:sp>
        <p:nvSpPr>
          <p:cNvPr id="4" name="Date Placeholder 3">
            <a:extLst>
              <a:ext uri="{FF2B5EF4-FFF2-40B4-BE49-F238E27FC236}">
                <a16:creationId xmlns:a16="http://schemas.microsoft.com/office/drawing/2014/main" id="{305A8970-F854-4ED2-A5D9-71423F29D73E}"/>
              </a:ext>
            </a:extLst>
          </p:cNvPr>
          <p:cNvSpPr txBox="1">
            <a:spLocks noGrp="1"/>
          </p:cNvSpPr>
          <p:nvPr>
            <p:ph type="dt" sz="half" idx="7"/>
          </p:nvPr>
        </p:nvSpPr>
        <p:spPr/>
        <p:txBody>
          <a:bodyPr/>
          <a:lstStyle>
            <a:lvl1pPr>
              <a:defRPr/>
            </a:lvl1pPr>
          </a:lstStyle>
          <a:p>
            <a:pPr lvl="0"/>
            <a:fld id="{1A68EA5C-8855-41D6-9E0D-5334E0CD5328}" type="datetime1">
              <a:rPr lang="bg-BG"/>
              <a:pPr lvl="0"/>
              <a:t>28.02.22</a:t>
            </a:fld>
            <a:endParaRPr lang="bg-BG"/>
          </a:p>
        </p:txBody>
      </p:sp>
      <p:sp>
        <p:nvSpPr>
          <p:cNvPr id="5" name="Footer Placeholder 4">
            <a:extLst>
              <a:ext uri="{FF2B5EF4-FFF2-40B4-BE49-F238E27FC236}">
                <a16:creationId xmlns:a16="http://schemas.microsoft.com/office/drawing/2014/main" id="{0A2A59A7-5182-4123-B63A-1005F8EA2383}"/>
              </a:ext>
            </a:extLst>
          </p:cNvPr>
          <p:cNvSpPr txBox="1">
            <a:spLocks noGrp="1"/>
          </p:cNvSpPr>
          <p:nvPr>
            <p:ph type="ftr" sz="quarter" idx="9"/>
          </p:nvPr>
        </p:nvSpPr>
        <p:spPr/>
        <p:txBody>
          <a:bodyPr/>
          <a:lstStyle>
            <a:lvl1pPr>
              <a:defRPr/>
            </a:lvl1pPr>
          </a:lstStyle>
          <a:p>
            <a:pPr lvl="0"/>
            <a:endParaRPr lang="bg-BG"/>
          </a:p>
        </p:txBody>
      </p:sp>
      <p:sp>
        <p:nvSpPr>
          <p:cNvPr id="6" name="Slide Number Placeholder 5">
            <a:extLst>
              <a:ext uri="{FF2B5EF4-FFF2-40B4-BE49-F238E27FC236}">
                <a16:creationId xmlns:a16="http://schemas.microsoft.com/office/drawing/2014/main" id="{0C1CDB99-BAD7-465D-A8E5-676DF1F79149}"/>
              </a:ext>
            </a:extLst>
          </p:cNvPr>
          <p:cNvSpPr txBox="1">
            <a:spLocks noGrp="1"/>
          </p:cNvSpPr>
          <p:nvPr>
            <p:ph type="sldNum" sz="quarter" idx="8"/>
          </p:nvPr>
        </p:nvSpPr>
        <p:spPr/>
        <p:txBody>
          <a:bodyPr/>
          <a:lstStyle>
            <a:lvl1pPr>
              <a:defRPr/>
            </a:lvl1pPr>
          </a:lstStyle>
          <a:p>
            <a:pPr lvl="0"/>
            <a:fld id="{C27C2D1C-9631-4ADA-A1C9-290C27AE4707}" type="slidenum">
              <a:t>‹#›</a:t>
            </a:fld>
            <a:endParaRPr lang="bg-BG"/>
          </a:p>
        </p:txBody>
      </p:sp>
    </p:spTree>
    <p:extLst>
      <p:ext uri="{BB962C8B-B14F-4D97-AF65-F5344CB8AC3E}">
        <p14:creationId xmlns:p14="http://schemas.microsoft.com/office/powerpoint/2010/main" val="883163392"/>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е съдържания">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81027-6880-496F-9B7A-8CD34D477045}"/>
              </a:ext>
            </a:extLst>
          </p:cNvPr>
          <p:cNvSpPr txBox="1">
            <a:spLocks noGrp="1"/>
          </p:cNvSpPr>
          <p:nvPr>
            <p:ph type="title"/>
          </p:nvPr>
        </p:nvSpPr>
        <p:spPr/>
        <p:txBody>
          <a:bodyPr/>
          <a:lstStyle>
            <a:lvl1pPr>
              <a:defRPr/>
            </a:lvl1pPr>
          </a:lstStyle>
          <a:p>
            <a:pPr lvl="0"/>
            <a:r>
              <a:rPr lang="bg-BG"/>
              <a:t>Редакт. стил загл. образец</a:t>
            </a:r>
            <a:endParaRPr lang="en-US"/>
          </a:p>
        </p:txBody>
      </p:sp>
      <p:sp>
        <p:nvSpPr>
          <p:cNvPr id="3" name="Content Placeholder 2">
            <a:extLst>
              <a:ext uri="{FF2B5EF4-FFF2-40B4-BE49-F238E27FC236}">
                <a16:creationId xmlns:a16="http://schemas.microsoft.com/office/drawing/2014/main" id="{E1B17EE5-0826-4E7B-80D5-A5DC82B10EAE}"/>
              </a:ext>
            </a:extLst>
          </p:cNvPr>
          <p:cNvSpPr txBox="1">
            <a:spLocks noGrp="1"/>
          </p:cNvSpPr>
          <p:nvPr>
            <p:ph idx="1"/>
          </p:nvPr>
        </p:nvSpPr>
        <p:spPr>
          <a:xfrm>
            <a:off x="684208" y="685800"/>
            <a:ext cx="4937659" cy="3615263"/>
          </a:xfrm>
        </p:spPr>
        <p:txBody>
          <a:bodyPr/>
          <a:lstStyle>
            <a:lvl1pPr>
              <a:defRPr/>
            </a:lvl1pPr>
            <a:lvl2pPr>
              <a:defRPr/>
            </a:lvl2pPr>
            <a:lvl3pPr>
              <a:defRPr/>
            </a:lvl3pPr>
            <a:lvl4pPr>
              <a:defRPr/>
            </a:lvl4pPr>
            <a:lvl5pPr>
              <a:defRPr/>
            </a:lvl5pPr>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endParaRPr lang="en-US"/>
          </a:p>
        </p:txBody>
      </p:sp>
      <p:sp>
        <p:nvSpPr>
          <p:cNvPr id="4" name="Content Placeholder 3">
            <a:extLst>
              <a:ext uri="{FF2B5EF4-FFF2-40B4-BE49-F238E27FC236}">
                <a16:creationId xmlns:a16="http://schemas.microsoft.com/office/drawing/2014/main" id="{41ACA448-1078-4C23-AA28-583784860485}"/>
              </a:ext>
            </a:extLst>
          </p:cNvPr>
          <p:cNvSpPr txBox="1">
            <a:spLocks noGrp="1"/>
          </p:cNvSpPr>
          <p:nvPr>
            <p:ph idx="2"/>
          </p:nvPr>
        </p:nvSpPr>
        <p:spPr>
          <a:xfrm>
            <a:off x="5808131" y="685800"/>
            <a:ext cx="4934477" cy="3615263"/>
          </a:xfrm>
        </p:spPr>
        <p:txBody>
          <a:bodyPr/>
          <a:lstStyle>
            <a:lvl1pPr>
              <a:defRPr/>
            </a:lvl1pPr>
            <a:lvl2pPr>
              <a:defRPr/>
            </a:lvl2pPr>
            <a:lvl3pPr>
              <a:defRPr/>
            </a:lvl3pPr>
            <a:lvl4pPr>
              <a:defRPr/>
            </a:lvl4pPr>
            <a:lvl5pPr>
              <a:defRPr/>
            </a:lvl5pPr>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endParaRPr lang="en-US"/>
          </a:p>
        </p:txBody>
      </p:sp>
      <p:sp>
        <p:nvSpPr>
          <p:cNvPr id="5" name="Date Placeholder 4">
            <a:extLst>
              <a:ext uri="{FF2B5EF4-FFF2-40B4-BE49-F238E27FC236}">
                <a16:creationId xmlns:a16="http://schemas.microsoft.com/office/drawing/2014/main" id="{B80514A4-A695-4A6B-8788-47A942F74E62}"/>
              </a:ext>
            </a:extLst>
          </p:cNvPr>
          <p:cNvSpPr txBox="1">
            <a:spLocks noGrp="1"/>
          </p:cNvSpPr>
          <p:nvPr>
            <p:ph type="dt" sz="half" idx="7"/>
          </p:nvPr>
        </p:nvSpPr>
        <p:spPr/>
        <p:txBody>
          <a:bodyPr/>
          <a:lstStyle>
            <a:lvl1pPr>
              <a:defRPr/>
            </a:lvl1pPr>
          </a:lstStyle>
          <a:p>
            <a:pPr lvl="0"/>
            <a:fld id="{5A0CE8DB-22A0-468A-8FCF-3F5968D46DBE}" type="datetime1">
              <a:rPr lang="bg-BG"/>
              <a:pPr lvl="0"/>
              <a:t>28.02.22</a:t>
            </a:fld>
            <a:endParaRPr lang="bg-BG"/>
          </a:p>
        </p:txBody>
      </p:sp>
      <p:sp>
        <p:nvSpPr>
          <p:cNvPr id="6" name="Footer Placeholder 5">
            <a:extLst>
              <a:ext uri="{FF2B5EF4-FFF2-40B4-BE49-F238E27FC236}">
                <a16:creationId xmlns:a16="http://schemas.microsoft.com/office/drawing/2014/main" id="{73822A30-8B0F-4293-BBAF-84758287B577}"/>
              </a:ext>
            </a:extLst>
          </p:cNvPr>
          <p:cNvSpPr txBox="1">
            <a:spLocks noGrp="1"/>
          </p:cNvSpPr>
          <p:nvPr>
            <p:ph type="ftr" sz="quarter" idx="9"/>
          </p:nvPr>
        </p:nvSpPr>
        <p:spPr/>
        <p:txBody>
          <a:bodyPr/>
          <a:lstStyle>
            <a:lvl1pPr>
              <a:defRPr/>
            </a:lvl1pPr>
          </a:lstStyle>
          <a:p>
            <a:pPr lvl="0"/>
            <a:endParaRPr lang="bg-BG"/>
          </a:p>
        </p:txBody>
      </p:sp>
      <p:sp>
        <p:nvSpPr>
          <p:cNvPr id="7" name="Slide Number Placeholder 6">
            <a:extLst>
              <a:ext uri="{FF2B5EF4-FFF2-40B4-BE49-F238E27FC236}">
                <a16:creationId xmlns:a16="http://schemas.microsoft.com/office/drawing/2014/main" id="{AA11AF73-1311-46B7-BF3C-07AB254DA8EA}"/>
              </a:ext>
            </a:extLst>
          </p:cNvPr>
          <p:cNvSpPr txBox="1">
            <a:spLocks noGrp="1"/>
          </p:cNvSpPr>
          <p:nvPr>
            <p:ph type="sldNum" sz="quarter" idx="8"/>
          </p:nvPr>
        </p:nvSpPr>
        <p:spPr/>
        <p:txBody>
          <a:bodyPr/>
          <a:lstStyle>
            <a:lvl1pPr>
              <a:defRPr/>
            </a:lvl1pPr>
          </a:lstStyle>
          <a:p>
            <a:pPr lvl="0"/>
            <a:fld id="{10CC8BB2-432B-46EE-B9C2-DA881F6695E2}" type="slidenum">
              <a:t>‹#›</a:t>
            </a:fld>
            <a:endParaRPr lang="bg-BG"/>
          </a:p>
        </p:txBody>
      </p:sp>
    </p:spTree>
    <p:extLst>
      <p:ext uri="{BB962C8B-B14F-4D97-AF65-F5344CB8AC3E}">
        <p14:creationId xmlns:p14="http://schemas.microsoft.com/office/powerpoint/2010/main" val="3599322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96B42-92CB-4E00-A7A6-1807C948E245}"/>
              </a:ext>
            </a:extLst>
          </p:cNvPr>
          <p:cNvSpPr txBox="1">
            <a:spLocks noGrp="1"/>
          </p:cNvSpPr>
          <p:nvPr>
            <p:ph type="title"/>
          </p:nvPr>
        </p:nvSpPr>
        <p:spPr/>
        <p:txBody>
          <a:bodyPr/>
          <a:lstStyle>
            <a:lvl1pPr>
              <a:defRPr/>
            </a:lvl1pPr>
          </a:lstStyle>
          <a:p>
            <a:pPr lvl="0"/>
            <a:r>
              <a:rPr lang="bg-BG"/>
              <a:t>Редакт. стил загл. образец</a:t>
            </a:r>
            <a:endParaRPr lang="en-US"/>
          </a:p>
        </p:txBody>
      </p:sp>
      <p:sp>
        <p:nvSpPr>
          <p:cNvPr id="3" name="Text Placeholder 2">
            <a:extLst>
              <a:ext uri="{FF2B5EF4-FFF2-40B4-BE49-F238E27FC236}">
                <a16:creationId xmlns:a16="http://schemas.microsoft.com/office/drawing/2014/main" id="{F2CD082C-1549-44B9-8EC2-49D7BADC6A3B}"/>
              </a:ext>
            </a:extLst>
          </p:cNvPr>
          <p:cNvSpPr txBox="1">
            <a:spLocks noGrp="1"/>
          </p:cNvSpPr>
          <p:nvPr>
            <p:ph type="body" idx="1"/>
          </p:nvPr>
        </p:nvSpPr>
        <p:spPr>
          <a:xfrm>
            <a:off x="972080" y="685800"/>
            <a:ext cx="4649788" cy="576264"/>
          </a:xfrm>
        </p:spPr>
        <p:txBody>
          <a:bodyPr anchor="b">
            <a:noAutofit/>
          </a:bodyPr>
          <a:lstStyle>
            <a:lvl1pPr marL="0" indent="0">
              <a:spcBef>
                <a:spcPts val="700"/>
              </a:spcBef>
              <a:buNone/>
              <a:defRPr sz="2800">
                <a:solidFill>
                  <a:srgbClr val="FFFFFF"/>
                </a:solidFill>
              </a:defRPr>
            </a:lvl1pPr>
          </a:lstStyle>
          <a:p>
            <a:pPr lvl="0"/>
            <a:r>
              <a:rPr lang="bg-BG"/>
              <a:t>Щракнете, за да редактирате стиловете на текста в образеца</a:t>
            </a:r>
          </a:p>
        </p:txBody>
      </p:sp>
      <p:sp>
        <p:nvSpPr>
          <p:cNvPr id="4" name="Content Placeholder 3">
            <a:extLst>
              <a:ext uri="{FF2B5EF4-FFF2-40B4-BE49-F238E27FC236}">
                <a16:creationId xmlns:a16="http://schemas.microsoft.com/office/drawing/2014/main" id="{6F8283D6-78A0-4F24-B635-F7130F211940}"/>
              </a:ext>
            </a:extLst>
          </p:cNvPr>
          <p:cNvSpPr txBox="1">
            <a:spLocks noGrp="1"/>
          </p:cNvSpPr>
          <p:nvPr>
            <p:ph idx="2"/>
          </p:nvPr>
        </p:nvSpPr>
        <p:spPr>
          <a:xfrm>
            <a:off x="684208" y="1270531"/>
            <a:ext cx="4937659" cy="3030541"/>
          </a:xfrm>
        </p:spPr>
        <p:txBody>
          <a:bodyPr anchor="t"/>
          <a:lstStyle>
            <a:lvl1pPr>
              <a:defRPr/>
            </a:lvl1pPr>
            <a:lvl2pPr>
              <a:defRPr/>
            </a:lvl2pPr>
            <a:lvl3pPr>
              <a:defRPr/>
            </a:lvl3pPr>
            <a:lvl4pPr>
              <a:defRPr/>
            </a:lvl4pPr>
            <a:lvl5pPr>
              <a:defRPr/>
            </a:lvl5pPr>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endParaRPr lang="en-US"/>
          </a:p>
        </p:txBody>
      </p:sp>
      <p:sp>
        <p:nvSpPr>
          <p:cNvPr id="5" name="Text Placeholder 4">
            <a:extLst>
              <a:ext uri="{FF2B5EF4-FFF2-40B4-BE49-F238E27FC236}">
                <a16:creationId xmlns:a16="http://schemas.microsoft.com/office/drawing/2014/main" id="{876D22D1-800A-4B3A-9916-AB841C0FD5DE}"/>
              </a:ext>
            </a:extLst>
          </p:cNvPr>
          <p:cNvSpPr txBox="1">
            <a:spLocks noGrp="1"/>
          </p:cNvSpPr>
          <p:nvPr>
            <p:ph type="body" idx="3"/>
          </p:nvPr>
        </p:nvSpPr>
        <p:spPr>
          <a:xfrm>
            <a:off x="6079068" y="685800"/>
            <a:ext cx="4665131" cy="576264"/>
          </a:xfrm>
        </p:spPr>
        <p:txBody>
          <a:bodyPr anchor="b">
            <a:noAutofit/>
          </a:bodyPr>
          <a:lstStyle>
            <a:lvl1pPr marL="0" indent="0">
              <a:spcBef>
                <a:spcPts val="700"/>
              </a:spcBef>
              <a:buNone/>
              <a:defRPr sz="2800">
                <a:solidFill>
                  <a:srgbClr val="FFFFFF"/>
                </a:solidFill>
              </a:defRPr>
            </a:lvl1pPr>
          </a:lstStyle>
          <a:p>
            <a:pPr lvl="0"/>
            <a:r>
              <a:rPr lang="bg-BG"/>
              <a:t>Щракнете, за да редактирате стиловете на текста в образеца</a:t>
            </a:r>
          </a:p>
        </p:txBody>
      </p:sp>
      <p:sp>
        <p:nvSpPr>
          <p:cNvPr id="6" name="Content Placeholder 5">
            <a:extLst>
              <a:ext uri="{FF2B5EF4-FFF2-40B4-BE49-F238E27FC236}">
                <a16:creationId xmlns:a16="http://schemas.microsoft.com/office/drawing/2014/main" id="{E030DC2F-A4C4-450C-B7A3-AB5868679AD5}"/>
              </a:ext>
            </a:extLst>
          </p:cNvPr>
          <p:cNvSpPr txBox="1">
            <a:spLocks noGrp="1"/>
          </p:cNvSpPr>
          <p:nvPr>
            <p:ph idx="4"/>
          </p:nvPr>
        </p:nvSpPr>
        <p:spPr>
          <a:xfrm>
            <a:off x="5806540" y="1262064"/>
            <a:ext cx="4929192" cy="3030541"/>
          </a:xfrm>
        </p:spPr>
        <p:txBody>
          <a:bodyPr anchor="t"/>
          <a:lstStyle>
            <a:lvl1pPr>
              <a:defRPr/>
            </a:lvl1pPr>
            <a:lvl2pPr>
              <a:defRPr/>
            </a:lvl2pPr>
            <a:lvl3pPr>
              <a:defRPr/>
            </a:lvl3pPr>
            <a:lvl4pPr>
              <a:defRPr/>
            </a:lvl4pPr>
            <a:lvl5pPr>
              <a:defRPr/>
            </a:lvl5pPr>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endParaRPr lang="en-US"/>
          </a:p>
        </p:txBody>
      </p:sp>
      <p:sp>
        <p:nvSpPr>
          <p:cNvPr id="7" name="Date Placeholder 6">
            <a:extLst>
              <a:ext uri="{FF2B5EF4-FFF2-40B4-BE49-F238E27FC236}">
                <a16:creationId xmlns:a16="http://schemas.microsoft.com/office/drawing/2014/main" id="{68BD9151-DFFF-48A8-83FB-28E2089E0819}"/>
              </a:ext>
            </a:extLst>
          </p:cNvPr>
          <p:cNvSpPr txBox="1">
            <a:spLocks noGrp="1"/>
          </p:cNvSpPr>
          <p:nvPr>
            <p:ph type="dt" sz="half" idx="7"/>
          </p:nvPr>
        </p:nvSpPr>
        <p:spPr/>
        <p:txBody>
          <a:bodyPr/>
          <a:lstStyle>
            <a:lvl1pPr>
              <a:defRPr/>
            </a:lvl1pPr>
          </a:lstStyle>
          <a:p>
            <a:pPr lvl="0"/>
            <a:fld id="{B7A91E02-B253-4043-80B0-8157960681AE}" type="datetime1">
              <a:rPr lang="bg-BG"/>
              <a:pPr lvl="0"/>
              <a:t>28.02.22</a:t>
            </a:fld>
            <a:endParaRPr lang="bg-BG"/>
          </a:p>
        </p:txBody>
      </p:sp>
      <p:sp>
        <p:nvSpPr>
          <p:cNvPr id="8" name="Footer Placeholder 7">
            <a:extLst>
              <a:ext uri="{FF2B5EF4-FFF2-40B4-BE49-F238E27FC236}">
                <a16:creationId xmlns:a16="http://schemas.microsoft.com/office/drawing/2014/main" id="{D4222D9D-0D44-479D-8394-83349F66C694}"/>
              </a:ext>
            </a:extLst>
          </p:cNvPr>
          <p:cNvSpPr txBox="1">
            <a:spLocks noGrp="1"/>
          </p:cNvSpPr>
          <p:nvPr>
            <p:ph type="ftr" sz="quarter" idx="9"/>
          </p:nvPr>
        </p:nvSpPr>
        <p:spPr/>
        <p:txBody>
          <a:bodyPr/>
          <a:lstStyle>
            <a:lvl1pPr>
              <a:defRPr/>
            </a:lvl1pPr>
          </a:lstStyle>
          <a:p>
            <a:pPr lvl="0"/>
            <a:endParaRPr lang="bg-BG"/>
          </a:p>
        </p:txBody>
      </p:sp>
      <p:sp>
        <p:nvSpPr>
          <p:cNvPr id="9" name="Slide Number Placeholder 8">
            <a:extLst>
              <a:ext uri="{FF2B5EF4-FFF2-40B4-BE49-F238E27FC236}">
                <a16:creationId xmlns:a16="http://schemas.microsoft.com/office/drawing/2014/main" id="{87459F0E-C56C-45A4-806F-11FDBC17748F}"/>
              </a:ext>
            </a:extLst>
          </p:cNvPr>
          <p:cNvSpPr txBox="1">
            <a:spLocks noGrp="1"/>
          </p:cNvSpPr>
          <p:nvPr>
            <p:ph type="sldNum" sz="quarter" idx="8"/>
          </p:nvPr>
        </p:nvSpPr>
        <p:spPr/>
        <p:txBody>
          <a:bodyPr/>
          <a:lstStyle>
            <a:lvl1pPr>
              <a:defRPr/>
            </a:lvl1pPr>
          </a:lstStyle>
          <a:p>
            <a:pPr lvl="0"/>
            <a:fld id="{28600EBF-600A-4869-8F94-998B938260F8}" type="slidenum">
              <a:t>‹#›</a:t>
            </a:fld>
            <a:endParaRPr lang="bg-BG"/>
          </a:p>
        </p:txBody>
      </p:sp>
    </p:spTree>
    <p:extLst>
      <p:ext uri="{BB962C8B-B14F-4D97-AF65-F5344CB8AC3E}">
        <p14:creationId xmlns:p14="http://schemas.microsoft.com/office/powerpoint/2010/main" val="3962425999"/>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Само заглавие">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A058E-0D39-44A0-A0BE-F488E00E5A55}"/>
              </a:ext>
            </a:extLst>
          </p:cNvPr>
          <p:cNvSpPr txBox="1">
            <a:spLocks noGrp="1"/>
          </p:cNvSpPr>
          <p:nvPr>
            <p:ph type="title"/>
          </p:nvPr>
        </p:nvSpPr>
        <p:spPr/>
        <p:txBody>
          <a:bodyPr/>
          <a:lstStyle>
            <a:lvl1pPr>
              <a:defRPr/>
            </a:lvl1pPr>
          </a:lstStyle>
          <a:p>
            <a:pPr lvl="0"/>
            <a:r>
              <a:rPr lang="bg-BG"/>
              <a:t>Редакт. стил загл. образец</a:t>
            </a:r>
            <a:endParaRPr lang="en-US"/>
          </a:p>
        </p:txBody>
      </p:sp>
      <p:sp>
        <p:nvSpPr>
          <p:cNvPr id="3" name="Date Placeholder 2">
            <a:extLst>
              <a:ext uri="{FF2B5EF4-FFF2-40B4-BE49-F238E27FC236}">
                <a16:creationId xmlns:a16="http://schemas.microsoft.com/office/drawing/2014/main" id="{0EB92FCE-F829-4D87-A016-59A101936273}"/>
              </a:ext>
            </a:extLst>
          </p:cNvPr>
          <p:cNvSpPr txBox="1">
            <a:spLocks noGrp="1"/>
          </p:cNvSpPr>
          <p:nvPr>
            <p:ph type="dt" sz="half" idx="7"/>
          </p:nvPr>
        </p:nvSpPr>
        <p:spPr/>
        <p:txBody>
          <a:bodyPr/>
          <a:lstStyle>
            <a:lvl1pPr>
              <a:defRPr/>
            </a:lvl1pPr>
          </a:lstStyle>
          <a:p>
            <a:pPr lvl="0"/>
            <a:fld id="{5A17E3B4-3855-415F-ADD6-4F142D994894}" type="datetime1">
              <a:rPr lang="bg-BG"/>
              <a:pPr lvl="0"/>
              <a:t>28.02.22</a:t>
            </a:fld>
            <a:endParaRPr lang="bg-BG"/>
          </a:p>
        </p:txBody>
      </p:sp>
      <p:sp>
        <p:nvSpPr>
          <p:cNvPr id="4" name="Footer Placeholder 3">
            <a:extLst>
              <a:ext uri="{FF2B5EF4-FFF2-40B4-BE49-F238E27FC236}">
                <a16:creationId xmlns:a16="http://schemas.microsoft.com/office/drawing/2014/main" id="{548D2CB4-A512-461B-ABAA-330EA7C5AC37}"/>
              </a:ext>
            </a:extLst>
          </p:cNvPr>
          <p:cNvSpPr txBox="1">
            <a:spLocks noGrp="1"/>
          </p:cNvSpPr>
          <p:nvPr>
            <p:ph type="ftr" sz="quarter" idx="9"/>
          </p:nvPr>
        </p:nvSpPr>
        <p:spPr/>
        <p:txBody>
          <a:bodyPr/>
          <a:lstStyle>
            <a:lvl1pPr>
              <a:defRPr/>
            </a:lvl1pPr>
          </a:lstStyle>
          <a:p>
            <a:pPr lvl="0"/>
            <a:endParaRPr lang="bg-BG"/>
          </a:p>
        </p:txBody>
      </p:sp>
      <p:sp>
        <p:nvSpPr>
          <p:cNvPr id="5" name="Slide Number Placeholder 4">
            <a:extLst>
              <a:ext uri="{FF2B5EF4-FFF2-40B4-BE49-F238E27FC236}">
                <a16:creationId xmlns:a16="http://schemas.microsoft.com/office/drawing/2014/main" id="{57078C3E-637A-42EC-8441-A58FBADC6CA0}"/>
              </a:ext>
            </a:extLst>
          </p:cNvPr>
          <p:cNvSpPr txBox="1">
            <a:spLocks noGrp="1"/>
          </p:cNvSpPr>
          <p:nvPr>
            <p:ph type="sldNum" sz="quarter" idx="8"/>
          </p:nvPr>
        </p:nvSpPr>
        <p:spPr/>
        <p:txBody>
          <a:bodyPr/>
          <a:lstStyle>
            <a:lvl1pPr>
              <a:defRPr/>
            </a:lvl1pPr>
          </a:lstStyle>
          <a:p>
            <a:pPr lvl="0"/>
            <a:fld id="{637E6A4D-2D47-496D-BDB8-BD24B236EAFD}" type="slidenum">
              <a:t>‹#›</a:t>
            </a:fld>
            <a:endParaRPr lang="bg-BG"/>
          </a:p>
        </p:txBody>
      </p:sp>
    </p:spTree>
    <p:extLst>
      <p:ext uri="{BB962C8B-B14F-4D97-AF65-F5344CB8AC3E}">
        <p14:creationId xmlns:p14="http://schemas.microsoft.com/office/powerpoint/2010/main" val="2599054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разен">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CD862F-DA39-43A0-AC23-DF0068AFD4A8}"/>
              </a:ext>
            </a:extLst>
          </p:cNvPr>
          <p:cNvSpPr txBox="1">
            <a:spLocks noGrp="1"/>
          </p:cNvSpPr>
          <p:nvPr>
            <p:ph type="dt" sz="half" idx="7"/>
          </p:nvPr>
        </p:nvSpPr>
        <p:spPr/>
        <p:txBody>
          <a:bodyPr/>
          <a:lstStyle>
            <a:lvl1pPr>
              <a:defRPr/>
            </a:lvl1pPr>
          </a:lstStyle>
          <a:p>
            <a:pPr lvl="0"/>
            <a:fld id="{35933228-28E3-45C5-A869-A475C7876C46}" type="datetime1">
              <a:rPr lang="bg-BG"/>
              <a:pPr lvl="0"/>
              <a:t>28.02.22</a:t>
            </a:fld>
            <a:endParaRPr lang="bg-BG"/>
          </a:p>
        </p:txBody>
      </p:sp>
      <p:sp>
        <p:nvSpPr>
          <p:cNvPr id="3" name="Footer Placeholder 2">
            <a:extLst>
              <a:ext uri="{FF2B5EF4-FFF2-40B4-BE49-F238E27FC236}">
                <a16:creationId xmlns:a16="http://schemas.microsoft.com/office/drawing/2014/main" id="{B6187731-F75A-4B76-A050-6523DB7FF6F4}"/>
              </a:ext>
            </a:extLst>
          </p:cNvPr>
          <p:cNvSpPr txBox="1">
            <a:spLocks noGrp="1"/>
          </p:cNvSpPr>
          <p:nvPr>
            <p:ph type="ftr" sz="quarter" idx="9"/>
          </p:nvPr>
        </p:nvSpPr>
        <p:spPr/>
        <p:txBody>
          <a:bodyPr/>
          <a:lstStyle>
            <a:lvl1pPr>
              <a:defRPr/>
            </a:lvl1pPr>
          </a:lstStyle>
          <a:p>
            <a:pPr lvl="0"/>
            <a:endParaRPr lang="bg-BG"/>
          </a:p>
        </p:txBody>
      </p:sp>
      <p:sp>
        <p:nvSpPr>
          <p:cNvPr id="4" name="Slide Number Placeholder 3">
            <a:extLst>
              <a:ext uri="{FF2B5EF4-FFF2-40B4-BE49-F238E27FC236}">
                <a16:creationId xmlns:a16="http://schemas.microsoft.com/office/drawing/2014/main" id="{A32B8CB4-7252-4B82-AE15-E549BA92CFE1}"/>
              </a:ext>
            </a:extLst>
          </p:cNvPr>
          <p:cNvSpPr txBox="1">
            <a:spLocks noGrp="1"/>
          </p:cNvSpPr>
          <p:nvPr>
            <p:ph type="sldNum" sz="quarter" idx="8"/>
          </p:nvPr>
        </p:nvSpPr>
        <p:spPr/>
        <p:txBody>
          <a:bodyPr/>
          <a:lstStyle>
            <a:lvl1pPr>
              <a:defRPr/>
            </a:lvl1pPr>
          </a:lstStyle>
          <a:p>
            <a:pPr lvl="0"/>
            <a:fld id="{89B6F865-3EB2-4A83-8680-176171A136C0}" type="slidenum">
              <a:t>‹#›</a:t>
            </a:fld>
            <a:endParaRPr lang="bg-BG"/>
          </a:p>
        </p:txBody>
      </p:sp>
    </p:spTree>
    <p:extLst>
      <p:ext uri="{BB962C8B-B14F-4D97-AF65-F5344CB8AC3E}">
        <p14:creationId xmlns:p14="http://schemas.microsoft.com/office/powerpoint/2010/main" val="883313776"/>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Съдържание с надпис">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5532A-CF9A-4005-A50A-36C4F33CA5E8}"/>
              </a:ext>
            </a:extLst>
          </p:cNvPr>
          <p:cNvSpPr txBox="1">
            <a:spLocks noGrp="1"/>
          </p:cNvSpPr>
          <p:nvPr>
            <p:ph type="title"/>
          </p:nvPr>
        </p:nvSpPr>
        <p:spPr>
          <a:xfrm>
            <a:off x="7085008" y="685800"/>
            <a:ext cx="3657600" cy="1371600"/>
          </a:xfrm>
        </p:spPr>
        <p:txBody>
          <a:bodyPr anchor="b"/>
          <a:lstStyle>
            <a:lvl1pPr>
              <a:defRPr sz="2400"/>
            </a:lvl1pPr>
          </a:lstStyle>
          <a:p>
            <a:pPr lvl="0"/>
            <a:r>
              <a:rPr lang="bg-BG"/>
              <a:t>Редакт. стил загл. образец</a:t>
            </a:r>
            <a:endParaRPr lang="en-US"/>
          </a:p>
        </p:txBody>
      </p:sp>
      <p:sp>
        <p:nvSpPr>
          <p:cNvPr id="3" name="Content Placeholder 2">
            <a:extLst>
              <a:ext uri="{FF2B5EF4-FFF2-40B4-BE49-F238E27FC236}">
                <a16:creationId xmlns:a16="http://schemas.microsoft.com/office/drawing/2014/main" id="{BB108328-BAD5-4DC0-987C-4E2A742ED04E}"/>
              </a:ext>
            </a:extLst>
          </p:cNvPr>
          <p:cNvSpPr txBox="1">
            <a:spLocks noGrp="1"/>
          </p:cNvSpPr>
          <p:nvPr>
            <p:ph idx="1"/>
          </p:nvPr>
        </p:nvSpPr>
        <p:spPr>
          <a:xfrm>
            <a:off x="684208" y="685800"/>
            <a:ext cx="5943600" cy="5308604"/>
          </a:xfrm>
        </p:spPr>
        <p:txBody>
          <a:bodyPr/>
          <a:lstStyle>
            <a:lvl1pPr>
              <a:defRPr/>
            </a:lvl1pPr>
            <a:lvl2pPr>
              <a:defRPr/>
            </a:lvl2pPr>
            <a:lvl3pPr>
              <a:defRPr/>
            </a:lvl3pPr>
            <a:lvl4pPr>
              <a:defRPr/>
            </a:lvl4pPr>
            <a:lvl5pPr>
              <a:defRPr/>
            </a:lvl5pPr>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endParaRPr lang="en-US"/>
          </a:p>
        </p:txBody>
      </p:sp>
      <p:sp>
        <p:nvSpPr>
          <p:cNvPr id="4" name="Text Placeholder 3">
            <a:extLst>
              <a:ext uri="{FF2B5EF4-FFF2-40B4-BE49-F238E27FC236}">
                <a16:creationId xmlns:a16="http://schemas.microsoft.com/office/drawing/2014/main" id="{179171D2-2350-453D-835A-4F7E2EBBE5D5}"/>
              </a:ext>
            </a:extLst>
          </p:cNvPr>
          <p:cNvSpPr txBox="1">
            <a:spLocks noGrp="1"/>
          </p:cNvSpPr>
          <p:nvPr>
            <p:ph type="body" idx="2"/>
          </p:nvPr>
        </p:nvSpPr>
        <p:spPr>
          <a:xfrm>
            <a:off x="7085008" y="2209803"/>
            <a:ext cx="3657600" cy="2091269"/>
          </a:xfrm>
        </p:spPr>
        <p:txBody>
          <a:bodyPr anchor="t"/>
          <a:lstStyle>
            <a:lvl1pPr marL="0" indent="0">
              <a:spcBef>
                <a:spcPts val="400"/>
              </a:spcBef>
              <a:buNone/>
              <a:defRPr sz="1600"/>
            </a:lvl1pPr>
          </a:lstStyle>
          <a:p>
            <a:pPr lvl="0"/>
            <a:r>
              <a:rPr lang="bg-BG"/>
              <a:t>Щракнете, за да редактирате стиловете на текста в образеца</a:t>
            </a:r>
          </a:p>
        </p:txBody>
      </p:sp>
      <p:sp>
        <p:nvSpPr>
          <p:cNvPr id="5" name="Date Placeholder 4">
            <a:extLst>
              <a:ext uri="{FF2B5EF4-FFF2-40B4-BE49-F238E27FC236}">
                <a16:creationId xmlns:a16="http://schemas.microsoft.com/office/drawing/2014/main" id="{A734920F-9702-4496-8A69-B3AE21500F26}"/>
              </a:ext>
            </a:extLst>
          </p:cNvPr>
          <p:cNvSpPr txBox="1">
            <a:spLocks noGrp="1"/>
          </p:cNvSpPr>
          <p:nvPr>
            <p:ph type="dt" sz="half" idx="7"/>
          </p:nvPr>
        </p:nvSpPr>
        <p:spPr/>
        <p:txBody>
          <a:bodyPr/>
          <a:lstStyle>
            <a:lvl1pPr>
              <a:defRPr/>
            </a:lvl1pPr>
          </a:lstStyle>
          <a:p>
            <a:pPr lvl="0"/>
            <a:fld id="{0D6A2088-7E01-4767-ACA6-BE8ECBD46ACD}" type="datetime1">
              <a:rPr lang="bg-BG"/>
              <a:pPr lvl="0"/>
              <a:t>28.02.22</a:t>
            </a:fld>
            <a:endParaRPr lang="bg-BG"/>
          </a:p>
        </p:txBody>
      </p:sp>
      <p:sp>
        <p:nvSpPr>
          <p:cNvPr id="6" name="Footer Placeholder 5">
            <a:extLst>
              <a:ext uri="{FF2B5EF4-FFF2-40B4-BE49-F238E27FC236}">
                <a16:creationId xmlns:a16="http://schemas.microsoft.com/office/drawing/2014/main" id="{7F5A3A93-468B-4C81-8100-5A1EE24B8C74}"/>
              </a:ext>
            </a:extLst>
          </p:cNvPr>
          <p:cNvSpPr txBox="1">
            <a:spLocks noGrp="1"/>
          </p:cNvSpPr>
          <p:nvPr>
            <p:ph type="ftr" sz="quarter" idx="9"/>
          </p:nvPr>
        </p:nvSpPr>
        <p:spPr/>
        <p:txBody>
          <a:bodyPr/>
          <a:lstStyle>
            <a:lvl1pPr>
              <a:defRPr/>
            </a:lvl1pPr>
          </a:lstStyle>
          <a:p>
            <a:pPr lvl="0"/>
            <a:endParaRPr lang="bg-BG"/>
          </a:p>
        </p:txBody>
      </p:sp>
      <p:sp>
        <p:nvSpPr>
          <p:cNvPr id="7" name="Slide Number Placeholder 6">
            <a:extLst>
              <a:ext uri="{FF2B5EF4-FFF2-40B4-BE49-F238E27FC236}">
                <a16:creationId xmlns:a16="http://schemas.microsoft.com/office/drawing/2014/main" id="{FA1D2D47-936B-4683-95B0-B8E6DDAAB3D7}"/>
              </a:ext>
            </a:extLst>
          </p:cNvPr>
          <p:cNvSpPr txBox="1">
            <a:spLocks noGrp="1"/>
          </p:cNvSpPr>
          <p:nvPr>
            <p:ph type="sldNum" sz="quarter" idx="8"/>
          </p:nvPr>
        </p:nvSpPr>
        <p:spPr/>
        <p:txBody>
          <a:bodyPr/>
          <a:lstStyle>
            <a:lvl1pPr>
              <a:defRPr/>
            </a:lvl1pPr>
          </a:lstStyle>
          <a:p>
            <a:pPr lvl="0"/>
            <a:fld id="{1F9EB83F-AF47-440A-BF89-661186B00578}" type="slidenum">
              <a:t>‹#›</a:t>
            </a:fld>
            <a:endParaRPr lang="bg-BG"/>
          </a:p>
        </p:txBody>
      </p:sp>
    </p:spTree>
    <p:extLst>
      <p:ext uri="{BB962C8B-B14F-4D97-AF65-F5344CB8AC3E}">
        <p14:creationId xmlns:p14="http://schemas.microsoft.com/office/powerpoint/2010/main" val="1303783386"/>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Картина с надпис">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2C8D1-4CE8-445E-9864-25FC2B13E42A}"/>
              </a:ext>
            </a:extLst>
          </p:cNvPr>
          <p:cNvSpPr txBox="1">
            <a:spLocks noGrp="1"/>
          </p:cNvSpPr>
          <p:nvPr>
            <p:ph type="title"/>
          </p:nvPr>
        </p:nvSpPr>
        <p:spPr>
          <a:xfrm>
            <a:off x="4722811" y="1447796"/>
            <a:ext cx="6019796" cy="1143000"/>
          </a:xfrm>
        </p:spPr>
        <p:txBody>
          <a:bodyPr anchor="b"/>
          <a:lstStyle>
            <a:lvl1pPr>
              <a:defRPr sz="2800"/>
            </a:lvl1pPr>
          </a:lstStyle>
          <a:p>
            <a:pPr lvl="0"/>
            <a:r>
              <a:rPr lang="bg-BG"/>
              <a:t>Редакт. стил загл. образец</a:t>
            </a:r>
            <a:endParaRPr lang="en-US"/>
          </a:p>
        </p:txBody>
      </p:sp>
      <p:sp>
        <p:nvSpPr>
          <p:cNvPr id="3" name="Picture Placeholder 2">
            <a:extLst>
              <a:ext uri="{FF2B5EF4-FFF2-40B4-BE49-F238E27FC236}">
                <a16:creationId xmlns:a16="http://schemas.microsoft.com/office/drawing/2014/main" id="{057078AA-5FED-4C9A-87AB-D98358060CFF}"/>
              </a:ext>
            </a:extLst>
          </p:cNvPr>
          <p:cNvSpPr txBox="1">
            <a:spLocks noGrp="1"/>
          </p:cNvSpPr>
          <p:nvPr>
            <p:ph type="pic" idx="1"/>
          </p:nvPr>
        </p:nvSpPr>
        <p:spPr>
          <a:xfrm>
            <a:off x="989015" y="914400"/>
            <a:ext cx="3280976" cy="4572000"/>
          </a:xfrm>
          <a:ln w="15873">
            <a:solidFill>
              <a:srgbClr val="FFFFFF">
                <a:alpha val="40000"/>
              </a:srgbClr>
            </a:solidFill>
            <a:prstDash val="solid"/>
          </a:ln>
        </p:spPr>
        <p:txBody>
          <a:bodyPr anchor="t" anchorCtr="1"/>
          <a:lstStyle>
            <a:lvl1pPr marL="0" indent="0" algn="ctr">
              <a:spcBef>
                <a:spcPts val="400"/>
              </a:spcBef>
              <a:buNone/>
              <a:defRPr sz="1600"/>
            </a:lvl1pPr>
          </a:lstStyle>
          <a:p>
            <a:pPr lvl="0"/>
            <a:r>
              <a:rPr lang="bg-BG"/>
              <a:t>Щракнете върху иконата, за да добавите картина</a:t>
            </a:r>
            <a:endParaRPr lang="en-US"/>
          </a:p>
        </p:txBody>
      </p:sp>
      <p:sp>
        <p:nvSpPr>
          <p:cNvPr id="4" name="Text Placeholder 3">
            <a:extLst>
              <a:ext uri="{FF2B5EF4-FFF2-40B4-BE49-F238E27FC236}">
                <a16:creationId xmlns:a16="http://schemas.microsoft.com/office/drawing/2014/main" id="{D38348BE-2A96-46AF-AD2D-FF3546DC2530}"/>
              </a:ext>
            </a:extLst>
          </p:cNvPr>
          <p:cNvSpPr txBox="1">
            <a:spLocks noGrp="1"/>
          </p:cNvSpPr>
          <p:nvPr>
            <p:ph type="body" idx="2"/>
          </p:nvPr>
        </p:nvSpPr>
        <p:spPr>
          <a:xfrm>
            <a:off x="4722811" y="2777069"/>
            <a:ext cx="6021388" cy="2048932"/>
          </a:xfrm>
        </p:spPr>
        <p:txBody>
          <a:bodyPr anchor="t"/>
          <a:lstStyle>
            <a:lvl1pPr marL="0" indent="0">
              <a:spcBef>
                <a:spcPts val="400"/>
              </a:spcBef>
              <a:buNone/>
              <a:defRPr sz="1800"/>
            </a:lvl1pPr>
          </a:lstStyle>
          <a:p>
            <a:pPr lvl="0"/>
            <a:r>
              <a:rPr lang="bg-BG"/>
              <a:t>Щракнете, за да редактирате стиловете на текста в образеца</a:t>
            </a:r>
          </a:p>
        </p:txBody>
      </p:sp>
      <p:sp>
        <p:nvSpPr>
          <p:cNvPr id="5" name="Date Placeholder 4">
            <a:extLst>
              <a:ext uri="{FF2B5EF4-FFF2-40B4-BE49-F238E27FC236}">
                <a16:creationId xmlns:a16="http://schemas.microsoft.com/office/drawing/2014/main" id="{B0D8B6B4-DB5C-4141-BB1C-B15FAD243AA8}"/>
              </a:ext>
            </a:extLst>
          </p:cNvPr>
          <p:cNvSpPr txBox="1">
            <a:spLocks noGrp="1"/>
          </p:cNvSpPr>
          <p:nvPr>
            <p:ph type="dt" sz="half" idx="7"/>
          </p:nvPr>
        </p:nvSpPr>
        <p:spPr/>
        <p:txBody>
          <a:bodyPr/>
          <a:lstStyle>
            <a:lvl1pPr>
              <a:defRPr/>
            </a:lvl1pPr>
          </a:lstStyle>
          <a:p>
            <a:pPr lvl="0"/>
            <a:fld id="{89069540-4FB8-45E9-B7C8-C729D5F9A854}" type="datetime1">
              <a:rPr lang="bg-BG"/>
              <a:pPr lvl="0"/>
              <a:t>28.02.22</a:t>
            </a:fld>
            <a:endParaRPr lang="bg-BG"/>
          </a:p>
        </p:txBody>
      </p:sp>
      <p:sp>
        <p:nvSpPr>
          <p:cNvPr id="6" name="Footer Placeholder 5">
            <a:extLst>
              <a:ext uri="{FF2B5EF4-FFF2-40B4-BE49-F238E27FC236}">
                <a16:creationId xmlns:a16="http://schemas.microsoft.com/office/drawing/2014/main" id="{A5B1E12C-0E1C-4188-B936-0209F865F943}"/>
              </a:ext>
            </a:extLst>
          </p:cNvPr>
          <p:cNvSpPr txBox="1">
            <a:spLocks noGrp="1"/>
          </p:cNvSpPr>
          <p:nvPr>
            <p:ph type="ftr" sz="quarter" idx="9"/>
          </p:nvPr>
        </p:nvSpPr>
        <p:spPr/>
        <p:txBody>
          <a:bodyPr/>
          <a:lstStyle>
            <a:lvl1pPr>
              <a:defRPr/>
            </a:lvl1pPr>
          </a:lstStyle>
          <a:p>
            <a:pPr lvl="0"/>
            <a:endParaRPr lang="bg-BG"/>
          </a:p>
        </p:txBody>
      </p:sp>
      <p:sp>
        <p:nvSpPr>
          <p:cNvPr id="7" name="Slide Number Placeholder 6">
            <a:extLst>
              <a:ext uri="{FF2B5EF4-FFF2-40B4-BE49-F238E27FC236}">
                <a16:creationId xmlns:a16="http://schemas.microsoft.com/office/drawing/2014/main" id="{6A56664A-9156-4491-ABCF-8CD801E5CBFE}"/>
              </a:ext>
            </a:extLst>
          </p:cNvPr>
          <p:cNvSpPr txBox="1">
            <a:spLocks noGrp="1"/>
          </p:cNvSpPr>
          <p:nvPr>
            <p:ph type="sldNum" sz="quarter" idx="8"/>
          </p:nvPr>
        </p:nvSpPr>
        <p:spPr/>
        <p:txBody>
          <a:bodyPr/>
          <a:lstStyle>
            <a:lvl1pPr>
              <a:defRPr/>
            </a:lvl1pPr>
          </a:lstStyle>
          <a:p>
            <a:pPr lvl="0"/>
            <a:fld id="{48A6DA51-C74D-4270-B2B1-151392629936}" type="slidenum">
              <a:t>‹#›</a:t>
            </a:fld>
            <a:endParaRPr lang="bg-BG"/>
          </a:p>
        </p:txBody>
      </p:sp>
    </p:spTree>
    <p:extLst>
      <p:ext uri="{BB962C8B-B14F-4D97-AF65-F5344CB8AC3E}">
        <p14:creationId xmlns:p14="http://schemas.microsoft.com/office/powerpoint/2010/main" val="230922067"/>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64D4EF"/>
            </a:gs>
            <a:gs pos="100000">
              <a:srgbClr val="06588E"/>
            </a:gs>
          </a:gsLst>
          <a:lin ang="6120000"/>
        </a:gradFill>
        <a:effectLst/>
      </p:bgPr>
    </p:bg>
    <p:spTree>
      <p:nvGrpSpPr>
        <p:cNvPr id="1" name=""/>
        <p:cNvGrpSpPr/>
        <p:nvPr/>
      </p:nvGrpSpPr>
      <p:grpSpPr>
        <a:xfrm>
          <a:off x="0" y="0"/>
          <a:ext cx="0" cy="0"/>
          <a:chOff x="0" y="0"/>
          <a:chExt cx="0" cy="0"/>
        </a:xfrm>
      </p:grpSpPr>
      <p:grpSp>
        <p:nvGrpSpPr>
          <p:cNvPr id="2" name="Group 6">
            <a:extLst>
              <a:ext uri="{FF2B5EF4-FFF2-40B4-BE49-F238E27FC236}">
                <a16:creationId xmlns:a16="http://schemas.microsoft.com/office/drawing/2014/main" id="{192305B6-EC69-4C1D-9491-9DFC06C621E1}"/>
              </a:ext>
            </a:extLst>
          </p:cNvPr>
          <p:cNvGrpSpPr/>
          <p:nvPr/>
        </p:nvGrpSpPr>
        <p:grpSpPr>
          <a:xfrm>
            <a:off x="9206965" y="2963332"/>
            <a:ext cx="2981858" cy="3208868"/>
            <a:chOff x="9206965" y="2963332"/>
            <a:chExt cx="2981858" cy="3208868"/>
          </a:xfrm>
        </p:grpSpPr>
        <p:cxnSp>
          <p:nvCxnSpPr>
            <p:cNvPr id="3" name="Straight Connector 7">
              <a:extLst>
                <a:ext uri="{FF2B5EF4-FFF2-40B4-BE49-F238E27FC236}">
                  <a16:creationId xmlns:a16="http://schemas.microsoft.com/office/drawing/2014/main" id="{B94CF999-5786-49E3-96EE-D0CEDC569D34}"/>
                </a:ext>
              </a:extLst>
            </p:cNvPr>
            <p:cNvCxnSpPr/>
            <p:nvPr/>
          </p:nvCxnSpPr>
          <p:spPr>
            <a:xfrm flipH="1">
              <a:off x="11276015" y="2963332"/>
              <a:ext cx="912808" cy="912809"/>
            </a:xfrm>
            <a:prstGeom prst="straightConnector1">
              <a:avLst/>
            </a:prstGeom>
            <a:noFill/>
            <a:ln w="9528" cap="rnd">
              <a:solidFill>
                <a:srgbClr val="FFFFFF"/>
              </a:solidFill>
              <a:prstDash val="solid"/>
              <a:miter/>
            </a:ln>
          </p:spPr>
        </p:cxnSp>
        <p:cxnSp>
          <p:nvCxnSpPr>
            <p:cNvPr id="4" name="Straight Connector 8">
              <a:extLst>
                <a:ext uri="{FF2B5EF4-FFF2-40B4-BE49-F238E27FC236}">
                  <a16:creationId xmlns:a16="http://schemas.microsoft.com/office/drawing/2014/main" id="{B4145F02-B671-4D04-A577-EA15D1FA3CA4}"/>
                </a:ext>
              </a:extLst>
            </p:cNvPr>
            <p:cNvCxnSpPr/>
            <p:nvPr/>
          </p:nvCxnSpPr>
          <p:spPr>
            <a:xfrm flipH="1">
              <a:off x="9206965" y="3190341"/>
              <a:ext cx="2981858" cy="2981859"/>
            </a:xfrm>
            <a:prstGeom prst="straightConnector1">
              <a:avLst/>
            </a:prstGeom>
            <a:noFill/>
            <a:ln w="9528" cap="rnd">
              <a:solidFill>
                <a:srgbClr val="FFFFFF"/>
              </a:solidFill>
              <a:prstDash val="solid"/>
              <a:miter/>
            </a:ln>
          </p:spPr>
        </p:cxnSp>
        <p:cxnSp>
          <p:nvCxnSpPr>
            <p:cNvPr id="5" name="Straight Connector 9">
              <a:extLst>
                <a:ext uri="{FF2B5EF4-FFF2-40B4-BE49-F238E27FC236}">
                  <a16:creationId xmlns:a16="http://schemas.microsoft.com/office/drawing/2014/main" id="{4C2E38AB-7B35-4D60-BA0C-E27E1E506C37}"/>
                </a:ext>
              </a:extLst>
            </p:cNvPr>
            <p:cNvCxnSpPr/>
            <p:nvPr/>
          </p:nvCxnSpPr>
          <p:spPr>
            <a:xfrm flipH="1">
              <a:off x="10292294" y="3285064"/>
              <a:ext cx="1896529" cy="1896539"/>
            </a:xfrm>
            <a:prstGeom prst="straightConnector1">
              <a:avLst/>
            </a:prstGeom>
            <a:noFill/>
            <a:ln w="9528" cap="rnd">
              <a:solidFill>
                <a:srgbClr val="FFFFFF"/>
              </a:solidFill>
              <a:prstDash val="solid"/>
              <a:miter/>
            </a:ln>
          </p:spPr>
        </p:cxnSp>
        <p:cxnSp>
          <p:nvCxnSpPr>
            <p:cNvPr id="6" name="Straight Connector 10">
              <a:extLst>
                <a:ext uri="{FF2B5EF4-FFF2-40B4-BE49-F238E27FC236}">
                  <a16:creationId xmlns:a16="http://schemas.microsoft.com/office/drawing/2014/main" id="{BABC67ED-C489-4968-B527-B88CE5998743}"/>
                </a:ext>
              </a:extLst>
            </p:cNvPr>
            <p:cNvCxnSpPr/>
            <p:nvPr/>
          </p:nvCxnSpPr>
          <p:spPr>
            <a:xfrm flipH="1">
              <a:off x="10443106" y="3131079"/>
              <a:ext cx="1745717" cy="1745717"/>
            </a:xfrm>
            <a:prstGeom prst="straightConnector1">
              <a:avLst/>
            </a:prstGeom>
            <a:noFill/>
            <a:ln w="28575" cap="rnd">
              <a:solidFill>
                <a:srgbClr val="FFFFFF"/>
              </a:solidFill>
              <a:prstDash val="solid"/>
              <a:miter/>
            </a:ln>
          </p:spPr>
        </p:cxnSp>
        <p:cxnSp>
          <p:nvCxnSpPr>
            <p:cNvPr id="7" name="Straight Connector 11">
              <a:extLst>
                <a:ext uri="{FF2B5EF4-FFF2-40B4-BE49-F238E27FC236}">
                  <a16:creationId xmlns:a16="http://schemas.microsoft.com/office/drawing/2014/main" id="{6D0A3AF8-8F1C-4483-8F48-E19765639960}"/>
                </a:ext>
              </a:extLst>
            </p:cNvPr>
            <p:cNvCxnSpPr/>
            <p:nvPr/>
          </p:nvCxnSpPr>
          <p:spPr>
            <a:xfrm flipH="1">
              <a:off x="10918822" y="3683002"/>
              <a:ext cx="1270001" cy="1270001"/>
            </a:xfrm>
            <a:prstGeom prst="straightConnector1">
              <a:avLst/>
            </a:prstGeom>
            <a:noFill/>
            <a:ln w="28575" cap="rnd">
              <a:solidFill>
                <a:srgbClr val="FFFFFF"/>
              </a:solidFill>
              <a:prstDash val="solid"/>
              <a:miter/>
            </a:ln>
          </p:spPr>
        </p:cxnSp>
      </p:grpSp>
      <p:sp>
        <p:nvSpPr>
          <p:cNvPr id="8" name="Title Placeholder 1">
            <a:extLst>
              <a:ext uri="{FF2B5EF4-FFF2-40B4-BE49-F238E27FC236}">
                <a16:creationId xmlns:a16="http://schemas.microsoft.com/office/drawing/2014/main" id="{D70E7449-9BE9-4CC3-99AA-08EDE0768BAD}"/>
              </a:ext>
            </a:extLst>
          </p:cNvPr>
          <p:cNvSpPr txBox="1">
            <a:spLocks noGrp="1"/>
          </p:cNvSpPr>
          <p:nvPr>
            <p:ph type="title"/>
          </p:nvPr>
        </p:nvSpPr>
        <p:spPr>
          <a:xfrm>
            <a:off x="684208" y="4487335"/>
            <a:ext cx="8534396" cy="1507068"/>
          </a:xfrm>
          <a:prstGeom prst="rect">
            <a:avLst/>
          </a:prstGeom>
          <a:noFill/>
          <a:ln>
            <a:noFill/>
          </a:ln>
        </p:spPr>
        <p:txBody>
          <a:bodyPr vert="horz" wrap="square" lIns="91440" tIns="45720" rIns="91440" bIns="45720" anchor="ctr" anchorCtr="0" compatLnSpc="1">
            <a:normAutofit/>
          </a:bodyPr>
          <a:lstStyle/>
          <a:p>
            <a:pPr lvl="0"/>
            <a:r>
              <a:rPr lang="bg-BG"/>
              <a:t>Редакт. стил загл. образец</a:t>
            </a:r>
            <a:endParaRPr lang="en-US"/>
          </a:p>
        </p:txBody>
      </p:sp>
      <p:sp>
        <p:nvSpPr>
          <p:cNvPr id="9" name="Text Placeholder 2">
            <a:extLst>
              <a:ext uri="{FF2B5EF4-FFF2-40B4-BE49-F238E27FC236}">
                <a16:creationId xmlns:a16="http://schemas.microsoft.com/office/drawing/2014/main" id="{CA7F65E0-42EB-4B68-A1E4-A5DB6C9FFF6C}"/>
              </a:ext>
            </a:extLst>
          </p:cNvPr>
          <p:cNvSpPr txBox="1">
            <a:spLocks noGrp="1"/>
          </p:cNvSpPr>
          <p:nvPr>
            <p:ph type="body" idx="1"/>
          </p:nvPr>
        </p:nvSpPr>
        <p:spPr>
          <a:xfrm>
            <a:off x="684208" y="685800"/>
            <a:ext cx="8534396" cy="3615263"/>
          </a:xfrm>
          <a:prstGeom prst="rect">
            <a:avLst/>
          </a:prstGeom>
          <a:noFill/>
          <a:ln>
            <a:noFill/>
          </a:ln>
        </p:spPr>
        <p:txBody>
          <a:bodyPr vert="horz" wrap="square" lIns="91440" tIns="45720" rIns="91440" bIns="45720" anchor="ctr" anchorCtr="0" compatLnSpc="1">
            <a:normAutofit/>
          </a:bodyPr>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endParaRPr lang="en-US"/>
          </a:p>
        </p:txBody>
      </p:sp>
      <p:sp>
        <p:nvSpPr>
          <p:cNvPr id="10" name="Date Placeholder 3">
            <a:extLst>
              <a:ext uri="{FF2B5EF4-FFF2-40B4-BE49-F238E27FC236}">
                <a16:creationId xmlns:a16="http://schemas.microsoft.com/office/drawing/2014/main" id="{5170F122-8AE0-4722-B78A-5070E30A88AE}"/>
              </a:ext>
            </a:extLst>
          </p:cNvPr>
          <p:cNvSpPr txBox="1">
            <a:spLocks noGrp="1"/>
          </p:cNvSpPr>
          <p:nvPr>
            <p:ph type="dt" sz="half" idx="2"/>
          </p:nvPr>
        </p:nvSpPr>
        <p:spPr>
          <a:xfrm>
            <a:off x="9904415" y="6172200"/>
            <a:ext cx="1600200" cy="365129"/>
          </a:xfrm>
          <a:prstGeom prst="rect">
            <a:avLst/>
          </a:prstGeom>
          <a:noFill/>
          <a:ln>
            <a:noFill/>
          </a:ln>
        </p:spPr>
        <p:txBody>
          <a:bodyPr vert="horz" wrap="square" lIns="91440" tIns="45720" rIns="91440" bIns="45720" anchor="t" anchorCtr="0" compatLnSpc="1">
            <a:noAutofit/>
          </a:bodyPr>
          <a:lstStyle>
            <a:lvl1pPr marL="0" marR="0" lvl="0" indent="0" algn="r" defTabSz="457200" rtl="0" fontAlgn="auto" hangingPunct="1">
              <a:lnSpc>
                <a:spcPct val="100000"/>
              </a:lnSpc>
              <a:spcBef>
                <a:spcPts val="0"/>
              </a:spcBef>
              <a:spcAft>
                <a:spcPts val="0"/>
              </a:spcAft>
              <a:buNone/>
              <a:tabLst/>
              <a:defRPr lang="bg-BG" sz="1000" b="0" i="0" u="none" strike="noStrike" kern="1200" cap="none" spc="0" baseline="0">
                <a:solidFill>
                  <a:srgbClr val="0A304A"/>
                </a:solidFill>
                <a:uFillTx/>
                <a:latin typeface="Century Gothic"/>
              </a:defRPr>
            </a:lvl1pPr>
          </a:lstStyle>
          <a:p>
            <a:pPr lvl="0"/>
            <a:fld id="{05B1CE4E-701A-4CA2-B059-44AC84D90CEA}" type="datetime1">
              <a:rPr lang="bg-BG"/>
              <a:pPr lvl="0"/>
              <a:t>28.02.22</a:t>
            </a:fld>
            <a:endParaRPr lang="bg-BG"/>
          </a:p>
        </p:txBody>
      </p:sp>
      <p:sp>
        <p:nvSpPr>
          <p:cNvPr id="11" name="Footer Placeholder 4">
            <a:extLst>
              <a:ext uri="{FF2B5EF4-FFF2-40B4-BE49-F238E27FC236}">
                <a16:creationId xmlns:a16="http://schemas.microsoft.com/office/drawing/2014/main" id="{A289F4EF-7CC7-4162-80C1-60532548988B}"/>
              </a:ext>
            </a:extLst>
          </p:cNvPr>
          <p:cNvSpPr txBox="1">
            <a:spLocks noGrp="1"/>
          </p:cNvSpPr>
          <p:nvPr>
            <p:ph type="ftr" sz="quarter" idx="3"/>
          </p:nvPr>
        </p:nvSpPr>
        <p:spPr>
          <a:xfrm>
            <a:off x="684208" y="6172200"/>
            <a:ext cx="7543800" cy="365129"/>
          </a:xfrm>
          <a:prstGeom prst="rect">
            <a:avLst/>
          </a:prstGeom>
          <a:noFill/>
          <a:ln>
            <a:noFill/>
          </a:ln>
        </p:spPr>
        <p:txBody>
          <a:bodyPr vert="horz" wrap="square" lIns="91440" tIns="45720" rIns="91440" bIns="45720" anchor="t" anchorCtr="0" compatLnSpc="1">
            <a:noAutofit/>
          </a:bodyPr>
          <a:lstStyle>
            <a:lvl1pPr marL="0" marR="0" lvl="0" indent="0" algn="l" defTabSz="457200" rtl="0" fontAlgn="auto" hangingPunct="1">
              <a:lnSpc>
                <a:spcPct val="100000"/>
              </a:lnSpc>
              <a:spcBef>
                <a:spcPts val="0"/>
              </a:spcBef>
              <a:spcAft>
                <a:spcPts val="0"/>
              </a:spcAft>
              <a:buNone/>
              <a:tabLst/>
              <a:defRPr lang="bg-BG" sz="1000" b="0" i="0" u="none" strike="noStrike" kern="1200" cap="none" spc="0" baseline="0">
                <a:solidFill>
                  <a:srgbClr val="0A304A"/>
                </a:solidFill>
                <a:uFillTx/>
                <a:latin typeface="Century Gothic"/>
              </a:defRPr>
            </a:lvl1pPr>
          </a:lstStyle>
          <a:p>
            <a:pPr lvl="0"/>
            <a:endParaRPr lang="bg-BG"/>
          </a:p>
        </p:txBody>
      </p:sp>
      <p:sp>
        <p:nvSpPr>
          <p:cNvPr id="12" name="Slide Number Placeholder 5">
            <a:extLst>
              <a:ext uri="{FF2B5EF4-FFF2-40B4-BE49-F238E27FC236}">
                <a16:creationId xmlns:a16="http://schemas.microsoft.com/office/drawing/2014/main" id="{6C0623BE-F81F-4662-A7F7-F53BB1D0CF0E}"/>
              </a:ext>
            </a:extLst>
          </p:cNvPr>
          <p:cNvSpPr txBox="1">
            <a:spLocks noGrp="1"/>
          </p:cNvSpPr>
          <p:nvPr>
            <p:ph type="sldNum" sz="quarter" idx="4"/>
          </p:nvPr>
        </p:nvSpPr>
        <p:spPr>
          <a:xfrm>
            <a:off x="10363196" y="5578470"/>
            <a:ext cx="1142241" cy="669926"/>
          </a:xfrm>
          <a:prstGeom prst="rect">
            <a:avLst/>
          </a:prstGeom>
          <a:noFill/>
          <a:ln>
            <a:noFill/>
          </a:ln>
        </p:spPr>
        <p:txBody>
          <a:bodyPr vert="horz" wrap="square" lIns="91440" tIns="45720" rIns="91440" bIns="45720" anchor="b" anchorCtr="0" compatLnSpc="1">
            <a:noAutofit/>
          </a:bodyPr>
          <a:lstStyle>
            <a:lvl1pPr marL="0" marR="0" lvl="0" indent="0" algn="r" defTabSz="457200" rtl="0" fontAlgn="auto" hangingPunct="1">
              <a:lnSpc>
                <a:spcPct val="100000"/>
              </a:lnSpc>
              <a:spcBef>
                <a:spcPts val="0"/>
              </a:spcBef>
              <a:spcAft>
                <a:spcPts val="0"/>
              </a:spcAft>
              <a:buNone/>
              <a:tabLst/>
              <a:defRPr lang="bg-BG" sz="3200" b="0" i="0" u="none" strike="noStrike" kern="1200" cap="none" spc="0" baseline="0">
                <a:solidFill>
                  <a:srgbClr val="0A304A"/>
                </a:solidFill>
                <a:uFillTx/>
                <a:latin typeface="Century Gothic"/>
              </a:defRPr>
            </a:lvl1pPr>
          </a:lstStyle>
          <a:p>
            <a:pPr lvl="0"/>
            <a:fld id="{CC930A0C-2F56-4107-8281-F78675A8C61F}" type="slidenum">
              <a:t>‹#›</a:t>
            </a:fld>
            <a:endParaRPr lang="bg-BG"/>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marL="0" marR="0" lvl="0" indent="0" algn="l" defTabSz="457200" rtl="0" fontAlgn="auto" hangingPunct="1">
        <a:lnSpc>
          <a:spcPct val="100000"/>
        </a:lnSpc>
        <a:spcBef>
          <a:spcPts val="0"/>
        </a:spcBef>
        <a:spcAft>
          <a:spcPts val="0"/>
        </a:spcAft>
        <a:buNone/>
        <a:tabLst/>
        <a:defRPr lang="bg-BG" sz="3600" b="0" i="0" u="none" strike="noStrike" kern="1200" cap="all" spc="0" baseline="0">
          <a:solidFill>
            <a:srgbClr val="FFFFFF"/>
          </a:solidFill>
          <a:uFillTx/>
          <a:latin typeface="Century Gothic"/>
        </a:defRPr>
      </a:lvl1pPr>
    </p:titleStyle>
    <p:bodyStyle>
      <a:lvl1pPr marL="285750" marR="0" lvl="0" indent="-285750" algn="l" defTabSz="457200" rtl="0" fontAlgn="auto" hangingPunct="1">
        <a:lnSpc>
          <a:spcPct val="100000"/>
        </a:lnSpc>
        <a:spcBef>
          <a:spcPts val="500"/>
        </a:spcBef>
        <a:spcAft>
          <a:spcPts val="600"/>
        </a:spcAft>
        <a:buClr>
          <a:srgbClr val="FFFFFF"/>
        </a:buClr>
        <a:buSzPct val="80000"/>
        <a:buFont typeface="Wingdings 3" pitchFamily="18"/>
        <a:buChar char=""/>
        <a:tabLst/>
        <a:defRPr lang="bg-BG" sz="2000" b="0" i="0" u="none" strike="noStrike" kern="1200" cap="none" spc="0" baseline="0">
          <a:solidFill>
            <a:srgbClr val="0F496F"/>
          </a:solidFill>
          <a:uFillTx/>
          <a:latin typeface="Century Gothic"/>
        </a:defRPr>
      </a:lvl1pPr>
      <a:lvl2pPr marL="742950" marR="0" lvl="1" indent="-285750" algn="l" defTabSz="457200" rtl="0" fontAlgn="auto" hangingPunct="1">
        <a:lnSpc>
          <a:spcPct val="100000"/>
        </a:lnSpc>
        <a:spcBef>
          <a:spcPts val="400"/>
        </a:spcBef>
        <a:spcAft>
          <a:spcPts val="600"/>
        </a:spcAft>
        <a:buClr>
          <a:srgbClr val="FFFFFF"/>
        </a:buClr>
        <a:buSzPct val="80000"/>
        <a:buFont typeface="Wingdings 3" pitchFamily="18"/>
        <a:buChar char=""/>
        <a:tabLst/>
        <a:defRPr lang="bg-BG" sz="1800" b="0" i="0" u="none" strike="noStrike" kern="1200" cap="none" spc="0" baseline="0">
          <a:solidFill>
            <a:srgbClr val="0F496F"/>
          </a:solidFill>
          <a:uFillTx/>
          <a:latin typeface="Century Gothic"/>
        </a:defRPr>
      </a:lvl2pPr>
      <a:lvl3pPr marL="1200150" marR="0" lvl="2" indent="-285750" algn="l" defTabSz="457200" rtl="0" fontAlgn="auto" hangingPunct="1">
        <a:lnSpc>
          <a:spcPct val="100000"/>
        </a:lnSpc>
        <a:spcBef>
          <a:spcPts val="400"/>
        </a:spcBef>
        <a:spcAft>
          <a:spcPts val="600"/>
        </a:spcAft>
        <a:buClr>
          <a:srgbClr val="FFFFFF"/>
        </a:buClr>
        <a:buSzPct val="80000"/>
        <a:buFont typeface="Wingdings 3" pitchFamily="18"/>
        <a:buChar char=""/>
        <a:tabLst/>
        <a:defRPr lang="bg-BG" sz="1600" b="0" i="0" u="none" strike="noStrike" kern="1200" cap="none" spc="0" baseline="0">
          <a:solidFill>
            <a:srgbClr val="0F496F"/>
          </a:solidFill>
          <a:uFillTx/>
          <a:latin typeface="Century Gothic"/>
        </a:defRPr>
      </a:lvl3pPr>
      <a:lvl4pPr marL="1543050" marR="0" lvl="3" indent="-171450" algn="l" defTabSz="457200" rtl="0" fontAlgn="auto" hangingPunct="1">
        <a:lnSpc>
          <a:spcPct val="100000"/>
        </a:lnSpc>
        <a:spcBef>
          <a:spcPts val="300"/>
        </a:spcBef>
        <a:spcAft>
          <a:spcPts val="600"/>
        </a:spcAft>
        <a:buClr>
          <a:srgbClr val="FFFFFF"/>
        </a:buClr>
        <a:buSzPct val="80000"/>
        <a:buFont typeface="Wingdings 3" pitchFamily="18"/>
        <a:buChar char=""/>
        <a:tabLst/>
        <a:defRPr lang="bg-BG" sz="1400" b="0" i="0" u="none" strike="noStrike" kern="1200" cap="none" spc="0" baseline="0">
          <a:solidFill>
            <a:srgbClr val="0F496F"/>
          </a:solidFill>
          <a:uFillTx/>
          <a:latin typeface="Century Gothic"/>
        </a:defRPr>
      </a:lvl4pPr>
      <a:lvl5pPr marL="2000250" marR="0" lvl="4" indent="-171450" algn="l" defTabSz="457200" rtl="0" fontAlgn="auto" hangingPunct="1">
        <a:lnSpc>
          <a:spcPct val="100000"/>
        </a:lnSpc>
        <a:spcBef>
          <a:spcPts val="300"/>
        </a:spcBef>
        <a:spcAft>
          <a:spcPts val="600"/>
        </a:spcAft>
        <a:buClr>
          <a:srgbClr val="FFFFFF"/>
        </a:buClr>
        <a:buSzPct val="80000"/>
        <a:buFont typeface="Wingdings 3" pitchFamily="18"/>
        <a:buChar char=""/>
        <a:tabLst/>
        <a:defRPr lang="bg-BG" sz="1400" b="0" i="0" u="none" strike="noStrike" kern="1200" cap="none" spc="0" baseline="0">
          <a:solidFill>
            <a:srgbClr val="0F496F"/>
          </a:solidFill>
          <a:uFillTx/>
          <a:latin typeface="Century Gothic"/>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8.xml"/><Relationship Id="rId5" Type="http://schemas.openxmlformats.org/officeDocument/2006/relationships/image" Target="../media/image14.pn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name="Slide1">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796B5F1C-72BD-48D9-930F-2E89A897BE4A}"/>
              </a:ext>
            </a:extLst>
          </p:cNvPr>
          <p:cNvSpPr txBox="1">
            <a:spLocks noGrp="1"/>
          </p:cNvSpPr>
          <p:nvPr>
            <p:ph type="ctrTitle"/>
          </p:nvPr>
        </p:nvSpPr>
        <p:spPr>
          <a:xfrm>
            <a:off x="687391" y="3934050"/>
            <a:ext cx="10817214" cy="2151061"/>
          </a:xfrm>
        </p:spPr>
        <p:txBody>
          <a:bodyPr anchorCtr="1">
            <a:normAutofit fontScale="90000"/>
          </a:bodyPr>
          <a:lstStyle/>
          <a:p>
            <a:pPr lvl="0" algn="ctr">
              <a:spcAft>
                <a:spcPts val="140"/>
              </a:spcAft>
            </a:pPr>
            <a:br>
              <a:rPr lang="en-GB" sz="1500" b="1">
                <a:solidFill>
                  <a:srgbClr val="77787C"/>
                </a:solidFill>
              </a:rPr>
            </a:br>
            <a:r>
              <a:rPr lang="en-GB" sz="5300" b="1"/>
              <a:t>BLAGOEVGRA</a:t>
            </a:r>
            <a:r>
              <a:rPr lang="en-US" sz="5300" b="1"/>
              <a:t>D</a:t>
            </a:r>
            <a:br>
              <a:rPr lang="bg-BG" sz="2900" b="1"/>
            </a:br>
            <a:br>
              <a:rPr lang="bg-BG" sz="2900" b="1"/>
            </a:br>
            <a:br>
              <a:rPr lang="en-GB" sz="1500">
                <a:solidFill>
                  <a:srgbClr val="77787C"/>
                </a:solidFill>
              </a:rPr>
            </a:br>
            <a:br>
              <a:rPr lang="en-GB" sz="1200" b="1">
                <a:solidFill>
                  <a:srgbClr val="474747"/>
                </a:solidFill>
                <a:latin typeface="Arial Unicode MS"/>
              </a:rPr>
            </a:br>
            <a:endParaRPr lang="bg-BG" sz="1200"/>
          </a:p>
        </p:txBody>
      </p:sp>
      <p:sp>
        <p:nvSpPr>
          <p:cNvPr id="3" name="Подзаглавие 2">
            <a:extLst>
              <a:ext uri="{FF2B5EF4-FFF2-40B4-BE49-F238E27FC236}">
                <a16:creationId xmlns:a16="http://schemas.microsoft.com/office/drawing/2014/main" id="{6210C985-6904-4B12-B715-B1F9E0D2DB63}"/>
              </a:ext>
            </a:extLst>
          </p:cNvPr>
          <p:cNvSpPr txBox="1">
            <a:spLocks noGrp="1"/>
          </p:cNvSpPr>
          <p:nvPr>
            <p:ph type="subTitle" idx="1"/>
          </p:nvPr>
        </p:nvSpPr>
        <p:spPr>
          <a:xfrm>
            <a:off x="457200" y="5474521"/>
            <a:ext cx="11047405" cy="688771"/>
          </a:xfrm>
        </p:spPr>
        <p:txBody>
          <a:bodyPr anchorCtr="1"/>
          <a:lstStyle/>
          <a:p>
            <a:pPr lvl="0" algn="ctr">
              <a:spcBef>
                <a:spcPts val="800"/>
              </a:spcBef>
            </a:pPr>
            <a:r>
              <a:rPr lang="en-GB" sz="3200" b="1">
                <a:solidFill>
                  <a:srgbClr val="FFFFFF"/>
                </a:solidFill>
                <a:latin typeface="Arial Unicode MS"/>
              </a:rPr>
              <a:t>an excellent alternative for a successful business</a:t>
            </a:r>
            <a:endParaRPr lang="bg-BG" sz="3200">
              <a:solidFill>
                <a:srgbClr val="FFFFFF"/>
              </a:solidFill>
            </a:endParaRPr>
          </a:p>
        </p:txBody>
      </p:sp>
      <p:pic>
        <p:nvPicPr>
          <p:cNvPr id="4" name="Картина 3" descr="maxresdefault">
            <a:extLst>
              <a:ext uri="{FF2B5EF4-FFF2-40B4-BE49-F238E27FC236}">
                <a16:creationId xmlns:a16="http://schemas.microsoft.com/office/drawing/2014/main" id="{F5C4254F-1A4E-4BBD-8C4D-AD9F9EBFAED7}"/>
              </a:ext>
            </a:extLst>
          </p:cNvPr>
          <p:cNvPicPr>
            <a:picLocks noChangeAspect="1"/>
          </p:cNvPicPr>
          <p:nvPr/>
        </p:nvPicPr>
        <p:blipFill>
          <a:blip r:embed="rId2"/>
          <a:srcRect/>
          <a:stretch>
            <a:fillRect/>
          </a:stretch>
        </p:blipFill>
        <p:spPr>
          <a:xfrm>
            <a:off x="7180609" y="0"/>
            <a:ext cx="5011387" cy="3429000"/>
          </a:xfrm>
          <a:prstGeom prst="rect">
            <a:avLst/>
          </a:prstGeom>
          <a:noFill/>
          <a:ln cap="flat">
            <a:noFill/>
          </a:ln>
        </p:spPr>
      </p:pic>
      <p:pic>
        <p:nvPicPr>
          <p:cNvPr id="5" name="Картина 4" descr="8a0d5f148c780a8af07ca3a30470a97c--bulgaria-pictures">
            <a:extLst>
              <a:ext uri="{FF2B5EF4-FFF2-40B4-BE49-F238E27FC236}">
                <a16:creationId xmlns:a16="http://schemas.microsoft.com/office/drawing/2014/main" id="{0CA87605-1DE0-4D58-95CB-5862ED573B88}"/>
              </a:ext>
            </a:extLst>
          </p:cNvPr>
          <p:cNvPicPr>
            <a:picLocks noChangeAspect="1"/>
          </p:cNvPicPr>
          <p:nvPr/>
        </p:nvPicPr>
        <p:blipFill>
          <a:blip r:embed="rId3"/>
          <a:srcRect/>
          <a:stretch>
            <a:fillRect/>
          </a:stretch>
        </p:blipFill>
        <p:spPr>
          <a:xfrm>
            <a:off x="0" y="0"/>
            <a:ext cx="5011387" cy="3429000"/>
          </a:xfrm>
          <a:prstGeom prst="rect">
            <a:avLst/>
          </a:prstGeom>
          <a:noFill/>
          <a:ln cap="flat">
            <a:noFill/>
          </a:ln>
        </p:spPr>
      </p:pic>
      <p:pic>
        <p:nvPicPr>
          <p:cNvPr id="6" name="Картина 6">
            <a:extLst>
              <a:ext uri="{FF2B5EF4-FFF2-40B4-BE49-F238E27FC236}">
                <a16:creationId xmlns:a16="http://schemas.microsoft.com/office/drawing/2014/main" id="{F84925F3-EF99-48A3-8D46-C1A91662CA79}"/>
              </a:ext>
            </a:extLst>
          </p:cNvPr>
          <p:cNvPicPr>
            <a:picLocks noChangeAspect="1"/>
          </p:cNvPicPr>
          <p:nvPr/>
        </p:nvPicPr>
        <p:blipFill>
          <a:blip r:embed="rId4"/>
          <a:stretch>
            <a:fillRect/>
          </a:stretch>
        </p:blipFill>
        <p:spPr>
          <a:xfrm>
            <a:off x="5001493" y="0"/>
            <a:ext cx="2189009" cy="3429000"/>
          </a:xfrm>
          <a:prstGeom prst="rect">
            <a:avLst/>
          </a:prstGeom>
          <a:noFill/>
          <a:ln cap="flat">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ово поле 1">
            <a:extLst>
              <a:ext uri="{FF2B5EF4-FFF2-40B4-BE49-F238E27FC236}">
                <a16:creationId xmlns:a16="http://schemas.microsoft.com/office/drawing/2014/main" id="{98F226FF-7B5E-4B3D-90FF-CECEF7A4D892}"/>
              </a:ext>
            </a:extLst>
          </p:cNvPr>
          <p:cNvSpPr txBox="1"/>
          <p:nvPr/>
        </p:nvSpPr>
        <p:spPr>
          <a:xfrm>
            <a:off x="1023257" y="761999"/>
            <a:ext cx="10613572" cy="523220"/>
          </a:xfrm>
          <a:prstGeom prst="rect">
            <a:avLst/>
          </a:prstGeom>
          <a:noFill/>
        </p:spPr>
        <p:txBody>
          <a:bodyPr wrap="square" rtlCol="0">
            <a:spAutoFit/>
          </a:bodyPr>
          <a:lstStyle/>
          <a:p>
            <a:pPr algn="ctr"/>
            <a:r>
              <a:rPr lang="bg-BG" sz="2800" b="1" i="1" u="sng" dirty="0">
                <a:solidFill>
                  <a:schemeClr val="bg1"/>
                </a:solidFill>
                <a:effectLst/>
                <a:latin typeface="Arial" panose="020B0604020202020204" pitchFamily="34" charset="0"/>
                <a:ea typeface="Arial" panose="020B0604020202020204" pitchFamily="34" charset="0"/>
              </a:rPr>
              <a:t>Labor costs and development</a:t>
            </a:r>
            <a:endParaRPr lang="bg-BG" sz="2800" i="1" u="sng" dirty="0">
              <a:solidFill>
                <a:schemeClr val="bg1"/>
              </a:solidFill>
            </a:endParaRPr>
          </a:p>
        </p:txBody>
      </p:sp>
      <p:graphicFrame>
        <p:nvGraphicFramePr>
          <p:cNvPr id="7" name="Таблица 6">
            <a:extLst>
              <a:ext uri="{FF2B5EF4-FFF2-40B4-BE49-F238E27FC236}">
                <a16:creationId xmlns:a16="http://schemas.microsoft.com/office/drawing/2014/main" id="{782931C0-5C81-4153-AB69-313C2CFF3693}"/>
              </a:ext>
            </a:extLst>
          </p:cNvPr>
          <p:cNvGraphicFramePr>
            <a:graphicFrameLocks noGrp="1"/>
          </p:cNvGraphicFramePr>
          <p:nvPr>
            <p:extLst>
              <p:ext uri="{D42A27DB-BD31-4B8C-83A1-F6EECF244321}">
                <p14:modId xmlns:p14="http://schemas.microsoft.com/office/powerpoint/2010/main" val="767659237"/>
              </p:ext>
            </p:extLst>
          </p:nvPr>
        </p:nvGraphicFramePr>
        <p:xfrm>
          <a:off x="283030" y="1415143"/>
          <a:ext cx="5704114" cy="5236027"/>
        </p:xfrm>
        <a:graphic>
          <a:graphicData uri="http://schemas.openxmlformats.org/drawingml/2006/table">
            <a:tbl>
              <a:tblPr>
                <a:tableStyleId>{5C22544A-7EE6-4342-B048-85BDC9FD1C3A}</a:tableStyleId>
              </a:tblPr>
              <a:tblGrid>
                <a:gridCol w="2521703">
                  <a:extLst>
                    <a:ext uri="{9D8B030D-6E8A-4147-A177-3AD203B41FA5}">
                      <a16:colId xmlns:a16="http://schemas.microsoft.com/office/drawing/2014/main" val="1432429700"/>
                    </a:ext>
                  </a:extLst>
                </a:gridCol>
                <a:gridCol w="3182411">
                  <a:extLst>
                    <a:ext uri="{9D8B030D-6E8A-4147-A177-3AD203B41FA5}">
                      <a16:colId xmlns:a16="http://schemas.microsoft.com/office/drawing/2014/main" val="3899897806"/>
                    </a:ext>
                  </a:extLst>
                </a:gridCol>
              </a:tblGrid>
              <a:tr h="422787">
                <a:tc>
                  <a:txBody>
                    <a:bodyPr/>
                    <a:lstStyle/>
                    <a:p>
                      <a:pPr algn="ctr" fontAlgn="ctr"/>
                      <a:r>
                        <a:rPr lang="en-GB" sz="1200" b="1" u="none" strike="noStrike" dirty="0">
                          <a:effectLst/>
                        </a:rPr>
                        <a:t>Formulated question or concern</a:t>
                      </a:r>
                      <a:endParaRPr lang="en-GB" sz="1200" b="1" i="0" u="none" strike="noStrike" dirty="0">
                        <a:solidFill>
                          <a:srgbClr val="000000"/>
                        </a:solidFill>
                        <a:effectLst/>
                        <a:latin typeface="Calibri" panose="020F0502020204030204" pitchFamily="34" charset="0"/>
                      </a:endParaRPr>
                    </a:p>
                  </a:txBody>
                  <a:tcPr marL="5514" marR="5514" marT="5514" marB="0" anchor="ctr"/>
                </a:tc>
                <a:tc>
                  <a:txBody>
                    <a:bodyPr/>
                    <a:lstStyle/>
                    <a:p>
                      <a:pPr algn="ctr" fontAlgn="ctr"/>
                      <a:r>
                        <a:rPr lang="en-GB" sz="1200" b="1" u="none" strike="noStrike" dirty="0">
                          <a:effectLst/>
                        </a:rPr>
                        <a:t>Answers, explanations, documents</a:t>
                      </a:r>
                      <a:endParaRPr lang="en-GB" sz="1200" b="1" i="0" u="none" strike="noStrike" dirty="0">
                        <a:solidFill>
                          <a:srgbClr val="000000"/>
                        </a:solidFill>
                        <a:effectLst/>
                        <a:latin typeface="Calibri" panose="020F0502020204030204" pitchFamily="34" charset="0"/>
                      </a:endParaRPr>
                    </a:p>
                  </a:txBody>
                  <a:tcPr marL="5514" marR="5514" marT="5514" marB="0" anchor="ctr"/>
                </a:tc>
                <a:extLst>
                  <a:ext uri="{0D108BD9-81ED-4DB2-BD59-A6C34878D82A}">
                    <a16:rowId xmlns:a16="http://schemas.microsoft.com/office/drawing/2014/main" val="1467346296"/>
                  </a:ext>
                </a:extLst>
              </a:tr>
              <a:tr h="524568">
                <a:tc>
                  <a:txBody>
                    <a:bodyPr/>
                    <a:lstStyle/>
                    <a:p>
                      <a:pPr algn="ctr" fontAlgn="ctr"/>
                      <a:r>
                        <a:rPr lang="en-US" sz="1000" u="none" strike="noStrike">
                          <a:effectLst/>
                        </a:rPr>
                        <a:t>How much is the average monthly gross wage in real terms?</a:t>
                      </a:r>
                      <a:endParaRPr lang="en-US" sz="1000" b="0" i="0" u="none" strike="noStrike">
                        <a:solidFill>
                          <a:srgbClr val="000000"/>
                        </a:solidFill>
                        <a:effectLst/>
                        <a:latin typeface="Calibri" panose="020F0502020204030204" pitchFamily="34" charset="0"/>
                      </a:endParaRPr>
                    </a:p>
                  </a:txBody>
                  <a:tcPr marL="5514" marR="5514" marT="5514" marB="0" anchor="ctr"/>
                </a:tc>
                <a:tc>
                  <a:txBody>
                    <a:bodyPr/>
                    <a:lstStyle/>
                    <a:p>
                      <a:pPr algn="ctr" fontAlgn="ctr"/>
                      <a:r>
                        <a:rPr lang="en-US" sz="1000" u="none" strike="noStrike">
                          <a:effectLst/>
                        </a:rPr>
                        <a:t>1295BGN average gross salary in the manufacturing industry, which is around 700 euro</a:t>
                      </a:r>
                      <a:endParaRPr lang="en-US" sz="1000" b="0" i="0" u="none" strike="noStrike">
                        <a:solidFill>
                          <a:srgbClr val="000000"/>
                        </a:solidFill>
                        <a:effectLst/>
                        <a:latin typeface="Calibri" panose="020F0502020204030204" pitchFamily="34" charset="0"/>
                      </a:endParaRPr>
                    </a:p>
                  </a:txBody>
                  <a:tcPr marL="5514" marR="5514" marT="5514" marB="0" anchor="ctr"/>
                </a:tc>
                <a:extLst>
                  <a:ext uri="{0D108BD9-81ED-4DB2-BD59-A6C34878D82A}">
                    <a16:rowId xmlns:a16="http://schemas.microsoft.com/office/drawing/2014/main" val="1936730131"/>
                  </a:ext>
                </a:extLst>
              </a:tr>
              <a:tr h="440647">
                <a:tc>
                  <a:txBody>
                    <a:bodyPr/>
                    <a:lstStyle/>
                    <a:p>
                      <a:pPr algn="ctr" fontAlgn="ctr"/>
                      <a:r>
                        <a:rPr lang="en-US" sz="1000" u="none" strike="noStrike">
                          <a:effectLst/>
                        </a:rPr>
                        <a:t>What salary components does the employee pay?</a:t>
                      </a:r>
                      <a:endParaRPr lang="en-US" sz="1000" b="0" i="0" u="none" strike="noStrike">
                        <a:solidFill>
                          <a:srgbClr val="000000"/>
                        </a:solidFill>
                        <a:effectLst/>
                        <a:latin typeface="Calibri" panose="020F0502020204030204" pitchFamily="34" charset="0"/>
                      </a:endParaRPr>
                    </a:p>
                  </a:txBody>
                  <a:tcPr marL="5514" marR="5514" marT="5514" marB="0" anchor="ctr"/>
                </a:tc>
                <a:tc>
                  <a:txBody>
                    <a:bodyPr/>
                    <a:lstStyle/>
                    <a:p>
                      <a:pPr algn="ctr" fontAlgn="ctr"/>
                      <a:r>
                        <a:rPr lang="en-GB" sz="1000" u="none" strike="noStrike">
                          <a:effectLst/>
                        </a:rPr>
                        <a:t>Personal insurance 40% + Tax 10%</a:t>
                      </a:r>
                      <a:endParaRPr lang="en-GB" sz="1000" b="0" i="0" u="none" strike="noStrike">
                        <a:solidFill>
                          <a:srgbClr val="000000"/>
                        </a:solidFill>
                        <a:effectLst/>
                        <a:latin typeface="Calibri" panose="020F0502020204030204" pitchFamily="34" charset="0"/>
                      </a:endParaRPr>
                    </a:p>
                  </a:txBody>
                  <a:tcPr marL="5514" marR="5514" marT="5514" marB="0" anchor="ctr"/>
                </a:tc>
                <a:extLst>
                  <a:ext uri="{0D108BD9-81ED-4DB2-BD59-A6C34878D82A}">
                    <a16:rowId xmlns:a16="http://schemas.microsoft.com/office/drawing/2014/main" val="928504446"/>
                  </a:ext>
                </a:extLst>
              </a:tr>
              <a:tr h="461934">
                <a:tc>
                  <a:txBody>
                    <a:bodyPr/>
                    <a:lstStyle/>
                    <a:p>
                      <a:pPr algn="ctr" fontAlgn="ctr"/>
                      <a:r>
                        <a:rPr lang="en-US" sz="1000" u="none" strike="noStrike">
                          <a:effectLst/>
                        </a:rPr>
                        <a:t>What salary components does the employer pay?</a:t>
                      </a:r>
                      <a:endParaRPr lang="en-US" sz="1000" b="0" i="0" u="none" strike="noStrike">
                        <a:solidFill>
                          <a:srgbClr val="000000"/>
                        </a:solidFill>
                        <a:effectLst/>
                        <a:latin typeface="Calibri" panose="020F0502020204030204" pitchFamily="34" charset="0"/>
                      </a:endParaRPr>
                    </a:p>
                  </a:txBody>
                  <a:tcPr marL="5514" marR="5514" marT="5514" marB="0" anchor="ctr"/>
                </a:tc>
                <a:tc>
                  <a:txBody>
                    <a:bodyPr/>
                    <a:lstStyle/>
                    <a:p>
                      <a:pPr algn="ctr" fontAlgn="ctr"/>
                      <a:r>
                        <a:rPr lang="en-GB" sz="1000" u="none" strike="noStrike">
                          <a:effectLst/>
                        </a:rPr>
                        <a:t>Employer insurance 60%</a:t>
                      </a:r>
                      <a:endParaRPr lang="en-GB" sz="1000" b="0" i="0" u="none" strike="noStrike">
                        <a:solidFill>
                          <a:srgbClr val="000000"/>
                        </a:solidFill>
                        <a:effectLst/>
                        <a:latin typeface="Calibri" panose="020F0502020204030204" pitchFamily="34" charset="0"/>
                      </a:endParaRPr>
                    </a:p>
                  </a:txBody>
                  <a:tcPr marL="5514" marR="5514" marT="5514" marB="0" anchor="ctr"/>
                </a:tc>
                <a:extLst>
                  <a:ext uri="{0D108BD9-81ED-4DB2-BD59-A6C34878D82A}">
                    <a16:rowId xmlns:a16="http://schemas.microsoft.com/office/drawing/2014/main" val="2686178517"/>
                  </a:ext>
                </a:extLst>
              </a:tr>
              <a:tr h="798599">
                <a:tc>
                  <a:txBody>
                    <a:bodyPr/>
                    <a:lstStyle/>
                    <a:p>
                      <a:pPr algn="ctr" fontAlgn="ctr"/>
                      <a:r>
                        <a:rPr lang="en-US" sz="1000" u="none" strike="noStrike">
                          <a:effectLst/>
                        </a:rPr>
                        <a:t>What is the overall burden for the employer?</a:t>
                      </a:r>
                      <a:endParaRPr lang="en-US" sz="1000" b="0" i="0" u="none" strike="noStrike">
                        <a:solidFill>
                          <a:srgbClr val="000000"/>
                        </a:solidFill>
                        <a:effectLst/>
                        <a:latin typeface="Calibri" panose="020F0502020204030204" pitchFamily="34" charset="0"/>
                      </a:endParaRPr>
                    </a:p>
                  </a:txBody>
                  <a:tcPr marL="5514" marR="5514" marT="5514" marB="0" anchor="ctr"/>
                </a:tc>
                <a:tc>
                  <a:txBody>
                    <a:bodyPr/>
                    <a:lstStyle/>
                    <a:p>
                      <a:pPr algn="ctr" fontAlgn="ctr"/>
                      <a:r>
                        <a:rPr lang="en-US" sz="1000" u="none" strike="noStrike">
                          <a:effectLst/>
                        </a:rPr>
                        <a:t>Provision of remuneration + compulsory social security contributions under an employment contract and fund SBKO / social-domestic and cultural services / up to 3%</a:t>
                      </a:r>
                      <a:endParaRPr lang="en-US" sz="1000" b="0" i="0" u="none" strike="noStrike">
                        <a:solidFill>
                          <a:srgbClr val="000000"/>
                        </a:solidFill>
                        <a:effectLst/>
                        <a:latin typeface="Calibri" panose="020F0502020204030204" pitchFamily="34" charset="0"/>
                      </a:endParaRPr>
                    </a:p>
                  </a:txBody>
                  <a:tcPr marL="5514" marR="5514" marT="5514" marB="0" anchor="ctr"/>
                </a:tc>
                <a:extLst>
                  <a:ext uri="{0D108BD9-81ED-4DB2-BD59-A6C34878D82A}">
                    <a16:rowId xmlns:a16="http://schemas.microsoft.com/office/drawing/2014/main" val="644138633"/>
                  </a:ext>
                </a:extLst>
              </a:tr>
              <a:tr h="657057">
                <a:tc>
                  <a:txBody>
                    <a:bodyPr/>
                    <a:lstStyle/>
                    <a:p>
                      <a:pPr algn="ctr" fontAlgn="ctr"/>
                      <a:r>
                        <a:rPr lang="en-US" sz="1000" u="none" strike="noStrike">
                          <a:effectLst/>
                        </a:rPr>
                        <a:t>What is the gross/net ratio? How tall is it average net wage in the production environment?</a:t>
                      </a:r>
                      <a:endParaRPr lang="en-US" sz="1000" b="0" i="0" u="none" strike="noStrike">
                        <a:solidFill>
                          <a:srgbClr val="000000"/>
                        </a:solidFill>
                        <a:effectLst/>
                        <a:latin typeface="Calibri" panose="020F0502020204030204" pitchFamily="34" charset="0"/>
                      </a:endParaRPr>
                    </a:p>
                  </a:txBody>
                  <a:tcPr marL="5514" marR="5514" marT="5514" marB="0" anchor="ctr"/>
                </a:tc>
                <a:tc>
                  <a:txBody>
                    <a:bodyPr/>
                    <a:lstStyle/>
                    <a:p>
                      <a:pPr algn="ctr" fontAlgn="ctr"/>
                      <a:r>
                        <a:rPr lang="en-US" sz="1000" u="none" strike="noStrike">
                          <a:effectLst/>
                        </a:rPr>
                        <a:t>Average net salary 1079LV, approximately 20%</a:t>
                      </a:r>
                      <a:endParaRPr lang="en-US" sz="1000" b="0" i="0" u="none" strike="noStrike">
                        <a:solidFill>
                          <a:srgbClr val="000000"/>
                        </a:solidFill>
                        <a:effectLst/>
                        <a:latin typeface="Calibri" panose="020F0502020204030204" pitchFamily="34" charset="0"/>
                      </a:endParaRPr>
                    </a:p>
                  </a:txBody>
                  <a:tcPr marL="5514" marR="5514" marT="5514" marB="0" anchor="ctr"/>
                </a:tc>
                <a:extLst>
                  <a:ext uri="{0D108BD9-81ED-4DB2-BD59-A6C34878D82A}">
                    <a16:rowId xmlns:a16="http://schemas.microsoft.com/office/drawing/2014/main" val="2517950233"/>
                  </a:ext>
                </a:extLst>
              </a:tr>
              <a:tr h="224239">
                <a:tc>
                  <a:txBody>
                    <a:bodyPr/>
                    <a:lstStyle/>
                    <a:p>
                      <a:pPr algn="ctr" fontAlgn="ctr"/>
                      <a:r>
                        <a:rPr lang="en-US" sz="1000" u="none" strike="noStrike">
                          <a:effectLst/>
                        </a:rPr>
                        <a:t>How much is the income tax?</a:t>
                      </a:r>
                      <a:endParaRPr lang="en-US" sz="1000" b="0" i="0" u="none" strike="noStrike">
                        <a:solidFill>
                          <a:srgbClr val="000000"/>
                        </a:solidFill>
                        <a:effectLst/>
                        <a:latin typeface="Calibri" panose="020F0502020204030204" pitchFamily="34" charset="0"/>
                      </a:endParaRPr>
                    </a:p>
                  </a:txBody>
                  <a:tcPr marL="5514" marR="5514" marT="5514" marB="0" anchor="ctr"/>
                </a:tc>
                <a:tc>
                  <a:txBody>
                    <a:bodyPr/>
                    <a:lstStyle/>
                    <a:p>
                      <a:pPr algn="ctr" fontAlgn="ctr"/>
                      <a:r>
                        <a:rPr lang="bg-BG" sz="1000" u="none" strike="noStrike">
                          <a:effectLst/>
                        </a:rPr>
                        <a:t>10%</a:t>
                      </a:r>
                      <a:endParaRPr lang="bg-BG" sz="1000" b="0" i="0" u="none" strike="noStrike">
                        <a:solidFill>
                          <a:srgbClr val="000000"/>
                        </a:solidFill>
                        <a:effectLst/>
                        <a:latin typeface="Calibri" panose="020F0502020204030204" pitchFamily="34" charset="0"/>
                      </a:endParaRPr>
                    </a:p>
                  </a:txBody>
                  <a:tcPr marL="5514" marR="5514" marT="5514" marB="0" anchor="ctr"/>
                </a:tc>
                <a:extLst>
                  <a:ext uri="{0D108BD9-81ED-4DB2-BD59-A6C34878D82A}">
                    <a16:rowId xmlns:a16="http://schemas.microsoft.com/office/drawing/2014/main" val="4085672642"/>
                  </a:ext>
                </a:extLst>
              </a:tr>
              <a:tr h="657057">
                <a:tc>
                  <a:txBody>
                    <a:bodyPr/>
                    <a:lstStyle/>
                    <a:p>
                      <a:pPr algn="ctr" fontAlgn="ctr"/>
                      <a:r>
                        <a:rPr lang="en-US" sz="1000" u="none" strike="noStrike">
                          <a:effectLst/>
                        </a:rPr>
                        <a:t>What was the wage development in the real sector in the last 5 years (statistics on wage increases per year)?</a:t>
                      </a:r>
                      <a:endParaRPr lang="en-US" sz="1000" b="0" i="0" u="none" strike="noStrike">
                        <a:solidFill>
                          <a:srgbClr val="000000"/>
                        </a:solidFill>
                        <a:effectLst/>
                        <a:latin typeface="Calibri" panose="020F0502020204030204" pitchFamily="34" charset="0"/>
                      </a:endParaRPr>
                    </a:p>
                  </a:txBody>
                  <a:tcPr marL="5514" marR="5514" marT="5514" marB="0" anchor="ctr"/>
                </a:tc>
                <a:tc>
                  <a:txBody>
                    <a:bodyPr/>
                    <a:lstStyle/>
                    <a:p>
                      <a:pPr algn="ctr" fontAlgn="ctr"/>
                      <a:r>
                        <a:rPr lang="en-US" sz="1000" u="none" strike="noStrike">
                          <a:effectLst/>
                        </a:rPr>
                        <a:t>2017/2018- growth 9%, 2018/2019- growth 10%, 2019/2020-growth 9%, 2020/2021- growth 8%</a:t>
                      </a:r>
                      <a:endParaRPr lang="en-US" sz="1000" b="0" i="0" u="none" strike="noStrike">
                        <a:solidFill>
                          <a:srgbClr val="000000"/>
                        </a:solidFill>
                        <a:effectLst/>
                        <a:latin typeface="Calibri" panose="020F0502020204030204" pitchFamily="34" charset="0"/>
                      </a:endParaRPr>
                    </a:p>
                  </a:txBody>
                  <a:tcPr marL="5514" marR="5514" marT="5514" marB="0" anchor="ctr"/>
                </a:tc>
                <a:extLst>
                  <a:ext uri="{0D108BD9-81ED-4DB2-BD59-A6C34878D82A}">
                    <a16:rowId xmlns:a16="http://schemas.microsoft.com/office/drawing/2014/main" val="2311643155"/>
                  </a:ext>
                </a:extLst>
              </a:tr>
              <a:tr h="595034">
                <a:tc>
                  <a:txBody>
                    <a:bodyPr/>
                    <a:lstStyle/>
                    <a:p>
                      <a:pPr algn="ctr" fontAlgn="ctr"/>
                      <a:r>
                        <a:rPr lang="en-US" sz="1000" u="none" strike="noStrike">
                          <a:effectLst/>
                        </a:rPr>
                        <a:t>How will wages change in the next 3-5 years to develop? What is the forecast annual increase?</a:t>
                      </a:r>
                      <a:endParaRPr lang="en-US" sz="1000" b="0" i="0" u="none" strike="noStrike">
                        <a:solidFill>
                          <a:srgbClr val="000000"/>
                        </a:solidFill>
                        <a:effectLst/>
                        <a:latin typeface="Calibri" panose="020F0502020204030204" pitchFamily="34" charset="0"/>
                      </a:endParaRPr>
                    </a:p>
                  </a:txBody>
                  <a:tcPr marL="5514" marR="5514" marT="5514" marB="0" anchor="ctr"/>
                </a:tc>
                <a:tc>
                  <a:txBody>
                    <a:bodyPr/>
                    <a:lstStyle/>
                    <a:p>
                      <a:pPr algn="ctr" fontAlgn="ctr"/>
                      <a:r>
                        <a:rPr lang="en-US" sz="1000" u="none" strike="noStrike">
                          <a:effectLst/>
                        </a:rPr>
                        <a:t>Approximately between 10 and 15% for each year</a:t>
                      </a:r>
                      <a:endParaRPr lang="en-US" sz="1000" b="0" i="0" u="none" strike="noStrike">
                        <a:solidFill>
                          <a:srgbClr val="000000"/>
                        </a:solidFill>
                        <a:effectLst/>
                        <a:latin typeface="Calibri" panose="020F0502020204030204" pitchFamily="34" charset="0"/>
                      </a:endParaRPr>
                    </a:p>
                  </a:txBody>
                  <a:tcPr marL="5514" marR="5514" marT="5514" marB="0" anchor="ctr"/>
                </a:tc>
                <a:extLst>
                  <a:ext uri="{0D108BD9-81ED-4DB2-BD59-A6C34878D82A}">
                    <a16:rowId xmlns:a16="http://schemas.microsoft.com/office/drawing/2014/main" val="3596575007"/>
                  </a:ext>
                </a:extLst>
              </a:tr>
              <a:tr h="454105">
                <a:tc>
                  <a:txBody>
                    <a:bodyPr/>
                    <a:lstStyle/>
                    <a:p>
                      <a:pPr algn="ctr" fontAlgn="ctr"/>
                      <a:r>
                        <a:rPr lang="en-US" sz="1000" u="none" strike="noStrike">
                          <a:effectLst/>
                        </a:rPr>
                        <a:t>What is the minimum wage that each employer is entitled to has to pay?</a:t>
                      </a:r>
                      <a:endParaRPr lang="en-US" sz="1000" b="0" i="0" u="none" strike="noStrike">
                        <a:solidFill>
                          <a:srgbClr val="000000"/>
                        </a:solidFill>
                        <a:effectLst/>
                        <a:latin typeface="Calibri" panose="020F0502020204030204" pitchFamily="34" charset="0"/>
                      </a:endParaRPr>
                    </a:p>
                  </a:txBody>
                  <a:tcPr marL="5514" marR="5514" marT="5514" marB="0" anchor="ctr"/>
                </a:tc>
                <a:tc>
                  <a:txBody>
                    <a:bodyPr/>
                    <a:lstStyle/>
                    <a:p>
                      <a:pPr algn="ctr" fontAlgn="ctr"/>
                      <a:r>
                        <a:rPr lang="en-GB" sz="1000" u="none" strike="noStrike" dirty="0">
                          <a:effectLst/>
                        </a:rPr>
                        <a:t>2021- 650 BGN, 2022-710 BGN</a:t>
                      </a:r>
                      <a:endParaRPr lang="en-GB" sz="1000" b="0" i="0" u="none" strike="noStrike" dirty="0">
                        <a:solidFill>
                          <a:srgbClr val="000000"/>
                        </a:solidFill>
                        <a:effectLst/>
                        <a:latin typeface="Calibri" panose="020F0502020204030204" pitchFamily="34" charset="0"/>
                      </a:endParaRPr>
                    </a:p>
                  </a:txBody>
                  <a:tcPr marL="5514" marR="5514" marT="5514" marB="0" anchor="ctr"/>
                </a:tc>
                <a:extLst>
                  <a:ext uri="{0D108BD9-81ED-4DB2-BD59-A6C34878D82A}">
                    <a16:rowId xmlns:a16="http://schemas.microsoft.com/office/drawing/2014/main" val="2046880038"/>
                  </a:ext>
                </a:extLst>
              </a:tr>
            </a:tbl>
          </a:graphicData>
        </a:graphic>
      </p:graphicFrame>
      <p:graphicFrame>
        <p:nvGraphicFramePr>
          <p:cNvPr id="8" name="Таблица 7">
            <a:extLst>
              <a:ext uri="{FF2B5EF4-FFF2-40B4-BE49-F238E27FC236}">
                <a16:creationId xmlns:a16="http://schemas.microsoft.com/office/drawing/2014/main" id="{7EABBF3A-5802-42D0-BEED-87F1AC279D9A}"/>
              </a:ext>
            </a:extLst>
          </p:cNvPr>
          <p:cNvGraphicFramePr>
            <a:graphicFrameLocks noGrp="1"/>
          </p:cNvGraphicFramePr>
          <p:nvPr>
            <p:extLst>
              <p:ext uri="{D42A27DB-BD31-4B8C-83A1-F6EECF244321}">
                <p14:modId xmlns:p14="http://schemas.microsoft.com/office/powerpoint/2010/main" val="2744694567"/>
              </p:ext>
            </p:extLst>
          </p:nvPr>
        </p:nvGraphicFramePr>
        <p:xfrm>
          <a:off x="6618513" y="1415143"/>
          <a:ext cx="5018315" cy="5236027"/>
        </p:xfrm>
        <a:graphic>
          <a:graphicData uri="http://schemas.openxmlformats.org/drawingml/2006/table">
            <a:tbl>
              <a:tblPr>
                <a:tableStyleId>{5C22544A-7EE6-4342-B048-85BDC9FD1C3A}</a:tableStyleId>
              </a:tblPr>
              <a:tblGrid>
                <a:gridCol w="2786744">
                  <a:extLst>
                    <a:ext uri="{9D8B030D-6E8A-4147-A177-3AD203B41FA5}">
                      <a16:colId xmlns:a16="http://schemas.microsoft.com/office/drawing/2014/main" val="2297902178"/>
                    </a:ext>
                  </a:extLst>
                </a:gridCol>
                <a:gridCol w="2231571">
                  <a:extLst>
                    <a:ext uri="{9D8B030D-6E8A-4147-A177-3AD203B41FA5}">
                      <a16:colId xmlns:a16="http://schemas.microsoft.com/office/drawing/2014/main" val="2482375045"/>
                    </a:ext>
                  </a:extLst>
                </a:gridCol>
              </a:tblGrid>
              <a:tr h="598111">
                <a:tc gridSpan="2">
                  <a:txBody>
                    <a:bodyPr/>
                    <a:lstStyle/>
                    <a:p>
                      <a:pPr algn="ctr" fontAlgn="ctr"/>
                      <a:r>
                        <a:rPr lang="en-US" sz="1200" b="1" u="none" strike="noStrike" dirty="0">
                          <a:effectLst/>
                        </a:rPr>
                        <a:t>How high are net wages in the production environment (from-to) for following employees?</a:t>
                      </a:r>
                      <a:endParaRPr lang="en-US" sz="1200" b="1" i="0" u="none" strike="noStrike" dirty="0">
                        <a:solidFill>
                          <a:srgbClr val="000000"/>
                        </a:solidFill>
                        <a:effectLst/>
                        <a:latin typeface="Calibri" panose="020F0502020204030204" pitchFamily="34" charset="0"/>
                      </a:endParaRPr>
                    </a:p>
                  </a:txBody>
                  <a:tcPr marL="5899" marR="5899" marT="5899" marB="0" anchor="ctr"/>
                </a:tc>
                <a:tc hMerge="1">
                  <a:txBody>
                    <a:bodyPr/>
                    <a:lstStyle/>
                    <a:p>
                      <a:endParaRPr lang="bg-BG"/>
                    </a:p>
                  </a:txBody>
                  <a:tcPr/>
                </a:tc>
                <a:extLst>
                  <a:ext uri="{0D108BD9-81ED-4DB2-BD59-A6C34878D82A}">
                    <a16:rowId xmlns:a16="http://schemas.microsoft.com/office/drawing/2014/main" val="443234104"/>
                  </a:ext>
                </a:extLst>
              </a:tr>
              <a:tr h="247788">
                <a:tc>
                  <a:txBody>
                    <a:bodyPr/>
                    <a:lstStyle/>
                    <a:p>
                      <a:pPr algn="ctr" fontAlgn="ctr"/>
                      <a:r>
                        <a:rPr lang="en-GB" sz="1000" u="none" strike="noStrike">
                          <a:effectLst/>
                        </a:rPr>
                        <a:t>machine operator</a:t>
                      </a:r>
                      <a:endParaRPr lang="en-GB" sz="1000" b="0" i="0" u="none" strike="noStrike">
                        <a:solidFill>
                          <a:srgbClr val="000000"/>
                        </a:solidFill>
                        <a:effectLst/>
                        <a:latin typeface="Calibri" panose="020F0502020204030204" pitchFamily="34" charset="0"/>
                      </a:endParaRPr>
                    </a:p>
                  </a:txBody>
                  <a:tcPr marL="5899" marR="5899" marT="5899" marB="0" anchor="ctr"/>
                </a:tc>
                <a:tc>
                  <a:txBody>
                    <a:bodyPr/>
                    <a:lstStyle/>
                    <a:p>
                      <a:pPr algn="ctr" fontAlgn="ctr"/>
                      <a:r>
                        <a:rPr lang="en-GB" sz="1000" u="none" strike="noStrike">
                          <a:effectLst/>
                        </a:rPr>
                        <a:t>from 780 BGN</a:t>
                      </a:r>
                      <a:endParaRPr lang="en-GB" sz="1000" b="0" i="0" u="none" strike="noStrike">
                        <a:solidFill>
                          <a:srgbClr val="000000"/>
                        </a:solidFill>
                        <a:effectLst/>
                        <a:latin typeface="Calibri" panose="020F0502020204030204" pitchFamily="34" charset="0"/>
                      </a:endParaRPr>
                    </a:p>
                  </a:txBody>
                  <a:tcPr marL="5899" marR="5899" marT="5899" marB="0" anchor="ctr"/>
                </a:tc>
                <a:extLst>
                  <a:ext uri="{0D108BD9-81ED-4DB2-BD59-A6C34878D82A}">
                    <a16:rowId xmlns:a16="http://schemas.microsoft.com/office/drawing/2014/main" val="5606676"/>
                  </a:ext>
                </a:extLst>
              </a:tr>
              <a:tr h="247788">
                <a:tc>
                  <a:txBody>
                    <a:bodyPr/>
                    <a:lstStyle/>
                    <a:p>
                      <a:pPr algn="ctr" fontAlgn="ctr"/>
                      <a:r>
                        <a:rPr lang="en-GB" sz="1000" u="none" strike="noStrike">
                          <a:effectLst/>
                        </a:rPr>
                        <a:t>setter</a:t>
                      </a:r>
                      <a:endParaRPr lang="en-GB" sz="1000" b="0" i="0" u="none" strike="noStrike">
                        <a:solidFill>
                          <a:srgbClr val="000000"/>
                        </a:solidFill>
                        <a:effectLst/>
                        <a:latin typeface="Calibri" panose="020F0502020204030204" pitchFamily="34" charset="0"/>
                      </a:endParaRPr>
                    </a:p>
                  </a:txBody>
                  <a:tcPr marL="5899" marR="5899" marT="5899" marB="0" anchor="ctr"/>
                </a:tc>
                <a:tc>
                  <a:txBody>
                    <a:bodyPr/>
                    <a:lstStyle/>
                    <a:p>
                      <a:pPr algn="ctr" fontAlgn="ctr"/>
                      <a:r>
                        <a:rPr lang="en-GB" sz="1000" u="none" strike="noStrike">
                          <a:effectLst/>
                        </a:rPr>
                        <a:t>from 702 BGN</a:t>
                      </a:r>
                      <a:endParaRPr lang="en-GB" sz="1000" b="0" i="0" u="none" strike="noStrike">
                        <a:solidFill>
                          <a:srgbClr val="000000"/>
                        </a:solidFill>
                        <a:effectLst/>
                        <a:latin typeface="Calibri" panose="020F0502020204030204" pitchFamily="34" charset="0"/>
                      </a:endParaRPr>
                    </a:p>
                  </a:txBody>
                  <a:tcPr marL="5899" marR="5899" marT="5899" marB="0" anchor="ctr"/>
                </a:tc>
                <a:extLst>
                  <a:ext uri="{0D108BD9-81ED-4DB2-BD59-A6C34878D82A}">
                    <a16:rowId xmlns:a16="http://schemas.microsoft.com/office/drawing/2014/main" val="2027810966"/>
                  </a:ext>
                </a:extLst>
              </a:tr>
              <a:tr h="234117">
                <a:tc>
                  <a:txBody>
                    <a:bodyPr/>
                    <a:lstStyle/>
                    <a:p>
                      <a:pPr algn="ctr" fontAlgn="ctr"/>
                      <a:r>
                        <a:rPr lang="en-GB" sz="1000" u="none" strike="noStrike">
                          <a:effectLst/>
                        </a:rPr>
                        <a:t>shift manager</a:t>
                      </a:r>
                      <a:endParaRPr lang="en-GB" sz="1000" b="0" i="0" u="none" strike="noStrike">
                        <a:solidFill>
                          <a:srgbClr val="000000"/>
                        </a:solidFill>
                        <a:effectLst/>
                        <a:latin typeface="Calibri" panose="020F0502020204030204" pitchFamily="34" charset="0"/>
                      </a:endParaRPr>
                    </a:p>
                  </a:txBody>
                  <a:tcPr marL="5899" marR="5899" marT="5899" marB="0" anchor="ctr"/>
                </a:tc>
                <a:tc>
                  <a:txBody>
                    <a:bodyPr/>
                    <a:lstStyle/>
                    <a:p>
                      <a:pPr algn="ctr" fontAlgn="ctr"/>
                      <a:r>
                        <a:rPr lang="en-GB" sz="1000" u="none" strike="noStrike">
                          <a:effectLst/>
                        </a:rPr>
                        <a:t>from 749 BGN</a:t>
                      </a:r>
                      <a:endParaRPr lang="en-GB" sz="1000" b="0" i="0" u="none" strike="noStrike">
                        <a:solidFill>
                          <a:srgbClr val="000000"/>
                        </a:solidFill>
                        <a:effectLst/>
                        <a:latin typeface="Calibri" panose="020F0502020204030204" pitchFamily="34" charset="0"/>
                      </a:endParaRPr>
                    </a:p>
                  </a:txBody>
                  <a:tcPr marL="5899" marR="5899" marT="5899" marB="0" anchor="ctr"/>
                </a:tc>
                <a:extLst>
                  <a:ext uri="{0D108BD9-81ED-4DB2-BD59-A6C34878D82A}">
                    <a16:rowId xmlns:a16="http://schemas.microsoft.com/office/drawing/2014/main" val="1802356738"/>
                  </a:ext>
                </a:extLst>
              </a:tr>
              <a:tr h="239244">
                <a:tc>
                  <a:txBody>
                    <a:bodyPr/>
                    <a:lstStyle/>
                    <a:p>
                      <a:pPr algn="ctr" fontAlgn="ctr"/>
                      <a:r>
                        <a:rPr lang="en-GB" sz="1000" u="none" strike="noStrike">
                          <a:effectLst/>
                        </a:rPr>
                        <a:t>maintenance</a:t>
                      </a:r>
                      <a:endParaRPr lang="en-GB" sz="1000" b="0" i="0" u="none" strike="noStrike">
                        <a:solidFill>
                          <a:srgbClr val="000000"/>
                        </a:solidFill>
                        <a:effectLst/>
                        <a:latin typeface="Calibri" panose="020F0502020204030204" pitchFamily="34" charset="0"/>
                      </a:endParaRPr>
                    </a:p>
                  </a:txBody>
                  <a:tcPr marL="5899" marR="5899" marT="5899" marB="0" anchor="ctr"/>
                </a:tc>
                <a:tc>
                  <a:txBody>
                    <a:bodyPr/>
                    <a:lstStyle/>
                    <a:p>
                      <a:pPr algn="ctr" fontAlgn="ctr"/>
                      <a:r>
                        <a:rPr lang="en-GB" sz="1000" u="none" strike="noStrike">
                          <a:effectLst/>
                        </a:rPr>
                        <a:t>from 842 BGN</a:t>
                      </a:r>
                      <a:endParaRPr lang="en-GB" sz="1000" b="0" i="0" u="none" strike="noStrike">
                        <a:solidFill>
                          <a:srgbClr val="000000"/>
                        </a:solidFill>
                        <a:effectLst/>
                        <a:latin typeface="Calibri" panose="020F0502020204030204" pitchFamily="34" charset="0"/>
                      </a:endParaRPr>
                    </a:p>
                  </a:txBody>
                  <a:tcPr marL="5899" marR="5899" marT="5899" marB="0" anchor="ctr"/>
                </a:tc>
                <a:extLst>
                  <a:ext uri="{0D108BD9-81ED-4DB2-BD59-A6C34878D82A}">
                    <a16:rowId xmlns:a16="http://schemas.microsoft.com/office/drawing/2014/main" val="910977652"/>
                  </a:ext>
                </a:extLst>
              </a:tr>
              <a:tr h="256334">
                <a:tc>
                  <a:txBody>
                    <a:bodyPr/>
                    <a:lstStyle/>
                    <a:p>
                      <a:pPr algn="ctr" fontAlgn="ctr"/>
                      <a:r>
                        <a:rPr lang="en-GB" sz="1000" u="none" strike="noStrike">
                          <a:effectLst/>
                        </a:rPr>
                        <a:t>quality</a:t>
                      </a:r>
                      <a:endParaRPr lang="en-GB" sz="1000" b="0" i="0" u="none" strike="noStrike">
                        <a:solidFill>
                          <a:srgbClr val="000000"/>
                        </a:solidFill>
                        <a:effectLst/>
                        <a:latin typeface="Calibri" panose="020F0502020204030204" pitchFamily="34" charset="0"/>
                      </a:endParaRPr>
                    </a:p>
                  </a:txBody>
                  <a:tcPr marL="5899" marR="5899" marT="5899" marB="0" anchor="ctr"/>
                </a:tc>
                <a:tc>
                  <a:txBody>
                    <a:bodyPr/>
                    <a:lstStyle/>
                    <a:p>
                      <a:pPr algn="ctr" fontAlgn="ctr"/>
                      <a:r>
                        <a:rPr lang="en-GB" sz="1000" u="none" strike="noStrike">
                          <a:effectLst/>
                        </a:rPr>
                        <a:t>from 850 BGN</a:t>
                      </a:r>
                      <a:endParaRPr lang="en-GB" sz="1000" b="0" i="0" u="none" strike="noStrike">
                        <a:solidFill>
                          <a:srgbClr val="000000"/>
                        </a:solidFill>
                        <a:effectLst/>
                        <a:latin typeface="Calibri" panose="020F0502020204030204" pitchFamily="34" charset="0"/>
                      </a:endParaRPr>
                    </a:p>
                  </a:txBody>
                  <a:tcPr marL="5899" marR="5899" marT="5899" marB="0" anchor="ctr"/>
                </a:tc>
                <a:extLst>
                  <a:ext uri="{0D108BD9-81ED-4DB2-BD59-A6C34878D82A}">
                    <a16:rowId xmlns:a16="http://schemas.microsoft.com/office/drawing/2014/main" val="3280558011"/>
                  </a:ext>
                </a:extLst>
              </a:tr>
              <a:tr h="307599">
                <a:tc>
                  <a:txBody>
                    <a:bodyPr/>
                    <a:lstStyle/>
                    <a:p>
                      <a:pPr algn="ctr" fontAlgn="ctr"/>
                      <a:r>
                        <a:rPr lang="en-US" sz="1000" u="none" strike="noStrike">
                          <a:effectLst/>
                        </a:rPr>
                        <a:t>Logistician with a forklift license</a:t>
                      </a:r>
                      <a:endParaRPr lang="en-US" sz="1000" b="0" i="0" u="none" strike="noStrike">
                        <a:solidFill>
                          <a:srgbClr val="000000"/>
                        </a:solidFill>
                        <a:effectLst/>
                        <a:latin typeface="Calibri" panose="020F0502020204030204" pitchFamily="34" charset="0"/>
                      </a:endParaRPr>
                    </a:p>
                  </a:txBody>
                  <a:tcPr marL="5899" marR="5899" marT="5899" marB="0" anchor="ctr"/>
                </a:tc>
                <a:tc>
                  <a:txBody>
                    <a:bodyPr/>
                    <a:lstStyle/>
                    <a:p>
                      <a:pPr algn="ctr" fontAlgn="ctr"/>
                      <a:r>
                        <a:rPr lang="en-GB" sz="1000" u="none" strike="noStrike">
                          <a:effectLst/>
                        </a:rPr>
                        <a:t>from 782 BGN</a:t>
                      </a:r>
                      <a:endParaRPr lang="en-GB" sz="1000" b="0" i="0" u="none" strike="noStrike">
                        <a:solidFill>
                          <a:srgbClr val="000000"/>
                        </a:solidFill>
                        <a:effectLst/>
                        <a:latin typeface="Calibri" panose="020F0502020204030204" pitchFamily="34" charset="0"/>
                      </a:endParaRPr>
                    </a:p>
                  </a:txBody>
                  <a:tcPr marL="5899" marR="5899" marT="5899" marB="0" anchor="ctr"/>
                </a:tc>
                <a:extLst>
                  <a:ext uri="{0D108BD9-81ED-4DB2-BD59-A6C34878D82A}">
                    <a16:rowId xmlns:a16="http://schemas.microsoft.com/office/drawing/2014/main" val="1478696278"/>
                  </a:ext>
                </a:extLst>
              </a:tr>
              <a:tr h="234117">
                <a:tc>
                  <a:txBody>
                    <a:bodyPr/>
                    <a:lstStyle/>
                    <a:p>
                      <a:pPr algn="ctr" fontAlgn="ctr"/>
                      <a:r>
                        <a:rPr lang="en-GB" sz="1000" u="none" strike="noStrike">
                          <a:effectLst/>
                        </a:rPr>
                        <a:t>process engineer</a:t>
                      </a:r>
                      <a:endParaRPr lang="en-GB" sz="1000" b="0" i="0" u="none" strike="noStrike">
                        <a:solidFill>
                          <a:srgbClr val="000000"/>
                        </a:solidFill>
                        <a:effectLst/>
                        <a:latin typeface="Calibri" panose="020F0502020204030204" pitchFamily="34" charset="0"/>
                      </a:endParaRPr>
                    </a:p>
                  </a:txBody>
                  <a:tcPr marL="5899" marR="5899" marT="5899" marB="0" anchor="ctr"/>
                </a:tc>
                <a:tc>
                  <a:txBody>
                    <a:bodyPr/>
                    <a:lstStyle/>
                    <a:p>
                      <a:pPr algn="ctr" fontAlgn="ctr"/>
                      <a:r>
                        <a:rPr lang="en-GB" sz="1000" u="none" strike="noStrike">
                          <a:effectLst/>
                        </a:rPr>
                        <a:t>from 1000 BGN</a:t>
                      </a:r>
                      <a:endParaRPr lang="en-GB" sz="1000" b="0" i="0" u="none" strike="noStrike">
                        <a:solidFill>
                          <a:srgbClr val="000000"/>
                        </a:solidFill>
                        <a:effectLst/>
                        <a:latin typeface="Calibri" panose="020F0502020204030204" pitchFamily="34" charset="0"/>
                      </a:endParaRPr>
                    </a:p>
                  </a:txBody>
                  <a:tcPr marL="5899" marR="5899" marT="5899" marB="0" anchor="ctr"/>
                </a:tc>
                <a:extLst>
                  <a:ext uri="{0D108BD9-81ED-4DB2-BD59-A6C34878D82A}">
                    <a16:rowId xmlns:a16="http://schemas.microsoft.com/office/drawing/2014/main" val="3091958009"/>
                  </a:ext>
                </a:extLst>
              </a:tr>
              <a:tr h="273421">
                <a:tc>
                  <a:txBody>
                    <a:bodyPr/>
                    <a:lstStyle/>
                    <a:p>
                      <a:pPr algn="ctr" fontAlgn="ctr"/>
                      <a:r>
                        <a:rPr lang="en-GB" sz="1000" u="none" strike="noStrike">
                          <a:effectLst/>
                        </a:rPr>
                        <a:t>production manager</a:t>
                      </a:r>
                      <a:endParaRPr lang="en-GB" sz="1000" b="0" i="0" u="none" strike="noStrike">
                        <a:solidFill>
                          <a:srgbClr val="000000"/>
                        </a:solidFill>
                        <a:effectLst/>
                        <a:latin typeface="Calibri" panose="020F0502020204030204" pitchFamily="34" charset="0"/>
                      </a:endParaRPr>
                    </a:p>
                  </a:txBody>
                  <a:tcPr marL="5899" marR="5899" marT="5899" marB="0" anchor="ctr"/>
                </a:tc>
                <a:tc>
                  <a:txBody>
                    <a:bodyPr/>
                    <a:lstStyle/>
                    <a:p>
                      <a:pPr algn="ctr" fontAlgn="ctr"/>
                      <a:r>
                        <a:rPr lang="en-GB" sz="1000" u="none" strike="noStrike">
                          <a:effectLst/>
                        </a:rPr>
                        <a:t>from 1100 BGN</a:t>
                      </a:r>
                      <a:endParaRPr lang="en-GB" sz="1000" b="0" i="0" u="none" strike="noStrike">
                        <a:solidFill>
                          <a:srgbClr val="000000"/>
                        </a:solidFill>
                        <a:effectLst/>
                        <a:latin typeface="Calibri" panose="020F0502020204030204" pitchFamily="34" charset="0"/>
                      </a:endParaRPr>
                    </a:p>
                  </a:txBody>
                  <a:tcPr marL="5899" marR="5899" marT="5899" marB="0" anchor="ctr"/>
                </a:tc>
                <a:extLst>
                  <a:ext uri="{0D108BD9-81ED-4DB2-BD59-A6C34878D82A}">
                    <a16:rowId xmlns:a16="http://schemas.microsoft.com/office/drawing/2014/main" val="4202670899"/>
                  </a:ext>
                </a:extLst>
              </a:tr>
              <a:tr h="264877">
                <a:tc>
                  <a:txBody>
                    <a:bodyPr/>
                    <a:lstStyle/>
                    <a:p>
                      <a:pPr algn="ctr" fontAlgn="ctr"/>
                      <a:r>
                        <a:rPr lang="en-GB" sz="1000" u="none" strike="noStrike">
                          <a:effectLst/>
                        </a:rPr>
                        <a:t>Quality Manager</a:t>
                      </a:r>
                      <a:endParaRPr lang="en-GB" sz="1000" b="0" i="0" u="none" strike="noStrike">
                        <a:solidFill>
                          <a:srgbClr val="000000"/>
                        </a:solidFill>
                        <a:effectLst/>
                        <a:latin typeface="Calibri" panose="020F0502020204030204" pitchFamily="34" charset="0"/>
                      </a:endParaRPr>
                    </a:p>
                  </a:txBody>
                  <a:tcPr marL="5899" marR="5899" marT="5899" marB="0" anchor="ctr"/>
                </a:tc>
                <a:tc>
                  <a:txBody>
                    <a:bodyPr/>
                    <a:lstStyle/>
                    <a:p>
                      <a:pPr algn="ctr" fontAlgn="ctr"/>
                      <a:r>
                        <a:rPr lang="en-GB" sz="1000" u="none" strike="noStrike">
                          <a:effectLst/>
                        </a:rPr>
                        <a:t>from 1100 BGN</a:t>
                      </a:r>
                      <a:endParaRPr lang="en-GB" sz="1000" b="0" i="0" u="none" strike="noStrike">
                        <a:solidFill>
                          <a:srgbClr val="000000"/>
                        </a:solidFill>
                        <a:effectLst/>
                        <a:latin typeface="Calibri" panose="020F0502020204030204" pitchFamily="34" charset="0"/>
                      </a:endParaRPr>
                    </a:p>
                  </a:txBody>
                  <a:tcPr marL="5899" marR="5899" marT="5899" marB="0" anchor="ctr"/>
                </a:tc>
                <a:extLst>
                  <a:ext uri="{0D108BD9-81ED-4DB2-BD59-A6C34878D82A}">
                    <a16:rowId xmlns:a16="http://schemas.microsoft.com/office/drawing/2014/main" val="563473696"/>
                  </a:ext>
                </a:extLst>
              </a:tr>
              <a:tr h="239244">
                <a:tc>
                  <a:txBody>
                    <a:bodyPr/>
                    <a:lstStyle/>
                    <a:p>
                      <a:pPr algn="ctr" fontAlgn="ctr"/>
                      <a:r>
                        <a:rPr lang="en-GB" sz="1000" u="none" strike="noStrike">
                          <a:effectLst/>
                        </a:rPr>
                        <a:t>process engineers</a:t>
                      </a:r>
                      <a:endParaRPr lang="en-GB" sz="1000" b="0" i="0" u="none" strike="noStrike">
                        <a:solidFill>
                          <a:srgbClr val="000000"/>
                        </a:solidFill>
                        <a:effectLst/>
                        <a:latin typeface="Calibri" panose="020F0502020204030204" pitchFamily="34" charset="0"/>
                      </a:endParaRPr>
                    </a:p>
                  </a:txBody>
                  <a:tcPr marL="5899" marR="5899" marT="5899" marB="0" anchor="ctr"/>
                </a:tc>
                <a:tc>
                  <a:txBody>
                    <a:bodyPr/>
                    <a:lstStyle/>
                    <a:p>
                      <a:pPr algn="ctr" fontAlgn="ctr"/>
                      <a:r>
                        <a:rPr lang="en-GB" sz="1000" u="none" strike="noStrike">
                          <a:effectLst/>
                        </a:rPr>
                        <a:t>from 1000 BGN</a:t>
                      </a:r>
                      <a:endParaRPr lang="en-GB" sz="1000" b="0" i="0" u="none" strike="noStrike">
                        <a:solidFill>
                          <a:srgbClr val="000000"/>
                        </a:solidFill>
                        <a:effectLst/>
                        <a:latin typeface="Calibri" panose="020F0502020204030204" pitchFamily="34" charset="0"/>
                      </a:endParaRPr>
                    </a:p>
                  </a:txBody>
                  <a:tcPr marL="5899" marR="5899" marT="5899" marB="0" anchor="ctr"/>
                </a:tc>
                <a:extLst>
                  <a:ext uri="{0D108BD9-81ED-4DB2-BD59-A6C34878D82A}">
                    <a16:rowId xmlns:a16="http://schemas.microsoft.com/office/drawing/2014/main" val="3978436049"/>
                  </a:ext>
                </a:extLst>
              </a:tr>
              <a:tr h="247788">
                <a:tc>
                  <a:txBody>
                    <a:bodyPr/>
                    <a:lstStyle/>
                    <a:p>
                      <a:pPr algn="ctr" fontAlgn="ctr"/>
                      <a:r>
                        <a:rPr lang="en-GB" sz="1000" u="none" strike="noStrike">
                          <a:effectLst/>
                        </a:rPr>
                        <a:t>automation engineers</a:t>
                      </a:r>
                      <a:endParaRPr lang="en-GB" sz="1000" b="0" i="0" u="none" strike="noStrike">
                        <a:solidFill>
                          <a:srgbClr val="000000"/>
                        </a:solidFill>
                        <a:effectLst/>
                        <a:latin typeface="Calibri" panose="020F0502020204030204" pitchFamily="34" charset="0"/>
                      </a:endParaRPr>
                    </a:p>
                  </a:txBody>
                  <a:tcPr marL="5899" marR="5899" marT="5899" marB="0" anchor="ctr"/>
                </a:tc>
                <a:tc>
                  <a:txBody>
                    <a:bodyPr/>
                    <a:lstStyle/>
                    <a:p>
                      <a:pPr algn="ctr" fontAlgn="ctr"/>
                      <a:r>
                        <a:rPr lang="en-GB" sz="1000" u="none" strike="noStrike">
                          <a:effectLst/>
                        </a:rPr>
                        <a:t>from 1000 BGN</a:t>
                      </a:r>
                      <a:endParaRPr lang="en-GB" sz="1000" b="0" i="0" u="none" strike="noStrike">
                        <a:solidFill>
                          <a:srgbClr val="000000"/>
                        </a:solidFill>
                        <a:effectLst/>
                        <a:latin typeface="Calibri" panose="020F0502020204030204" pitchFamily="34" charset="0"/>
                      </a:endParaRPr>
                    </a:p>
                  </a:txBody>
                  <a:tcPr marL="5899" marR="5899" marT="5899" marB="0" anchor="ctr"/>
                </a:tc>
                <a:extLst>
                  <a:ext uri="{0D108BD9-81ED-4DB2-BD59-A6C34878D82A}">
                    <a16:rowId xmlns:a16="http://schemas.microsoft.com/office/drawing/2014/main" val="604344109"/>
                  </a:ext>
                </a:extLst>
              </a:tr>
              <a:tr h="273421">
                <a:tc>
                  <a:txBody>
                    <a:bodyPr/>
                    <a:lstStyle/>
                    <a:p>
                      <a:pPr algn="ctr" fontAlgn="ctr"/>
                      <a:r>
                        <a:rPr lang="en-GB" sz="1000" u="none" strike="noStrike">
                          <a:effectLst/>
                        </a:rPr>
                        <a:t>development engineers</a:t>
                      </a:r>
                      <a:endParaRPr lang="en-GB" sz="1000" b="0" i="0" u="none" strike="noStrike">
                        <a:solidFill>
                          <a:srgbClr val="000000"/>
                        </a:solidFill>
                        <a:effectLst/>
                        <a:latin typeface="Calibri" panose="020F0502020204030204" pitchFamily="34" charset="0"/>
                      </a:endParaRPr>
                    </a:p>
                  </a:txBody>
                  <a:tcPr marL="5899" marR="5899" marT="5899" marB="0" anchor="ctr"/>
                </a:tc>
                <a:tc>
                  <a:txBody>
                    <a:bodyPr/>
                    <a:lstStyle/>
                    <a:p>
                      <a:pPr algn="ctr" fontAlgn="ctr"/>
                      <a:r>
                        <a:rPr lang="en-GB" sz="1000" u="none" strike="noStrike">
                          <a:effectLst/>
                        </a:rPr>
                        <a:t>from 800 BGN</a:t>
                      </a:r>
                      <a:endParaRPr lang="en-GB" sz="1000" b="0" i="0" u="none" strike="noStrike">
                        <a:solidFill>
                          <a:srgbClr val="000000"/>
                        </a:solidFill>
                        <a:effectLst/>
                        <a:latin typeface="Calibri" panose="020F0502020204030204" pitchFamily="34" charset="0"/>
                      </a:endParaRPr>
                    </a:p>
                  </a:txBody>
                  <a:tcPr marL="5899" marR="5899" marT="5899" marB="0" anchor="ctr"/>
                </a:tc>
                <a:extLst>
                  <a:ext uri="{0D108BD9-81ED-4DB2-BD59-A6C34878D82A}">
                    <a16:rowId xmlns:a16="http://schemas.microsoft.com/office/drawing/2014/main" val="3381067767"/>
                  </a:ext>
                </a:extLst>
              </a:tr>
              <a:tr h="239244">
                <a:tc>
                  <a:txBody>
                    <a:bodyPr/>
                    <a:lstStyle/>
                    <a:p>
                      <a:pPr algn="ctr" fontAlgn="ctr"/>
                      <a:r>
                        <a:rPr lang="en-GB" sz="1000" u="none" strike="noStrike">
                          <a:effectLst/>
                        </a:rPr>
                        <a:t>Technical Purchaser</a:t>
                      </a:r>
                      <a:endParaRPr lang="en-GB" sz="1000" b="0" i="0" u="none" strike="noStrike">
                        <a:solidFill>
                          <a:srgbClr val="000000"/>
                        </a:solidFill>
                        <a:effectLst/>
                        <a:latin typeface="Calibri" panose="020F0502020204030204" pitchFamily="34" charset="0"/>
                      </a:endParaRPr>
                    </a:p>
                  </a:txBody>
                  <a:tcPr marL="5899" marR="5899" marT="5899" marB="0" anchor="ctr"/>
                </a:tc>
                <a:tc>
                  <a:txBody>
                    <a:bodyPr/>
                    <a:lstStyle/>
                    <a:p>
                      <a:pPr algn="ctr" fontAlgn="ctr"/>
                      <a:r>
                        <a:rPr lang="en-GB" sz="1000" u="none" strike="noStrike">
                          <a:effectLst/>
                        </a:rPr>
                        <a:t>from 1100 BGN</a:t>
                      </a:r>
                      <a:endParaRPr lang="en-GB" sz="1000" b="0" i="0" u="none" strike="noStrike">
                        <a:solidFill>
                          <a:srgbClr val="000000"/>
                        </a:solidFill>
                        <a:effectLst/>
                        <a:latin typeface="Calibri" panose="020F0502020204030204" pitchFamily="34" charset="0"/>
                      </a:endParaRPr>
                    </a:p>
                  </a:txBody>
                  <a:tcPr marL="5899" marR="5899" marT="5899" marB="0" anchor="ctr"/>
                </a:tc>
                <a:extLst>
                  <a:ext uri="{0D108BD9-81ED-4DB2-BD59-A6C34878D82A}">
                    <a16:rowId xmlns:a16="http://schemas.microsoft.com/office/drawing/2014/main" val="2719286503"/>
                  </a:ext>
                </a:extLst>
              </a:tr>
              <a:tr h="281966">
                <a:tc>
                  <a:txBody>
                    <a:bodyPr/>
                    <a:lstStyle/>
                    <a:p>
                      <a:pPr algn="ctr" fontAlgn="ctr"/>
                      <a:r>
                        <a:rPr lang="en-GB" sz="1000" u="none" strike="noStrike">
                          <a:effectLst/>
                        </a:rPr>
                        <a:t>Technical Project Manager</a:t>
                      </a:r>
                      <a:endParaRPr lang="en-GB" sz="1000" b="0" i="0" u="none" strike="noStrike">
                        <a:solidFill>
                          <a:srgbClr val="000000"/>
                        </a:solidFill>
                        <a:effectLst/>
                        <a:latin typeface="Calibri" panose="020F0502020204030204" pitchFamily="34" charset="0"/>
                      </a:endParaRPr>
                    </a:p>
                  </a:txBody>
                  <a:tcPr marL="5899" marR="5899" marT="5899" marB="0" anchor="ctr"/>
                </a:tc>
                <a:tc>
                  <a:txBody>
                    <a:bodyPr/>
                    <a:lstStyle/>
                    <a:p>
                      <a:pPr algn="ctr" fontAlgn="ctr"/>
                      <a:r>
                        <a:rPr lang="en-GB" sz="1000" u="none" strike="noStrike">
                          <a:effectLst/>
                        </a:rPr>
                        <a:t>from 900 BGN</a:t>
                      </a:r>
                      <a:endParaRPr lang="en-GB" sz="1000" b="0" i="0" u="none" strike="noStrike">
                        <a:solidFill>
                          <a:srgbClr val="000000"/>
                        </a:solidFill>
                        <a:effectLst/>
                        <a:latin typeface="Calibri" panose="020F0502020204030204" pitchFamily="34" charset="0"/>
                      </a:endParaRPr>
                    </a:p>
                  </a:txBody>
                  <a:tcPr marL="5899" marR="5899" marT="5899" marB="0" anchor="ctr"/>
                </a:tc>
                <a:extLst>
                  <a:ext uri="{0D108BD9-81ED-4DB2-BD59-A6C34878D82A}">
                    <a16:rowId xmlns:a16="http://schemas.microsoft.com/office/drawing/2014/main" val="3598080221"/>
                  </a:ext>
                </a:extLst>
              </a:tr>
              <a:tr h="256334">
                <a:tc>
                  <a:txBody>
                    <a:bodyPr/>
                    <a:lstStyle/>
                    <a:p>
                      <a:pPr algn="ctr" fontAlgn="ctr"/>
                      <a:r>
                        <a:rPr lang="en-GB" sz="1000" u="none" strike="noStrike">
                          <a:effectLst/>
                        </a:rPr>
                        <a:t>IT and HR experts</a:t>
                      </a:r>
                      <a:endParaRPr lang="en-GB" sz="1000" b="0" i="0" u="none" strike="noStrike">
                        <a:solidFill>
                          <a:srgbClr val="000000"/>
                        </a:solidFill>
                        <a:effectLst/>
                        <a:latin typeface="Calibri" panose="020F0502020204030204" pitchFamily="34" charset="0"/>
                      </a:endParaRPr>
                    </a:p>
                  </a:txBody>
                  <a:tcPr marL="5899" marR="5899" marT="5899" marB="0" anchor="ctr"/>
                </a:tc>
                <a:tc>
                  <a:txBody>
                    <a:bodyPr/>
                    <a:lstStyle/>
                    <a:p>
                      <a:pPr algn="ctr" fontAlgn="ctr"/>
                      <a:r>
                        <a:rPr lang="en-GB" sz="1000" u="none" strike="noStrike">
                          <a:effectLst/>
                        </a:rPr>
                        <a:t>from 900 BGN</a:t>
                      </a:r>
                      <a:endParaRPr lang="en-GB" sz="1000" b="0" i="0" u="none" strike="noStrike">
                        <a:solidFill>
                          <a:srgbClr val="000000"/>
                        </a:solidFill>
                        <a:effectLst/>
                        <a:latin typeface="Calibri" panose="020F0502020204030204" pitchFamily="34" charset="0"/>
                      </a:endParaRPr>
                    </a:p>
                  </a:txBody>
                  <a:tcPr marL="5899" marR="5899" marT="5899" marB="0" anchor="ctr"/>
                </a:tc>
                <a:extLst>
                  <a:ext uri="{0D108BD9-81ED-4DB2-BD59-A6C34878D82A}">
                    <a16:rowId xmlns:a16="http://schemas.microsoft.com/office/drawing/2014/main" val="4180228226"/>
                  </a:ext>
                </a:extLst>
              </a:tr>
              <a:tr h="256334">
                <a:tc>
                  <a:txBody>
                    <a:bodyPr/>
                    <a:lstStyle/>
                    <a:p>
                      <a:pPr algn="ctr" fontAlgn="ctr"/>
                      <a:r>
                        <a:rPr lang="en-GB" sz="1000" u="none" strike="noStrike">
                          <a:effectLst/>
                        </a:rPr>
                        <a:t>clerk in administration</a:t>
                      </a:r>
                      <a:endParaRPr lang="en-GB" sz="1000" b="0" i="0" u="none" strike="noStrike">
                        <a:solidFill>
                          <a:srgbClr val="000000"/>
                        </a:solidFill>
                        <a:effectLst/>
                        <a:latin typeface="Calibri" panose="020F0502020204030204" pitchFamily="34" charset="0"/>
                      </a:endParaRPr>
                    </a:p>
                  </a:txBody>
                  <a:tcPr marL="5899" marR="5899" marT="5899" marB="0" anchor="ctr"/>
                </a:tc>
                <a:tc>
                  <a:txBody>
                    <a:bodyPr/>
                    <a:lstStyle/>
                    <a:p>
                      <a:pPr algn="ctr" fontAlgn="ctr"/>
                      <a:r>
                        <a:rPr lang="en-GB" sz="1000" u="none" strike="noStrike">
                          <a:effectLst/>
                        </a:rPr>
                        <a:t>from 850 BGN</a:t>
                      </a:r>
                      <a:endParaRPr lang="en-GB" sz="1000" b="0" i="0" u="none" strike="noStrike">
                        <a:solidFill>
                          <a:srgbClr val="000000"/>
                        </a:solidFill>
                        <a:effectLst/>
                        <a:latin typeface="Calibri" panose="020F0502020204030204" pitchFamily="34" charset="0"/>
                      </a:endParaRPr>
                    </a:p>
                  </a:txBody>
                  <a:tcPr marL="5899" marR="5899" marT="5899" marB="0" anchor="ctr"/>
                </a:tc>
                <a:extLst>
                  <a:ext uri="{0D108BD9-81ED-4DB2-BD59-A6C34878D82A}">
                    <a16:rowId xmlns:a16="http://schemas.microsoft.com/office/drawing/2014/main" val="2278138907"/>
                  </a:ext>
                </a:extLst>
              </a:tr>
              <a:tr h="247788">
                <a:tc>
                  <a:txBody>
                    <a:bodyPr/>
                    <a:lstStyle/>
                    <a:p>
                      <a:pPr algn="ctr" fontAlgn="ctr"/>
                      <a:r>
                        <a:rPr lang="en-GB" sz="1000" u="none" strike="noStrike">
                          <a:effectLst/>
                        </a:rPr>
                        <a:t>financial management</a:t>
                      </a:r>
                      <a:endParaRPr lang="en-GB" sz="1000" b="0" i="0" u="none" strike="noStrike">
                        <a:solidFill>
                          <a:srgbClr val="000000"/>
                        </a:solidFill>
                        <a:effectLst/>
                        <a:latin typeface="Calibri" panose="020F0502020204030204" pitchFamily="34" charset="0"/>
                      </a:endParaRPr>
                    </a:p>
                  </a:txBody>
                  <a:tcPr marL="5899" marR="5899" marT="5899" marB="0" anchor="ctr"/>
                </a:tc>
                <a:tc>
                  <a:txBody>
                    <a:bodyPr/>
                    <a:lstStyle/>
                    <a:p>
                      <a:pPr algn="ctr" fontAlgn="ctr"/>
                      <a:r>
                        <a:rPr lang="en-GB" sz="1000" u="none" strike="noStrike" dirty="0">
                          <a:effectLst/>
                        </a:rPr>
                        <a:t>from 1000 BGN</a:t>
                      </a:r>
                      <a:endParaRPr lang="en-GB" sz="1000" b="0" i="0" u="none" strike="noStrike" dirty="0">
                        <a:solidFill>
                          <a:srgbClr val="000000"/>
                        </a:solidFill>
                        <a:effectLst/>
                        <a:latin typeface="Calibri" panose="020F0502020204030204" pitchFamily="34" charset="0"/>
                      </a:endParaRPr>
                    </a:p>
                  </a:txBody>
                  <a:tcPr marL="5899" marR="5899" marT="5899" marB="0" anchor="ctr"/>
                </a:tc>
                <a:extLst>
                  <a:ext uri="{0D108BD9-81ED-4DB2-BD59-A6C34878D82A}">
                    <a16:rowId xmlns:a16="http://schemas.microsoft.com/office/drawing/2014/main" val="1428894446"/>
                  </a:ext>
                </a:extLst>
              </a:tr>
              <a:tr h="290512">
                <a:tc>
                  <a:txBody>
                    <a:bodyPr/>
                    <a:lstStyle/>
                    <a:p>
                      <a:pPr algn="ctr" fontAlgn="ctr"/>
                      <a:r>
                        <a:rPr lang="en-GB" sz="1000" u="none" strike="noStrike">
                          <a:effectLst/>
                        </a:rPr>
                        <a:t>factory management</a:t>
                      </a:r>
                      <a:endParaRPr lang="en-GB" sz="1000" b="0" i="0" u="none" strike="noStrike">
                        <a:solidFill>
                          <a:srgbClr val="000000"/>
                        </a:solidFill>
                        <a:effectLst/>
                        <a:latin typeface="Calibri" panose="020F0502020204030204" pitchFamily="34" charset="0"/>
                      </a:endParaRPr>
                    </a:p>
                  </a:txBody>
                  <a:tcPr marL="5899" marR="5899" marT="5899" marB="0" anchor="ctr"/>
                </a:tc>
                <a:tc>
                  <a:txBody>
                    <a:bodyPr/>
                    <a:lstStyle/>
                    <a:p>
                      <a:pPr algn="ctr" fontAlgn="ctr"/>
                      <a:r>
                        <a:rPr lang="en-GB" sz="1000" u="none" strike="noStrike" dirty="0">
                          <a:effectLst/>
                        </a:rPr>
                        <a:t>from 1100 BGN</a:t>
                      </a:r>
                      <a:endParaRPr lang="en-GB" sz="1000" b="0" i="0" u="none" strike="noStrike" dirty="0">
                        <a:solidFill>
                          <a:srgbClr val="000000"/>
                        </a:solidFill>
                        <a:effectLst/>
                        <a:latin typeface="Calibri" panose="020F0502020204030204" pitchFamily="34" charset="0"/>
                      </a:endParaRPr>
                    </a:p>
                  </a:txBody>
                  <a:tcPr marL="5899" marR="5899" marT="5899" marB="0" anchor="ctr"/>
                </a:tc>
                <a:extLst>
                  <a:ext uri="{0D108BD9-81ED-4DB2-BD59-A6C34878D82A}">
                    <a16:rowId xmlns:a16="http://schemas.microsoft.com/office/drawing/2014/main" val="1717518921"/>
                  </a:ext>
                </a:extLst>
              </a:tr>
            </a:tbl>
          </a:graphicData>
        </a:graphic>
      </p:graphicFrame>
    </p:spTree>
    <p:extLst>
      <p:ext uri="{BB962C8B-B14F-4D97-AF65-F5344CB8AC3E}">
        <p14:creationId xmlns:p14="http://schemas.microsoft.com/office/powerpoint/2010/main" val="17586709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8">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B4195F2F-9026-4845-8824-7D4BEBAA3405}"/>
              </a:ext>
            </a:extLst>
          </p:cNvPr>
          <p:cNvSpPr txBox="1">
            <a:spLocks noGrp="1"/>
          </p:cNvSpPr>
          <p:nvPr>
            <p:ph type="title"/>
          </p:nvPr>
        </p:nvSpPr>
        <p:spPr>
          <a:xfrm>
            <a:off x="631374" y="355601"/>
            <a:ext cx="4963884" cy="1243007"/>
          </a:xfrm>
        </p:spPr>
        <p:txBody>
          <a:bodyPr>
            <a:noAutofit/>
          </a:bodyPr>
          <a:lstStyle/>
          <a:p>
            <a:pPr lvl="0" algn="just"/>
            <a:r>
              <a:rPr lang="en-US" sz="2000" b="1" dirty="0">
                <a:latin typeface="Times New Roman" pitchFamily="18"/>
              </a:rPr>
              <a:t>Some of the largest enterprises operating in the Municipality of Blagoevgrad are:</a:t>
            </a:r>
            <a:endParaRPr lang="bg-BG" sz="2000" b="1" dirty="0"/>
          </a:p>
        </p:txBody>
      </p:sp>
      <p:sp>
        <p:nvSpPr>
          <p:cNvPr id="3" name="Текстов контейнер 3">
            <a:extLst>
              <a:ext uri="{FF2B5EF4-FFF2-40B4-BE49-F238E27FC236}">
                <a16:creationId xmlns:a16="http://schemas.microsoft.com/office/drawing/2014/main" id="{6A6E0BDD-013C-4E5C-9E95-77A1CC369157}"/>
              </a:ext>
            </a:extLst>
          </p:cNvPr>
          <p:cNvSpPr txBox="1">
            <a:spLocks noGrp="1"/>
          </p:cNvSpPr>
          <p:nvPr>
            <p:ph type="body" idx="2"/>
          </p:nvPr>
        </p:nvSpPr>
        <p:spPr>
          <a:xfrm>
            <a:off x="457200" y="1676396"/>
            <a:ext cx="4963884" cy="3712025"/>
          </a:xfrm>
        </p:spPr>
        <p:txBody>
          <a:bodyPr/>
          <a:lstStyle/>
          <a:p>
            <a:pPr marL="285750" lvl="0" indent="-285750">
              <a:buFont typeface="Wingdings" panose="05000000000000000000" pitchFamily="2" charset="2"/>
              <a:buChar char="Ø"/>
            </a:pPr>
            <a:r>
              <a:rPr lang="en-GB" sz="1800" b="1" dirty="0" err="1">
                <a:solidFill>
                  <a:srgbClr val="FFFFFF"/>
                </a:solidFill>
                <a:latin typeface="Times New Roman" pitchFamily="18"/>
              </a:rPr>
              <a:t>Ottobok</a:t>
            </a:r>
            <a:r>
              <a:rPr lang="en-GB" sz="1800" b="1" dirty="0">
                <a:solidFill>
                  <a:srgbClr val="FFFFFF"/>
                </a:solidFill>
                <a:latin typeface="Times New Roman" pitchFamily="18"/>
              </a:rPr>
              <a:t> Bulgaria</a:t>
            </a:r>
          </a:p>
          <a:p>
            <a:pPr marL="285750" lvl="0" indent="-285750">
              <a:buFont typeface="Wingdings" panose="05000000000000000000" pitchFamily="2" charset="2"/>
              <a:buChar char="Ø"/>
            </a:pPr>
            <a:r>
              <a:rPr lang="en-GB" sz="1800" b="1" dirty="0">
                <a:solidFill>
                  <a:srgbClr val="FFFFFF"/>
                </a:solidFill>
                <a:latin typeface="Times New Roman" pitchFamily="18"/>
              </a:rPr>
              <a:t>Carol-Fernandez Meat (CFM) Ltd.</a:t>
            </a:r>
          </a:p>
          <a:p>
            <a:pPr marL="285750" lvl="0" indent="-285750">
              <a:buFont typeface="Wingdings" panose="05000000000000000000" pitchFamily="2" charset="2"/>
              <a:buChar char="Ø"/>
            </a:pPr>
            <a:r>
              <a:rPr lang="en-GB" sz="1800" b="1" dirty="0">
                <a:solidFill>
                  <a:srgbClr val="FFFFFF"/>
                </a:solidFill>
                <a:latin typeface="Times New Roman" pitchFamily="18"/>
              </a:rPr>
              <a:t>Carlsberg Bulgaria AD</a:t>
            </a:r>
          </a:p>
          <a:p>
            <a:pPr marL="285750" lvl="0" indent="-285750">
              <a:buFont typeface="Wingdings" panose="05000000000000000000" pitchFamily="2" charset="2"/>
              <a:buChar char="Ø"/>
            </a:pPr>
            <a:r>
              <a:rPr lang="en-GB" sz="1800" b="1" dirty="0" err="1">
                <a:solidFill>
                  <a:srgbClr val="FFFFFF"/>
                </a:solidFill>
                <a:latin typeface="Times New Roman" pitchFamily="18"/>
              </a:rPr>
              <a:t>Dekovis</a:t>
            </a:r>
            <a:r>
              <a:rPr lang="en-GB" sz="1800" b="1" dirty="0">
                <a:solidFill>
                  <a:srgbClr val="FFFFFF"/>
                </a:solidFill>
                <a:latin typeface="Times New Roman" pitchFamily="18"/>
              </a:rPr>
              <a:t> Ltd.</a:t>
            </a:r>
          </a:p>
          <a:p>
            <a:pPr marL="285750" lvl="0" indent="-285750">
              <a:buFont typeface="Wingdings" panose="05000000000000000000" pitchFamily="2" charset="2"/>
              <a:buChar char="Ø"/>
            </a:pPr>
            <a:r>
              <a:rPr lang="en-GB" sz="1800" b="1" dirty="0" err="1">
                <a:solidFill>
                  <a:srgbClr val="FFFFFF"/>
                </a:solidFill>
                <a:latin typeface="Times New Roman" pitchFamily="18"/>
              </a:rPr>
              <a:t>Vaniko</a:t>
            </a:r>
            <a:r>
              <a:rPr lang="en-GB" sz="1800" b="1" dirty="0">
                <a:solidFill>
                  <a:srgbClr val="FFFFFF"/>
                </a:solidFill>
                <a:latin typeface="Times New Roman" pitchFamily="18"/>
              </a:rPr>
              <a:t> Ltd.</a:t>
            </a:r>
          </a:p>
          <a:p>
            <a:pPr marL="285750" lvl="0" indent="-285750">
              <a:buFont typeface="Wingdings" panose="05000000000000000000" pitchFamily="2" charset="2"/>
              <a:buChar char="Ø"/>
            </a:pPr>
            <a:r>
              <a:rPr lang="en-GB" sz="1800" b="1" dirty="0">
                <a:solidFill>
                  <a:srgbClr val="FFFFFF"/>
                </a:solidFill>
                <a:latin typeface="Times New Roman" pitchFamily="18"/>
              </a:rPr>
              <a:t>Hydropower Company AD</a:t>
            </a:r>
          </a:p>
          <a:p>
            <a:pPr marL="285750" lvl="0" indent="-285750">
              <a:buFont typeface="Wingdings" panose="05000000000000000000" pitchFamily="2" charset="2"/>
              <a:buChar char="Ø"/>
            </a:pPr>
            <a:r>
              <a:rPr lang="en-GB" sz="1800" b="1" dirty="0" err="1">
                <a:solidFill>
                  <a:srgbClr val="FFFFFF"/>
                </a:solidFill>
                <a:latin typeface="Times New Roman" pitchFamily="18"/>
              </a:rPr>
              <a:t>Groma</a:t>
            </a:r>
            <a:r>
              <a:rPr lang="en-GB" sz="1800" b="1" dirty="0">
                <a:solidFill>
                  <a:srgbClr val="FFFFFF"/>
                </a:solidFill>
                <a:latin typeface="Times New Roman" pitchFamily="18"/>
              </a:rPr>
              <a:t> Hold EOOD</a:t>
            </a:r>
          </a:p>
          <a:p>
            <a:pPr marL="285750" lvl="0" indent="-285750">
              <a:buFont typeface="Wingdings" panose="05000000000000000000" pitchFamily="2" charset="2"/>
              <a:buChar char="Ø"/>
            </a:pPr>
            <a:r>
              <a:rPr lang="en-GB" sz="1800" b="1" dirty="0" err="1">
                <a:solidFill>
                  <a:srgbClr val="FFFFFF"/>
                </a:solidFill>
                <a:latin typeface="Times New Roman" pitchFamily="18"/>
              </a:rPr>
              <a:t>Mitex</a:t>
            </a:r>
            <a:r>
              <a:rPr lang="en-GB" sz="1800" b="1" dirty="0">
                <a:solidFill>
                  <a:srgbClr val="FFFFFF"/>
                </a:solidFill>
                <a:latin typeface="Times New Roman" pitchFamily="18"/>
              </a:rPr>
              <a:t> EOOD</a:t>
            </a:r>
            <a:endParaRPr lang="bg-BG" dirty="0"/>
          </a:p>
        </p:txBody>
      </p:sp>
      <p:pic>
        <p:nvPicPr>
          <p:cNvPr id="4" name="Картина 5">
            <a:extLst>
              <a:ext uri="{FF2B5EF4-FFF2-40B4-BE49-F238E27FC236}">
                <a16:creationId xmlns:a16="http://schemas.microsoft.com/office/drawing/2014/main" id="{AD159CF5-30C7-460E-BCEF-DB678B09896E}"/>
              </a:ext>
            </a:extLst>
          </p:cNvPr>
          <p:cNvPicPr>
            <a:picLocks noChangeAspect="1"/>
          </p:cNvPicPr>
          <p:nvPr/>
        </p:nvPicPr>
        <p:blipFill>
          <a:blip r:embed="rId2"/>
          <a:stretch>
            <a:fillRect/>
          </a:stretch>
        </p:blipFill>
        <p:spPr>
          <a:xfrm>
            <a:off x="0" y="5984245"/>
            <a:ext cx="3657600" cy="873754"/>
          </a:xfrm>
          <a:prstGeom prst="rect">
            <a:avLst/>
          </a:prstGeom>
          <a:noFill/>
          <a:ln cap="flat">
            <a:noFill/>
          </a:ln>
        </p:spPr>
      </p:pic>
      <p:pic>
        <p:nvPicPr>
          <p:cNvPr id="5" name="Картина 6">
            <a:extLst>
              <a:ext uri="{FF2B5EF4-FFF2-40B4-BE49-F238E27FC236}">
                <a16:creationId xmlns:a16="http://schemas.microsoft.com/office/drawing/2014/main" id="{FFA62022-37F1-408B-AD99-A8F00736536F}"/>
              </a:ext>
            </a:extLst>
          </p:cNvPr>
          <p:cNvPicPr>
            <a:picLocks noChangeAspect="1"/>
          </p:cNvPicPr>
          <p:nvPr/>
        </p:nvPicPr>
        <p:blipFill>
          <a:blip r:embed="rId3"/>
          <a:stretch>
            <a:fillRect/>
          </a:stretch>
        </p:blipFill>
        <p:spPr>
          <a:xfrm>
            <a:off x="6096003" y="2116259"/>
            <a:ext cx="4049484" cy="2264831"/>
          </a:xfrm>
          <a:prstGeom prst="rect">
            <a:avLst/>
          </a:prstGeom>
          <a:noFill/>
          <a:ln cap="flat">
            <a:noFill/>
          </a:ln>
        </p:spPr>
      </p:pic>
      <p:pic>
        <p:nvPicPr>
          <p:cNvPr id="6" name="Картина 9">
            <a:extLst>
              <a:ext uri="{FF2B5EF4-FFF2-40B4-BE49-F238E27FC236}">
                <a16:creationId xmlns:a16="http://schemas.microsoft.com/office/drawing/2014/main" id="{4A163428-37C4-483A-836A-B6418D4288EF}"/>
              </a:ext>
            </a:extLst>
          </p:cNvPr>
          <p:cNvPicPr>
            <a:picLocks noChangeAspect="1"/>
          </p:cNvPicPr>
          <p:nvPr/>
        </p:nvPicPr>
        <p:blipFill>
          <a:blip r:embed="rId4"/>
          <a:stretch>
            <a:fillRect/>
          </a:stretch>
        </p:blipFill>
        <p:spPr>
          <a:xfrm>
            <a:off x="4170678" y="4381082"/>
            <a:ext cx="4169225" cy="2154362"/>
          </a:xfrm>
          <a:prstGeom prst="rect">
            <a:avLst/>
          </a:prstGeom>
          <a:noFill/>
          <a:ln cap="flat">
            <a:noFill/>
          </a:ln>
        </p:spPr>
      </p:pic>
      <p:pic>
        <p:nvPicPr>
          <p:cNvPr id="7" name="Картина 10">
            <a:extLst>
              <a:ext uri="{FF2B5EF4-FFF2-40B4-BE49-F238E27FC236}">
                <a16:creationId xmlns:a16="http://schemas.microsoft.com/office/drawing/2014/main" id="{33C25D1F-21DC-48D2-8448-0F491470F505}"/>
              </a:ext>
            </a:extLst>
          </p:cNvPr>
          <p:cNvPicPr>
            <a:picLocks noChangeAspect="1"/>
          </p:cNvPicPr>
          <p:nvPr/>
        </p:nvPicPr>
        <p:blipFill>
          <a:blip r:embed="rId5"/>
          <a:stretch>
            <a:fillRect/>
          </a:stretch>
        </p:blipFill>
        <p:spPr>
          <a:xfrm>
            <a:off x="8339913" y="0"/>
            <a:ext cx="3852092" cy="2116259"/>
          </a:xfrm>
          <a:prstGeom prst="rect">
            <a:avLst/>
          </a:prstGeom>
          <a:noFill/>
          <a:ln cap="flat">
            <a:noFill/>
          </a:ln>
        </p:spPr>
      </p:pic>
      <p:sp>
        <p:nvSpPr>
          <p:cNvPr id="8" name="Контейнер за съдържание 11">
            <a:extLst>
              <a:ext uri="{FF2B5EF4-FFF2-40B4-BE49-F238E27FC236}">
                <a16:creationId xmlns:a16="http://schemas.microsoft.com/office/drawing/2014/main" id="{CCB9E49C-DD00-46ED-8797-2008C34C408E}"/>
              </a:ext>
            </a:extLst>
          </p:cNvPr>
          <p:cNvSpPr txBox="1">
            <a:spLocks noGrp="1"/>
          </p:cNvSpPr>
          <p:nvPr>
            <p:ph idx="1"/>
          </p:nvPr>
        </p:nvSpPr>
        <p:spPr>
          <a:xfrm>
            <a:off x="457200" y="4887687"/>
            <a:ext cx="3537859" cy="391884"/>
          </a:xfrm>
        </p:spPr>
        <p:txBody>
          <a:bodyPr>
            <a:noAutofit/>
          </a:bodyPr>
          <a:lstStyle/>
          <a:p>
            <a:pPr>
              <a:buFont typeface="Wingdings" panose="05000000000000000000" pitchFamily="2" charset="2"/>
              <a:buChar char="Ø"/>
            </a:pPr>
            <a:r>
              <a:rPr lang="en-GB" sz="1800" b="1" dirty="0">
                <a:solidFill>
                  <a:srgbClr val="FFFFFF"/>
                </a:solidFill>
                <a:latin typeface="Times New Roman" pitchFamily="18"/>
              </a:rPr>
              <a:t>Prestige Business 93 Ltd.</a:t>
            </a:r>
            <a:endParaRPr lang="bg-BG" dirty="0">
              <a:solidFill>
                <a:srgbClr val="FFFFFF"/>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9">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451328F0-07C0-4E61-A682-08CE13A36C6F}"/>
              </a:ext>
            </a:extLst>
          </p:cNvPr>
          <p:cNvSpPr txBox="1">
            <a:spLocks noGrp="1"/>
          </p:cNvSpPr>
          <p:nvPr>
            <p:ph type="title"/>
          </p:nvPr>
        </p:nvSpPr>
        <p:spPr>
          <a:xfrm>
            <a:off x="555168" y="384994"/>
            <a:ext cx="5539234" cy="794659"/>
          </a:xfrm>
        </p:spPr>
        <p:txBody>
          <a:bodyPr anchorCtr="1">
            <a:noAutofit/>
          </a:bodyPr>
          <a:lstStyle/>
          <a:p>
            <a:pPr lvl="0" algn="ctr"/>
            <a:r>
              <a:rPr lang="en-GB" b="1" dirty="0">
                <a:latin typeface="Times New Roman" pitchFamily="18"/>
                <a:cs typeface="Times New Roman" pitchFamily="18"/>
              </a:rPr>
              <a:t>Population dynamics in Blagoevgrad</a:t>
            </a:r>
            <a:endParaRPr lang="bg-BG" b="1" dirty="0"/>
          </a:p>
        </p:txBody>
      </p:sp>
      <p:graphicFrame>
        <p:nvGraphicFramePr>
          <p:cNvPr id="3" name="Обект 10">
            <a:extLst>
              <a:ext uri="{FF2B5EF4-FFF2-40B4-BE49-F238E27FC236}">
                <a16:creationId xmlns:a16="http://schemas.microsoft.com/office/drawing/2014/main" id="{F64255CF-BF67-4399-9D84-12CEAFA7B74F}"/>
              </a:ext>
            </a:extLst>
          </p:cNvPr>
          <p:cNvGraphicFramePr>
            <a:graphicFrameLocks noGrp="1"/>
          </p:cNvGraphicFramePr>
          <p:nvPr>
            <p:ph idx="1"/>
            <p:extLst>
              <p:ext uri="{D42A27DB-BD31-4B8C-83A1-F6EECF244321}">
                <p14:modId xmlns:p14="http://schemas.microsoft.com/office/powerpoint/2010/main" val="21928244"/>
              </p:ext>
            </p:extLst>
          </p:nvPr>
        </p:nvGraphicFramePr>
        <p:xfrm>
          <a:off x="6323011" y="782324"/>
          <a:ext cx="5181603" cy="2646675"/>
        </p:xfrm>
        <a:graphic>
          <a:graphicData uri="http://schemas.openxmlformats.org/drawingml/2006/chart">
            <c:chart xmlns:c="http://schemas.openxmlformats.org/drawingml/2006/chart" xmlns:r="http://schemas.openxmlformats.org/officeDocument/2006/relationships" r:id="rId2"/>
          </a:graphicData>
        </a:graphic>
      </p:graphicFrame>
      <p:sp>
        <p:nvSpPr>
          <p:cNvPr id="4" name="Текстов контейнер 3">
            <a:extLst>
              <a:ext uri="{FF2B5EF4-FFF2-40B4-BE49-F238E27FC236}">
                <a16:creationId xmlns:a16="http://schemas.microsoft.com/office/drawing/2014/main" id="{B5EDEEB9-1661-4455-A821-A3FEC6C8918B}"/>
              </a:ext>
            </a:extLst>
          </p:cNvPr>
          <p:cNvSpPr txBox="1">
            <a:spLocks noGrp="1"/>
          </p:cNvSpPr>
          <p:nvPr>
            <p:ph type="body" idx="2"/>
          </p:nvPr>
        </p:nvSpPr>
        <p:spPr>
          <a:xfrm>
            <a:off x="555168" y="1290318"/>
            <a:ext cx="5539234" cy="4856478"/>
          </a:xfrm>
        </p:spPr>
        <p:txBody>
          <a:bodyPr/>
          <a:lstStyle/>
          <a:p>
            <a:pPr lvl="0" algn="just">
              <a:lnSpc>
                <a:spcPct val="90000"/>
              </a:lnSpc>
            </a:pPr>
            <a:r>
              <a:rPr lang="en-US" sz="1800" b="1" dirty="0">
                <a:solidFill>
                  <a:srgbClr val="FFFFFF"/>
                </a:solidFill>
                <a:latin typeface="Times New Roman" pitchFamily="18"/>
              </a:rPr>
              <a:t>Blagoevgrad is the administrative center of the municipality and the district. The dynamics of the population in the municipality of Blagoevgrad since 2014 is relatively stable. The share of the population of the municipality from that in the district increases from 24.26% in 2014 to 24.72% in 2020.</a:t>
            </a:r>
          </a:p>
          <a:p>
            <a:pPr lvl="0" algn="just">
              <a:lnSpc>
                <a:spcPct val="90000"/>
              </a:lnSpc>
            </a:pPr>
            <a:endParaRPr lang="en-US" sz="1800" b="1" dirty="0">
              <a:solidFill>
                <a:srgbClr val="FFFFFF"/>
              </a:solidFill>
              <a:latin typeface="Times New Roman" pitchFamily="18"/>
            </a:endParaRPr>
          </a:p>
          <a:p>
            <a:pPr lvl="0" algn="just">
              <a:lnSpc>
                <a:spcPct val="90000"/>
              </a:lnSpc>
            </a:pPr>
            <a:endParaRPr lang="en-US" sz="1800" b="1" dirty="0">
              <a:solidFill>
                <a:srgbClr val="FFFFFF"/>
              </a:solidFill>
              <a:latin typeface="Times New Roman" pitchFamily="18"/>
            </a:endParaRPr>
          </a:p>
          <a:p>
            <a:pPr lvl="0" algn="just">
              <a:lnSpc>
                <a:spcPct val="90000"/>
              </a:lnSpc>
            </a:pPr>
            <a:endParaRPr lang="en-US" sz="1800" b="1" dirty="0">
              <a:solidFill>
                <a:srgbClr val="FFFFFF"/>
              </a:solidFill>
              <a:latin typeface="Times New Roman" pitchFamily="18"/>
            </a:endParaRPr>
          </a:p>
          <a:p>
            <a:pPr lvl="0" algn="just">
              <a:lnSpc>
                <a:spcPct val="90000"/>
              </a:lnSpc>
            </a:pPr>
            <a:r>
              <a:rPr lang="en-US" sz="1800" b="1" dirty="0">
                <a:solidFill>
                  <a:srgbClr val="FFFFFF"/>
                </a:solidFill>
                <a:latin typeface="Times New Roman" pitchFamily="18"/>
              </a:rPr>
              <a:t>Age structure:</a:t>
            </a:r>
          </a:p>
          <a:p>
            <a:pPr lvl="0" algn="just">
              <a:lnSpc>
                <a:spcPct val="90000"/>
              </a:lnSpc>
            </a:pPr>
            <a:r>
              <a:rPr lang="en-US" sz="1800" b="1" dirty="0">
                <a:solidFill>
                  <a:srgbClr val="FFFFFF"/>
                </a:solidFill>
                <a:latin typeface="Times New Roman" pitchFamily="18"/>
              </a:rPr>
              <a:t>The age structure of the population largely determines its demographic capabilities. Stable demographics, relatively even distribution and potential of people of working age between 25 and 55 are indicators of sustainability in the labor market.</a:t>
            </a:r>
            <a:endParaRPr lang="bg-BG" sz="1800" b="1" dirty="0">
              <a:solidFill>
                <a:srgbClr val="FFFFFF"/>
              </a:solidFill>
            </a:endParaRPr>
          </a:p>
        </p:txBody>
      </p:sp>
      <p:graphicFrame>
        <p:nvGraphicFramePr>
          <p:cNvPr id="5" name="Диаграма 5">
            <a:extLst>
              <a:ext uri="{FF2B5EF4-FFF2-40B4-BE49-F238E27FC236}">
                <a16:creationId xmlns:a16="http://schemas.microsoft.com/office/drawing/2014/main" id="{064E86DE-BCB1-453E-B4C0-2DC8E2B0C13C}"/>
              </a:ext>
            </a:extLst>
          </p:cNvPr>
          <p:cNvGraphicFramePr/>
          <p:nvPr/>
        </p:nvGraphicFramePr>
        <p:xfrm>
          <a:off x="6323011" y="3708404"/>
          <a:ext cx="5181603" cy="2905762"/>
        </p:xfrm>
        <a:graphic>
          <a:graphicData uri="http://schemas.openxmlformats.org/drawingml/2006/chart">
            <c:chart xmlns:c="http://schemas.openxmlformats.org/drawingml/2006/chart" xmlns:r="http://schemas.openxmlformats.org/officeDocument/2006/relationships" r:id="rId3"/>
          </a:graphicData>
        </a:graphic>
      </p:graphicFrame>
      <p:sp>
        <p:nvSpPr>
          <p:cNvPr id="6" name="Текстово поле 5">
            <a:extLst>
              <a:ext uri="{FF2B5EF4-FFF2-40B4-BE49-F238E27FC236}">
                <a16:creationId xmlns:a16="http://schemas.microsoft.com/office/drawing/2014/main" id="{D47BD5A4-4953-42E7-A166-567056D56833}"/>
              </a:ext>
            </a:extLst>
          </p:cNvPr>
          <p:cNvSpPr txBox="1"/>
          <p:nvPr/>
        </p:nvSpPr>
        <p:spPr>
          <a:xfrm>
            <a:off x="11168742" y="5388429"/>
            <a:ext cx="870857" cy="523220"/>
          </a:xfrm>
          <a:prstGeom prst="rect">
            <a:avLst/>
          </a:prstGeom>
          <a:noFill/>
        </p:spPr>
        <p:txBody>
          <a:bodyPr wrap="square" rtlCol="0">
            <a:spAutoFit/>
          </a:bodyPr>
          <a:lstStyle/>
          <a:p>
            <a:r>
              <a:rPr lang="en-GB" sz="1400" b="1" dirty="0">
                <a:solidFill>
                  <a:schemeClr val="bg1"/>
                </a:solidFill>
              </a:rPr>
              <a:t>/Men</a:t>
            </a:r>
          </a:p>
          <a:p>
            <a:r>
              <a:rPr lang="en-GB" sz="1400" b="1" dirty="0">
                <a:solidFill>
                  <a:schemeClr val="bg1"/>
                </a:solidFill>
              </a:rPr>
              <a:t>/Women</a:t>
            </a:r>
            <a:endParaRPr lang="bg-BG" sz="1400" b="1" dirty="0">
              <a:solidFill>
                <a:schemeClr val="bg1"/>
              </a:solidFill>
            </a:endParaRPr>
          </a:p>
        </p:txBody>
      </p:sp>
      <p:sp>
        <p:nvSpPr>
          <p:cNvPr id="7" name="Текстово поле 6">
            <a:extLst>
              <a:ext uri="{FF2B5EF4-FFF2-40B4-BE49-F238E27FC236}">
                <a16:creationId xmlns:a16="http://schemas.microsoft.com/office/drawing/2014/main" id="{A8B9B14D-ED2A-49D9-AF2D-7355F3A91816}"/>
              </a:ext>
            </a:extLst>
          </p:cNvPr>
          <p:cNvSpPr txBox="1"/>
          <p:nvPr/>
        </p:nvSpPr>
        <p:spPr>
          <a:xfrm>
            <a:off x="10101943" y="1730829"/>
            <a:ext cx="1402671" cy="646331"/>
          </a:xfrm>
          <a:prstGeom prst="rect">
            <a:avLst/>
          </a:prstGeom>
          <a:noFill/>
        </p:spPr>
        <p:txBody>
          <a:bodyPr wrap="square" rtlCol="0">
            <a:spAutoFit/>
          </a:bodyPr>
          <a:lstStyle/>
          <a:p>
            <a:r>
              <a:rPr lang="en-GB" sz="1200" b="1" dirty="0">
                <a:solidFill>
                  <a:schemeClr val="bg1"/>
                </a:solidFill>
              </a:rPr>
              <a:t>/population in Municipality of Blagoevgrad</a:t>
            </a:r>
            <a:endParaRPr lang="bg-BG" sz="1200" b="1" dirty="0">
              <a:solidFill>
                <a:schemeClr val="bg1"/>
              </a:solidFill>
            </a:endParaRPr>
          </a:p>
        </p:txBody>
      </p:sp>
      <p:sp>
        <p:nvSpPr>
          <p:cNvPr id="8" name="Текстово поле 7">
            <a:extLst>
              <a:ext uri="{FF2B5EF4-FFF2-40B4-BE49-F238E27FC236}">
                <a16:creationId xmlns:a16="http://schemas.microsoft.com/office/drawing/2014/main" id="{39BD0242-7623-4B03-A3ED-52F4C208F7F1}"/>
              </a:ext>
            </a:extLst>
          </p:cNvPr>
          <p:cNvSpPr txBox="1"/>
          <p:nvPr/>
        </p:nvSpPr>
        <p:spPr>
          <a:xfrm>
            <a:off x="10101943" y="2656565"/>
            <a:ext cx="1402671" cy="646331"/>
          </a:xfrm>
          <a:prstGeom prst="rect">
            <a:avLst/>
          </a:prstGeom>
          <a:noFill/>
        </p:spPr>
        <p:txBody>
          <a:bodyPr wrap="square" rtlCol="0">
            <a:spAutoFit/>
          </a:bodyPr>
          <a:lstStyle/>
          <a:p>
            <a:r>
              <a:rPr lang="en-GB" sz="1200" b="1" dirty="0">
                <a:solidFill>
                  <a:schemeClr val="bg1"/>
                </a:solidFill>
              </a:rPr>
              <a:t>/Population in the Town of Blagoevgrad</a:t>
            </a:r>
            <a:endParaRPr lang="bg-BG" sz="1200" b="1" dirty="0">
              <a:solidFill>
                <a:schemeClr val="bg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10">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7B1B43D7-F4FA-45BD-8228-EFE54364729F}"/>
              </a:ext>
            </a:extLst>
          </p:cNvPr>
          <p:cNvSpPr txBox="1">
            <a:spLocks noGrp="1"/>
          </p:cNvSpPr>
          <p:nvPr>
            <p:ph type="title"/>
          </p:nvPr>
        </p:nvSpPr>
        <p:spPr>
          <a:xfrm>
            <a:off x="507994" y="293915"/>
            <a:ext cx="10996620" cy="1491340"/>
          </a:xfrm>
        </p:spPr>
        <p:txBody>
          <a:bodyPr anchorCtr="1">
            <a:normAutofit fontScale="90000"/>
          </a:bodyPr>
          <a:lstStyle/>
          <a:p>
            <a:pPr lvl="0" indent="450213" algn="ctr">
              <a:lnSpc>
                <a:spcPct val="115000"/>
              </a:lnSpc>
              <a:spcBef>
                <a:spcPts val="1200"/>
              </a:spcBef>
              <a:spcAft>
                <a:spcPts val="300"/>
              </a:spcAft>
            </a:pPr>
            <a:r>
              <a:rPr lang="en-US" sz="2700" b="1" u="sng" dirty="0">
                <a:latin typeface="Times New Roman" pitchFamily="18"/>
                <a:cs typeface="Times New Roman" pitchFamily="18"/>
              </a:rPr>
              <a:t>Educational structure </a:t>
            </a:r>
            <a:br>
              <a:rPr lang="en-US" sz="1800" b="1" dirty="0">
                <a:latin typeface="Times New Roman" pitchFamily="18"/>
                <a:cs typeface="Times New Roman" pitchFamily="18"/>
              </a:rPr>
            </a:br>
            <a:r>
              <a:rPr lang="en-US" sz="1800" b="1" dirty="0">
                <a:latin typeface="Times New Roman" pitchFamily="18"/>
                <a:cs typeface="Times New Roman" pitchFamily="18"/>
              </a:rPr>
              <a:t>The educational structure of the population is important when considering the quality of the workforce and the economic potential of the municipality. </a:t>
            </a:r>
            <a:br>
              <a:rPr lang="en-US" sz="1800" b="1" dirty="0">
                <a:latin typeface="Times New Roman" pitchFamily="18"/>
                <a:cs typeface="Times New Roman" pitchFamily="18"/>
              </a:rPr>
            </a:br>
            <a:r>
              <a:rPr lang="en-US" sz="1600" b="1" i="1" dirty="0">
                <a:latin typeface="Times New Roman" pitchFamily="18"/>
                <a:cs typeface="Times New Roman" pitchFamily="18"/>
              </a:rPr>
              <a:t>Population aged 7 and over by degree of completed education in Blagoevgrad municipality as of 2011</a:t>
            </a:r>
            <a:endParaRPr lang="bg-BG" sz="1600" i="1" dirty="0"/>
          </a:p>
        </p:txBody>
      </p:sp>
      <p:graphicFrame>
        <p:nvGraphicFramePr>
          <p:cNvPr id="3" name="Обект 14">
            <a:extLst>
              <a:ext uri="{FF2B5EF4-FFF2-40B4-BE49-F238E27FC236}">
                <a16:creationId xmlns:a16="http://schemas.microsoft.com/office/drawing/2014/main" id="{506AB166-0896-44AF-8802-0DD06E653841}"/>
              </a:ext>
            </a:extLst>
          </p:cNvPr>
          <p:cNvGraphicFramePr>
            <a:graphicFrameLocks noGrp="1"/>
          </p:cNvGraphicFramePr>
          <p:nvPr>
            <p:ph idx="1"/>
            <p:extLst>
              <p:ext uri="{D42A27DB-BD31-4B8C-83A1-F6EECF244321}">
                <p14:modId xmlns:p14="http://schemas.microsoft.com/office/powerpoint/2010/main" val="2744070531"/>
              </p:ext>
            </p:extLst>
          </p:nvPr>
        </p:nvGraphicFramePr>
        <p:xfrm>
          <a:off x="687381" y="2704356"/>
          <a:ext cx="10817233" cy="3859728"/>
        </p:xfrm>
        <a:graphic>
          <a:graphicData uri="http://schemas.openxmlformats.org/drawingml/2006/chart">
            <c:chart xmlns:c="http://schemas.openxmlformats.org/drawingml/2006/chart" xmlns:r="http://schemas.openxmlformats.org/officeDocument/2006/relationships" r:id="rId2"/>
          </a:graphicData>
        </a:graphic>
      </p:graphicFrame>
      <p:sp>
        <p:nvSpPr>
          <p:cNvPr id="4" name="Текстово поле 5">
            <a:extLst>
              <a:ext uri="{FF2B5EF4-FFF2-40B4-BE49-F238E27FC236}">
                <a16:creationId xmlns:a16="http://schemas.microsoft.com/office/drawing/2014/main" id="{D438D384-879C-4309-B4F6-59AD08959EA1}"/>
              </a:ext>
            </a:extLst>
          </p:cNvPr>
          <p:cNvSpPr txBox="1"/>
          <p:nvPr/>
        </p:nvSpPr>
        <p:spPr>
          <a:xfrm>
            <a:off x="337459" y="1785256"/>
            <a:ext cx="11346542" cy="919100"/>
          </a:xfrm>
          <a:prstGeom prst="rect">
            <a:avLst/>
          </a:prstGeom>
          <a:noFill/>
          <a:ln cap="flat">
            <a:noFill/>
          </a:ln>
        </p:spPr>
        <p:txBody>
          <a:bodyPr vert="horz" wrap="square" lIns="91440" tIns="45720" rIns="91440" bIns="45720" anchor="t" anchorCtr="0" compatLnSpc="1">
            <a:spAutoFit/>
          </a:bodyPr>
          <a:lstStyle/>
          <a:p>
            <a:pPr marL="0" marR="0" lvl="0" indent="449583" algn="just" defTabSz="457200" rtl="0" fontAlgn="auto" hangingPunct="1">
              <a:lnSpc>
                <a:spcPct val="115000"/>
              </a:lnSpc>
              <a:spcBef>
                <a:spcPts val="0"/>
              </a:spcBef>
              <a:spcAft>
                <a:spcPts val="1200"/>
              </a:spcAft>
              <a:buNone/>
              <a:tabLst/>
              <a:defRPr sz="1800" b="0" i="0" u="none" strike="noStrike" kern="0" cap="none" spc="0" baseline="0">
                <a:solidFill>
                  <a:srgbClr val="000000"/>
                </a:solidFill>
                <a:uFillTx/>
              </a:defRPr>
            </a:pPr>
            <a:r>
              <a:rPr lang="en-US" sz="1600" b="1" i="0" u="none" strike="noStrike" kern="1200" cap="none" spc="0" baseline="0" dirty="0">
                <a:solidFill>
                  <a:srgbClr val="FFFFFF"/>
                </a:solidFill>
                <a:uFillTx/>
                <a:latin typeface="Times New Roman" pitchFamily="18"/>
                <a:ea typeface="Times New Roman" pitchFamily="18"/>
              </a:rPr>
              <a:t>The percentage of higher education graduates is 23.74%, which is about 4% more than the national average. 50.70% of the population has a secondary education, compared to an average of 43% in the country. At the same time, the share of the population with primary and primary education is significantly lower than in the country (8% and 23%, respectively).</a:t>
            </a:r>
            <a:endParaRPr lang="bg-BG" sz="1600" b="1" i="0" u="none" strike="noStrike" kern="1200" cap="none" spc="0" baseline="0" dirty="0">
              <a:solidFill>
                <a:srgbClr val="FFFFFF"/>
              </a:solidFill>
              <a:uFillTx/>
              <a:latin typeface="Times New Roman" pitchFamily="18"/>
              <a:ea typeface="Times New Roman" pitchFamily="18"/>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18">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1E627F1C-7B08-4728-A394-1D2D11900756}"/>
              </a:ext>
            </a:extLst>
          </p:cNvPr>
          <p:cNvSpPr txBox="1">
            <a:spLocks noGrp="1"/>
          </p:cNvSpPr>
          <p:nvPr>
            <p:ph type="title"/>
          </p:nvPr>
        </p:nvSpPr>
        <p:spPr>
          <a:xfrm>
            <a:off x="684208" y="393402"/>
            <a:ext cx="10777694" cy="733641"/>
          </a:xfrm>
        </p:spPr>
        <p:txBody>
          <a:bodyPr anchorCtr="1"/>
          <a:lstStyle/>
          <a:p>
            <a:pPr lvl="0" algn="ctr"/>
            <a:r>
              <a:rPr lang="en-US" b="1" i="1" u="sng" dirty="0"/>
              <a:t>Schools on the territory of Blagoevgrad</a:t>
            </a:r>
            <a:endParaRPr lang="bg-BG" b="1" i="1" u="sng" dirty="0"/>
          </a:p>
        </p:txBody>
      </p:sp>
      <p:sp>
        <p:nvSpPr>
          <p:cNvPr id="3" name="Текстов контейнер 2">
            <a:extLst>
              <a:ext uri="{FF2B5EF4-FFF2-40B4-BE49-F238E27FC236}">
                <a16:creationId xmlns:a16="http://schemas.microsoft.com/office/drawing/2014/main" id="{53F197C7-AD5B-4887-94ED-F375B30FF554}"/>
              </a:ext>
            </a:extLst>
          </p:cNvPr>
          <p:cNvSpPr txBox="1">
            <a:spLocks noGrp="1"/>
          </p:cNvSpPr>
          <p:nvPr>
            <p:ph type="body" idx="1"/>
          </p:nvPr>
        </p:nvSpPr>
        <p:spPr>
          <a:xfrm>
            <a:off x="684208" y="1513114"/>
            <a:ext cx="10777694" cy="4951482"/>
          </a:xfrm>
        </p:spPr>
        <p:txBody>
          <a:bodyPr/>
          <a:lstStyle/>
          <a:p>
            <a:pPr marL="342900" lvl="0" indent="-342900" algn="just">
              <a:lnSpc>
                <a:spcPct val="90000"/>
              </a:lnSpc>
              <a:buFont typeface="Arial" pitchFamily="34"/>
              <a:buChar char="•"/>
            </a:pPr>
            <a:r>
              <a:rPr lang="en-US" sz="1900" b="1" dirty="0">
                <a:solidFill>
                  <a:srgbClr val="FFFFFF"/>
                </a:solidFill>
                <a:latin typeface="Times New Roman" pitchFamily="18"/>
              </a:rPr>
              <a:t>The educational infrastructure includes 5 primary schools, 5 secondary schools, three of which provide training for high school students in specialized training</a:t>
            </a:r>
          </a:p>
          <a:p>
            <a:pPr marL="342900" lvl="0" indent="-342900" algn="just">
              <a:lnSpc>
                <a:spcPct val="90000"/>
              </a:lnSpc>
              <a:buFont typeface="Arial" pitchFamily="34"/>
              <a:buChar char="•"/>
            </a:pPr>
            <a:r>
              <a:rPr lang="en-US" sz="1900" b="1" dirty="0">
                <a:solidFill>
                  <a:srgbClr val="FFFFFF"/>
                </a:solidFill>
                <a:latin typeface="Times New Roman" pitchFamily="18"/>
              </a:rPr>
              <a:t>There are 7 high schools on the territory of Blagoevgrad, and three of them are profiled: Language High School "Academician Lyudmil Stoyanov" with a profile in foreign languages, Natural and Mathematical High School "Acad. Sergey Korolev ”with a mathematical profile, a profile of natural sciences, a profile of software and hardware sciences, and the National Humanitarian High School“ St. St. Cyril and St. Methodius ”with a humanitarian profile, social sciences, entrepreneurship, fine arts and music.</a:t>
            </a:r>
          </a:p>
          <a:p>
            <a:pPr marL="342900" lvl="0" indent="-342900" algn="just">
              <a:lnSpc>
                <a:spcPct val="90000"/>
              </a:lnSpc>
              <a:buFont typeface="Arial" pitchFamily="34"/>
              <a:buChar char="•"/>
            </a:pPr>
            <a:r>
              <a:rPr lang="en-US" sz="1900" b="1" dirty="0">
                <a:solidFill>
                  <a:srgbClr val="FFFFFF"/>
                </a:solidFill>
                <a:latin typeface="Times New Roman" pitchFamily="18"/>
              </a:rPr>
              <a:t>BPG "Ichko Boychev" offers training in priority for the labor market specialty "Machines and systems with CNC", as well as training in computer equipment and technology, electrical equipment, electrical appliances, automotive mechatronics. Dual forms of education are already successfully applied on the territory of the school.</a:t>
            </a:r>
          </a:p>
          <a:p>
            <a:pPr marL="342900" lvl="0" indent="-342900" algn="just">
              <a:lnSpc>
                <a:spcPct val="90000"/>
              </a:lnSpc>
              <a:buFont typeface="Arial" pitchFamily="34"/>
              <a:buChar char="•"/>
            </a:pPr>
            <a:r>
              <a:rPr lang="en-US" sz="1900" b="1" dirty="0">
                <a:solidFill>
                  <a:srgbClr val="FFFFFF"/>
                </a:solidFill>
                <a:latin typeface="Times New Roman" pitchFamily="18"/>
              </a:rPr>
              <a:t>PGTLP "Gotse Delchev" offers the specialties "Assistant Dentist", "Advertising Graphics", "Catering", "Organization of Tourism and Leisure", "Hairdressing" and "Manufacture of culinary products and beverages", "Production of bread, bakery and confectionery "</a:t>
            </a:r>
            <a:endParaRPr lang="bg-BG" sz="1900" b="1" dirty="0">
              <a:solidFill>
                <a:srgbClr val="FFFFFF"/>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11">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6A4F479D-4B04-41E1-BAB4-DB88A8470AEA}"/>
              </a:ext>
            </a:extLst>
          </p:cNvPr>
          <p:cNvSpPr txBox="1">
            <a:spLocks noGrp="1"/>
          </p:cNvSpPr>
          <p:nvPr>
            <p:ph type="title"/>
          </p:nvPr>
        </p:nvSpPr>
        <p:spPr>
          <a:xfrm>
            <a:off x="566059" y="359231"/>
            <a:ext cx="10938546" cy="1241288"/>
          </a:xfrm>
        </p:spPr>
        <p:txBody>
          <a:bodyPr anchorCtr="1">
            <a:normAutofit fontScale="90000"/>
          </a:bodyPr>
          <a:lstStyle/>
          <a:p>
            <a:pPr lvl="0" algn="ctr"/>
            <a:r>
              <a:rPr lang="en-US" sz="2700" b="1" dirty="0"/>
              <a:t>TRAINING OF FUTURE STAFF </a:t>
            </a:r>
            <a:br>
              <a:rPr lang="en-US" sz="1600" b="1" dirty="0"/>
            </a:br>
            <a:r>
              <a:rPr lang="en-US" sz="1600" b="1" dirty="0"/>
              <a:t>Blagoevgrad continues to establish its name as an educational center and is shaping up as a cozy campus. More than 18,000 students from 45 nationalities study at the two larger universities. Apart from them, the Colleges of Tourism and Economics also offer opportunities for quality education.</a:t>
            </a:r>
            <a:endParaRPr lang="bg-BG" sz="1600" dirty="0"/>
          </a:p>
        </p:txBody>
      </p:sp>
      <p:sp>
        <p:nvSpPr>
          <p:cNvPr id="3" name="Текстов контейнер 2">
            <a:extLst>
              <a:ext uri="{FF2B5EF4-FFF2-40B4-BE49-F238E27FC236}">
                <a16:creationId xmlns:a16="http://schemas.microsoft.com/office/drawing/2014/main" id="{8A4EBA6F-2CC5-448C-808B-FFBF3D7B69CE}"/>
              </a:ext>
            </a:extLst>
          </p:cNvPr>
          <p:cNvSpPr txBox="1">
            <a:spLocks noGrp="1"/>
          </p:cNvSpPr>
          <p:nvPr>
            <p:ph type="body" idx="1"/>
          </p:nvPr>
        </p:nvSpPr>
        <p:spPr>
          <a:xfrm>
            <a:off x="686366" y="3559182"/>
            <a:ext cx="5257233" cy="3093397"/>
          </a:xfrm>
        </p:spPr>
        <p:txBody>
          <a:bodyPr/>
          <a:lstStyle/>
          <a:p>
            <a:pPr lvl="0">
              <a:spcBef>
                <a:spcPts val="300"/>
              </a:spcBef>
            </a:pPr>
            <a:r>
              <a:rPr lang="en-US" sz="1600" b="1" dirty="0"/>
              <a:t>American University in Bulgaria  </a:t>
            </a:r>
          </a:p>
          <a:p>
            <a:pPr lvl="0" algn="just">
              <a:spcBef>
                <a:spcPts val="300"/>
              </a:spcBef>
            </a:pPr>
            <a:r>
              <a:rPr lang="en-US" sz="1200" b="1" dirty="0"/>
              <a:t>1200 students per year, trained in 9 bachelor's and master's programs by 79 lecturers with diplomas from prestigious universities in 15 countries. </a:t>
            </a:r>
          </a:p>
          <a:p>
            <a:pPr lvl="0">
              <a:spcBef>
                <a:spcPts val="300"/>
              </a:spcBef>
            </a:pPr>
            <a:r>
              <a:rPr lang="en-US" sz="1200" b="1" dirty="0"/>
              <a:t>Leading Specialties:</a:t>
            </a:r>
          </a:p>
          <a:p>
            <a:pPr marL="171450" lvl="0" indent="-171450">
              <a:spcBef>
                <a:spcPts val="300"/>
              </a:spcBef>
              <a:buFont typeface="Wingdings" panose="05000000000000000000" pitchFamily="2" charset="2"/>
              <a:buChar char="Ø"/>
            </a:pPr>
            <a:r>
              <a:rPr lang="en-US" sz="1200" b="1" dirty="0"/>
              <a:t>Business Administration</a:t>
            </a:r>
          </a:p>
          <a:p>
            <a:pPr marL="171450" lvl="0" indent="-171450">
              <a:spcBef>
                <a:spcPts val="300"/>
              </a:spcBef>
              <a:buFont typeface="Wingdings" panose="05000000000000000000" pitchFamily="2" charset="2"/>
              <a:buChar char="Ø"/>
            </a:pPr>
            <a:r>
              <a:rPr lang="en-US" sz="1200" b="1" dirty="0"/>
              <a:t>Computer Sciences</a:t>
            </a:r>
          </a:p>
          <a:p>
            <a:pPr marL="171450" lvl="0" indent="-171450">
              <a:spcBef>
                <a:spcPts val="300"/>
              </a:spcBef>
              <a:buFont typeface="Wingdings" panose="05000000000000000000" pitchFamily="2" charset="2"/>
              <a:buChar char="Ø"/>
            </a:pPr>
            <a:r>
              <a:rPr lang="en-US" sz="1200" b="1" dirty="0"/>
              <a:t>Economics</a:t>
            </a:r>
          </a:p>
          <a:p>
            <a:pPr marL="171450" lvl="0" indent="-171450">
              <a:spcBef>
                <a:spcPts val="300"/>
              </a:spcBef>
              <a:buFont typeface="Wingdings" panose="05000000000000000000" pitchFamily="2" charset="2"/>
              <a:buChar char="Ø"/>
            </a:pPr>
            <a:r>
              <a:rPr lang="en-US" sz="1200" b="1" dirty="0"/>
              <a:t>History and civilizations</a:t>
            </a:r>
          </a:p>
          <a:p>
            <a:pPr marL="171450" lvl="0" indent="-171450">
              <a:spcBef>
                <a:spcPts val="300"/>
              </a:spcBef>
              <a:buFont typeface="Wingdings" panose="05000000000000000000" pitchFamily="2" charset="2"/>
              <a:buChar char="Ø"/>
            </a:pPr>
            <a:r>
              <a:rPr lang="en-US" sz="1200" b="1" dirty="0"/>
              <a:t>IT systems</a:t>
            </a:r>
          </a:p>
          <a:p>
            <a:pPr marL="171450" lvl="0" indent="-171450">
              <a:spcBef>
                <a:spcPts val="300"/>
              </a:spcBef>
              <a:buFont typeface="Wingdings" panose="05000000000000000000" pitchFamily="2" charset="2"/>
              <a:buChar char="Ø"/>
            </a:pPr>
            <a:r>
              <a:rPr lang="en-US" sz="1200" b="1" dirty="0"/>
              <a:t>Mathematics</a:t>
            </a:r>
            <a:endParaRPr lang="bg-BG" sz="1200" b="1" dirty="0">
              <a:latin typeface="Times New Roman" pitchFamily="18"/>
            </a:endParaRPr>
          </a:p>
        </p:txBody>
      </p:sp>
      <p:pic>
        <p:nvPicPr>
          <p:cNvPr id="4" name="Контейнер за съдържание 8">
            <a:extLst>
              <a:ext uri="{FF2B5EF4-FFF2-40B4-BE49-F238E27FC236}">
                <a16:creationId xmlns:a16="http://schemas.microsoft.com/office/drawing/2014/main" id="{349AD0EE-BA4E-4C06-8CD8-F62AC6EB714F}"/>
              </a:ext>
            </a:extLst>
          </p:cNvPr>
          <p:cNvPicPr>
            <a:picLocks noGrp="1" noChangeAspect="1"/>
          </p:cNvPicPr>
          <p:nvPr>
            <p:ph idx="2"/>
          </p:nvPr>
        </p:nvPicPr>
        <p:blipFill>
          <a:blip r:embed="rId2"/>
          <a:stretch>
            <a:fillRect/>
          </a:stretch>
        </p:blipFill>
        <p:spPr>
          <a:xfrm>
            <a:off x="686366" y="1710851"/>
            <a:ext cx="5166945" cy="1874840"/>
          </a:xfrm>
        </p:spPr>
      </p:pic>
      <p:sp>
        <p:nvSpPr>
          <p:cNvPr id="5" name="Текстов контейнер 4">
            <a:extLst>
              <a:ext uri="{FF2B5EF4-FFF2-40B4-BE49-F238E27FC236}">
                <a16:creationId xmlns:a16="http://schemas.microsoft.com/office/drawing/2014/main" id="{9B4C4016-C34F-44F8-85C0-8832AEF78848}"/>
              </a:ext>
            </a:extLst>
          </p:cNvPr>
          <p:cNvSpPr txBox="1">
            <a:spLocks noGrp="1"/>
          </p:cNvSpPr>
          <p:nvPr>
            <p:ph type="body" idx="3"/>
          </p:nvPr>
        </p:nvSpPr>
        <p:spPr>
          <a:xfrm>
            <a:off x="6096003" y="1600519"/>
            <a:ext cx="5897523" cy="3093397"/>
          </a:xfrm>
        </p:spPr>
        <p:txBody>
          <a:bodyPr/>
          <a:lstStyle/>
          <a:p>
            <a:pPr lvl="0" algn="ctr">
              <a:spcBef>
                <a:spcPts val="300"/>
              </a:spcBef>
            </a:pPr>
            <a:r>
              <a:rPr lang="en-GB" sz="1800" b="1" dirty="0">
                <a:latin typeface="Calibri"/>
              </a:rPr>
              <a:t>Southwestern University "</a:t>
            </a:r>
            <a:r>
              <a:rPr lang="en-GB" sz="1800" b="1" dirty="0" err="1">
                <a:latin typeface="Calibri"/>
              </a:rPr>
              <a:t>Neofit</a:t>
            </a:r>
            <a:r>
              <a:rPr lang="en-GB" sz="1800" b="1" dirty="0">
                <a:latin typeface="Calibri"/>
              </a:rPr>
              <a:t> </a:t>
            </a:r>
            <a:r>
              <a:rPr lang="en-GB" sz="1800" b="1" dirty="0" err="1">
                <a:latin typeface="Calibri"/>
              </a:rPr>
              <a:t>Rilski</a:t>
            </a:r>
            <a:r>
              <a:rPr lang="en-GB" sz="1800" b="1" dirty="0">
                <a:latin typeface="Calibri"/>
              </a:rPr>
              <a:t>“</a:t>
            </a:r>
          </a:p>
          <a:p>
            <a:pPr lvl="0" algn="just">
              <a:spcBef>
                <a:spcPts val="300"/>
              </a:spcBef>
            </a:pPr>
            <a:r>
              <a:rPr lang="en-GB" sz="1400" b="1" dirty="0">
                <a:latin typeface="Calibri"/>
              </a:rPr>
              <a:t>Over 11,000 students per year, taught in Bulgarian and English in 67 bachelor's, 86 master's programs and 43 scientific specialties (doctoral programs) by over 800 lecturers.</a:t>
            </a:r>
          </a:p>
          <a:p>
            <a:pPr lvl="0">
              <a:spcBef>
                <a:spcPts val="300"/>
              </a:spcBef>
            </a:pPr>
            <a:r>
              <a:rPr lang="en-GB" sz="1400" b="1" dirty="0">
                <a:latin typeface="Calibri"/>
              </a:rPr>
              <a:t>Leading Specialties:</a:t>
            </a:r>
          </a:p>
          <a:p>
            <a:pPr marL="285750" lvl="0" indent="-285750">
              <a:spcBef>
                <a:spcPts val="300"/>
              </a:spcBef>
              <a:buFont typeface="Wingdings" panose="05000000000000000000" pitchFamily="2" charset="2"/>
              <a:buChar char="Ø"/>
            </a:pPr>
            <a:r>
              <a:rPr lang="en-GB" sz="1400" b="1" dirty="0">
                <a:latin typeface="Calibri"/>
              </a:rPr>
              <a:t>Public Relations</a:t>
            </a:r>
          </a:p>
          <a:p>
            <a:pPr marL="285750" lvl="0" indent="-285750">
              <a:spcBef>
                <a:spcPts val="300"/>
              </a:spcBef>
              <a:buFont typeface="Wingdings" panose="05000000000000000000" pitchFamily="2" charset="2"/>
              <a:buChar char="Ø"/>
            </a:pPr>
            <a:r>
              <a:rPr lang="en-GB" sz="1400" b="1" dirty="0">
                <a:latin typeface="Calibri"/>
              </a:rPr>
              <a:t>Electronics</a:t>
            </a:r>
          </a:p>
          <a:p>
            <a:pPr marL="285750" lvl="0" indent="-285750">
              <a:spcBef>
                <a:spcPts val="300"/>
              </a:spcBef>
              <a:buFont typeface="Wingdings" panose="05000000000000000000" pitchFamily="2" charset="2"/>
              <a:buChar char="Ø"/>
            </a:pPr>
            <a:r>
              <a:rPr lang="en-GB" sz="1400" b="1" dirty="0">
                <a:latin typeface="Calibri"/>
              </a:rPr>
              <a:t>Informatics</a:t>
            </a:r>
          </a:p>
          <a:p>
            <a:pPr marL="285750" lvl="0" indent="-285750">
              <a:spcBef>
                <a:spcPts val="300"/>
              </a:spcBef>
              <a:buFont typeface="Wingdings" panose="05000000000000000000" pitchFamily="2" charset="2"/>
              <a:buChar char="Ø"/>
            </a:pPr>
            <a:r>
              <a:rPr lang="en-GB" sz="1400" b="1" dirty="0">
                <a:latin typeface="Calibri"/>
              </a:rPr>
              <a:t>Computer systems and technology</a:t>
            </a:r>
          </a:p>
          <a:p>
            <a:pPr marL="285750" lvl="0" indent="-285750">
              <a:spcBef>
                <a:spcPts val="300"/>
              </a:spcBef>
              <a:buFont typeface="Wingdings" panose="05000000000000000000" pitchFamily="2" charset="2"/>
              <a:buChar char="Ø"/>
            </a:pPr>
            <a:r>
              <a:rPr lang="en-GB" sz="1400" b="1" dirty="0">
                <a:latin typeface="Calibri"/>
              </a:rPr>
              <a:t>Engineering, technology and entrepreneurship, etc.</a:t>
            </a:r>
            <a:endParaRPr lang="ru-RU" sz="1400" b="1" dirty="0"/>
          </a:p>
        </p:txBody>
      </p:sp>
      <p:pic>
        <p:nvPicPr>
          <p:cNvPr id="6" name="Контейнер за съдържание 9">
            <a:extLst>
              <a:ext uri="{FF2B5EF4-FFF2-40B4-BE49-F238E27FC236}">
                <a16:creationId xmlns:a16="http://schemas.microsoft.com/office/drawing/2014/main" id="{0C3A5CB1-AED1-4081-90A8-33F55B2B74A3}"/>
              </a:ext>
            </a:extLst>
          </p:cNvPr>
          <p:cNvPicPr>
            <a:picLocks noGrp="1" noChangeAspect="1"/>
          </p:cNvPicPr>
          <p:nvPr>
            <p:ph idx="4"/>
          </p:nvPr>
        </p:nvPicPr>
        <p:blipFill>
          <a:blip r:embed="rId3"/>
          <a:stretch>
            <a:fillRect/>
          </a:stretch>
        </p:blipFill>
        <p:spPr>
          <a:xfrm>
            <a:off x="6152448" y="4830756"/>
            <a:ext cx="5223400" cy="1981203"/>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12">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9B399023-46A2-4C5F-A8EE-8CE59B0A71EE}"/>
              </a:ext>
            </a:extLst>
          </p:cNvPr>
          <p:cNvSpPr txBox="1">
            <a:spLocks noGrp="1"/>
          </p:cNvSpPr>
          <p:nvPr>
            <p:ph type="title"/>
          </p:nvPr>
        </p:nvSpPr>
        <p:spPr>
          <a:xfrm>
            <a:off x="555171" y="446090"/>
            <a:ext cx="3635835" cy="773116"/>
          </a:xfrm>
        </p:spPr>
        <p:txBody>
          <a:bodyPr>
            <a:normAutofit/>
          </a:bodyPr>
          <a:lstStyle/>
          <a:p>
            <a:pPr lvl="0"/>
            <a:r>
              <a:rPr lang="en-GB" sz="2800" b="1" dirty="0"/>
              <a:t>AREAS OF IMPACT</a:t>
            </a:r>
            <a:endParaRPr lang="bg-BG" sz="2800" b="1" dirty="0"/>
          </a:p>
        </p:txBody>
      </p:sp>
      <p:graphicFrame>
        <p:nvGraphicFramePr>
          <p:cNvPr id="3" name="Контейнер за съдържание 4">
            <a:extLst>
              <a:ext uri="{FF2B5EF4-FFF2-40B4-BE49-F238E27FC236}">
                <a16:creationId xmlns:a16="http://schemas.microsoft.com/office/drawing/2014/main" id="{D8458B78-A72C-407A-912D-6A8A904F0AE7}"/>
              </a:ext>
            </a:extLst>
          </p:cNvPr>
          <p:cNvGraphicFramePr>
            <a:graphicFrameLocks noGrp="1"/>
          </p:cNvGraphicFramePr>
          <p:nvPr>
            <p:ph idx="1"/>
            <p:extLst>
              <p:ext uri="{D42A27DB-BD31-4B8C-83A1-F6EECF244321}">
                <p14:modId xmlns:p14="http://schemas.microsoft.com/office/powerpoint/2010/main" val="963730897"/>
              </p:ext>
            </p:extLst>
          </p:nvPr>
        </p:nvGraphicFramePr>
        <p:xfrm>
          <a:off x="4452259" y="172721"/>
          <a:ext cx="7358743" cy="6608978"/>
        </p:xfrm>
        <a:graphic>
          <a:graphicData uri="http://schemas.openxmlformats.org/drawingml/2006/table">
            <a:tbl>
              <a:tblPr firstRow="1" firstCol="1" bandRow="1">
                <a:effectLst/>
                <a:tableStyleId>{5C22544A-7EE6-4342-B048-85BDC9FD1C3A}</a:tableStyleId>
              </a:tblPr>
              <a:tblGrid>
                <a:gridCol w="5519053">
                  <a:extLst>
                    <a:ext uri="{9D8B030D-6E8A-4147-A177-3AD203B41FA5}">
                      <a16:colId xmlns:a16="http://schemas.microsoft.com/office/drawing/2014/main" val="326714480"/>
                    </a:ext>
                  </a:extLst>
                </a:gridCol>
                <a:gridCol w="1839690">
                  <a:extLst>
                    <a:ext uri="{9D8B030D-6E8A-4147-A177-3AD203B41FA5}">
                      <a16:colId xmlns:a16="http://schemas.microsoft.com/office/drawing/2014/main" val="1032974665"/>
                    </a:ext>
                  </a:extLst>
                </a:gridCol>
              </a:tblGrid>
              <a:tr h="227338">
                <a:tc gridSpan="2">
                  <a:txBody>
                    <a:bodyPr/>
                    <a:lstStyle/>
                    <a:p>
                      <a:pPr lvl="0" algn="ctr">
                        <a:lnSpc>
                          <a:spcPct val="115000"/>
                        </a:lnSpc>
                      </a:pPr>
                      <a:r>
                        <a:rPr lang="en-US" sz="1400" dirty="0"/>
                        <a:t>AREA WITH A PREVAILING SOCIAL NATURE</a:t>
                      </a:r>
                      <a:endParaRPr lang="bg-BG" sz="1400" dirty="0">
                        <a:latin typeface="Times New Roman" pitchFamily="18"/>
                        <a:ea typeface="Times New Roman" pitchFamily="18"/>
                        <a:cs typeface="Times New Roman" pitchFamily="18"/>
                      </a:endParaRPr>
                    </a:p>
                  </a:txBody>
                  <a:tcPr marL="67025" marR="67025" marT="0" marB="0">
                    <a:solidFill>
                      <a:srgbClr val="BF9000"/>
                    </a:solidFill>
                  </a:tcPr>
                </a:tc>
                <a:tc hMerge="1">
                  <a:txBody>
                    <a:bodyPr/>
                    <a:lstStyle/>
                    <a:p>
                      <a:endParaRPr lang="bg-BG"/>
                    </a:p>
                  </a:txBody>
                  <a:tcPr/>
                </a:tc>
                <a:extLst>
                  <a:ext uri="{0D108BD9-81ED-4DB2-BD59-A6C34878D82A}">
                    <a16:rowId xmlns:a16="http://schemas.microsoft.com/office/drawing/2014/main" val="747354339"/>
                  </a:ext>
                </a:extLst>
              </a:tr>
              <a:tr h="599983">
                <a:tc>
                  <a:txBody>
                    <a:bodyPr/>
                    <a:lstStyle/>
                    <a:p>
                      <a:pPr lvl="0" algn="ctr">
                        <a:lnSpc>
                          <a:spcPct val="115000"/>
                        </a:lnSpc>
                      </a:pPr>
                      <a:r>
                        <a:rPr lang="en-GB" sz="1400" dirty="0"/>
                        <a:t>Blagoevgrad</a:t>
                      </a:r>
                      <a:endParaRPr lang="bg-BG" sz="1400" dirty="0">
                        <a:latin typeface="Times New Roman" pitchFamily="18"/>
                        <a:ea typeface="Times New Roman" pitchFamily="18"/>
                        <a:cs typeface="Times New Roman" pitchFamily="18"/>
                      </a:endParaRPr>
                    </a:p>
                  </a:txBody>
                  <a:tcPr marL="67025" marR="67025" marT="0" marB="0" anchor="ctr">
                    <a:solidFill>
                      <a:srgbClr val="BF9000"/>
                    </a:solidFill>
                  </a:tcPr>
                </a:tc>
                <a:tc>
                  <a:txBody>
                    <a:bodyPr/>
                    <a:lstStyle/>
                    <a:p>
                      <a:pPr lvl="0" algn="ctr">
                        <a:lnSpc>
                          <a:spcPct val="115000"/>
                        </a:lnSpc>
                      </a:pPr>
                      <a:r>
                        <a:rPr lang="bg-BG" sz="1400" dirty="0"/>
                        <a:t> </a:t>
                      </a:r>
                    </a:p>
                    <a:p>
                      <a:pPr lvl="0" algn="ctr">
                        <a:lnSpc>
                          <a:spcPct val="115000"/>
                        </a:lnSpc>
                      </a:pPr>
                      <a:r>
                        <a:rPr lang="en-GB" sz="1400" dirty="0"/>
                        <a:t>Area / hectares</a:t>
                      </a:r>
                      <a:endParaRPr lang="bg-BG" sz="1400" dirty="0">
                        <a:latin typeface="Times New Roman" pitchFamily="18"/>
                        <a:ea typeface="Times New Roman" pitchFamily="18"/>
                        <a:cs typeface="Times New Roman" pitchFamily="18"/>
                      </a:endParaRPr>
                    </a:p>
                  </a:txBody>
                  <a:tcPr marL="67025" marR="67025" marT="0" marB="0" anchor="ctr">
                    <a:solidFill>
                      <a:srgbClr val="FFFFFF"/>
                    </a:solidFill>
                  </a:tcPr>
                </a:tc>
                <a:extLst>
                  <a:ext uri="{0D108BD9-81ED-4DB2-BD59-A6C34878D82A}">
                    <a16:rowId xmlns:a16="http://schemas.microsoft.com/office/drawing/2014/main" val="1528971029"/>
                  </a:ext>
                </a:extLst>
              </a:tr>
              <a:tr h="227338">
                <a:tc>
                  <a:txBody>
                    <a:bodyPr/>
                    <a:lstStyle/>
                    <a:p>
                      <a:pPr lvl="0" algn="just">
                        <a:lnSpc>
                          <a:spcPct val="115000"/>
                        </a:lnSpc>
                      </a:pPr>
                      <a:r>
                        <a:rPr lang="en-US" sz="1400" dirty="0"/>
                        <a:t>District IV and </a:t>
                      </a:r>
                      <a:r>
                        <a:rPr lang="en-US" sz="1400" dirty="0" err="1"/>
                        <a:t>Osvobozhdenie</a:t>
                      </a:r>
                      <a:r>
                        <a:rPr lang="en-US" sz="1400" dirty="0"/>
                        <a:t> district</a:t>
                      </a:r>
                      <a:endParaRPr lang="bg-BG" sz="1400" dirty="0">
                        <a:latin typeface="Times New Roman" pitchFamily="18"/>
                        <a:ea typeface="Times New Roman" pitchFamily="18"/>
                        <a:cs typeface="Times New Roman" pitchFamily="18"/>
                      </a:endParaRPr>
                    </a:p>
                  </a:txBody>
                  <a:tcPr marL="67025" marR="67025" marT="0" marB="0" anchor="ctr">
                    <a:solidFill>
                      <a:srgbClr val="BF9000"/>
                    </a:solidFill>
                  </a:tcPr>
                </a:tc>
                <a:tc>
                  <a:txBody>
                    <a:bodyPr/>
                    <a:lstStyle/>
                    <a:p>
                      <a:pPr lvl="0" algn="ctr">
                        <a:lnSpc>
                          <a:spcPct val="115000"/>
                        </a:lnSpc>
                      </a:pPr>
                      <a:r>
                        <a:rPr lang="bg-BG" sz="1400"/>
                        <a:t>44.60</a:t>
                      </a:r>
                      <a:endParaRPr lang="bg-BG" sz="1400">
                        <a:latin typeface="Times New Roman" pitchFamily="18"/>
                        <a:ea typeface="Times New Roman" pitchFamily="18"/>
                        <a:cs typeface="Times New Roman" pitchFamily="18"/>
                      </a:endParaRPr>
                    </a:p>
                  </a:txBody>
                  <a:tcPr marL="67025" marR="67025" marT="0" marB="0" anchor="ctr">
                    <a:solidFill>
                      <a:srgbClr val="FFFFFF"/>
                    </a:solidFill>
                  </a:tcPr>
                </a:tc>
                <a:extLst>
                  <a:ext uri="{0D108BD9-81ED-4DB2-BD59-A6C34878D82A}">
                    <a16:rowId xmlns:a16="http://schemas.microsoft.com/office/drawing/2014/main" val="655906288"/>
                  </a:ext>
                </a:extLst>
              </a:tr>
              <a:tr h="257851">
                <a:tc>
                  <a:txBody>
                    <a:bodyPr/>
                    <a:lstStyle/>
                    <a:p>
                      <a:pPr lvl="0" algn="just">
                        <a:lnSpc>
                          <a:spcPct val="115000"/>
                        </a:lnSpc>
                      </a:pPr>
                      <a:r>
                        <a:rPr lang="en-GB" sz="1400" dirty="0" err="1"/>
                        <a:t>Gramada</a:t>
                      </a:r>
                      <a:r>
                        <a:rPr lang="en-GB" sz="1400" dirty="0"/>
                        <a:t> district</a:t>
                      </a:r>
                      <a:endParaRPr lang="bg-BG" sz="1400" dirty="0">
                        <a:latin typeface="Times New Roman" pitchFamily="18"/>
                        <a:ea typeface="Times New Roman" pitchFamily="18"/>
                        <a:cs typeface="Times New Roman" pitchFamily="18"/>
                      </a:endParaRPr>
                    </a:p>
                  </a:txBody>
                  <a:tcPr marL="67025" marR="67025" marT="0" marB="0" anchor="ctr">
                    <a:solidFill>
                      <a:srgbClr val="BF9000"/>
                    </a:solidFill>
                  </a:tcPr>
                </a:tc>
                <a:tc>
                  <a:txBody>
                    <a:bodyPr/>
                    <a:lstStyle/>
                    <a:p>
                      <a:pPr lvl="0" algn="ctr">
                        <a:lnSpc>
                          <a:spcPct val="115000"/>
                        </a:lnSpc>
                      </a:pPr>
                      <a:r>
                        <a:rPr lang="bg-BG" sz="1400"/>
                        <a:t>37.30</a:t>
                      </a:r>
                      <a:endParaRPr lang="bg-BG" sz="1400">
                        <a:latin typeface="Times New Roman" pitchFamily="18"/>
                        <a:ea typeface="Times New Roman" pitchFamily="18"/>
                        <a:cs typeface="Times New Roman" pitchFamily="18"/>
                      </a:endParaRPr>
                    </a:p>
                  </a:txBody>
                  <a:tcPr marL="67025" marR="67025" marT="0" marB="0" anchor="ctr">
                    <a:solidFill>
                      <a:srgbClr val="FFFFFF"/>
                    </a:solidFill>
                  </a:tcPr>
                </a:tc>
                <a:extLst>
                  <a:ext uri="{0D108BD9-81ED-4DB2-BD59-A6C34878D82A}">
                    <a16:rowId xmlns:a16="http://schemas.microsoft.com/office/drawing/2014/main" val="2772871463"/>
                  </a:ext>
                </a:extLst>
              </a:tr>
              <a:tr h="227338">
                <a:tc>
                  <a:txBody>
                    <a:bodyPr/>
                    <a:lstStyle/>
                    <a:p>
                      <a:pPr lvl="0" algn="just">
                        <a:lnSpc>
                          <a:spcPct val="115000"/>
                        </a:lnSpc>
                      </a:pPr>
                      <a:r>
                        <a:rPr lang="en-GB" sz="1400" dirty="0" err="1"/>
                        <a:t>Elenovo</a:t>
                      </a:r>
                      <a:endParaRPr lang="bg-BG" sz="1400" dirty="0">
                        <a:latin typeface="Times New Roman" pitchFamily="18"/>
                        <a:ea typeface="Times New Roman" pitchFamily="18"/>
                        <a:cs typeface="Times New Roman" pitchFamily="18"/>
                      </a:endParaRPr>
                    </a:p>
                  </a:txBody>
                  <a:tcPr marL="67025" marR="67025" marT="0" marB="0" anchor="ctr">
                    <a:solidFill>
                      <a:srgbClr val="BF9000"/>
                    </a:solidFill>
                  </a:tcPr>
                </a:tc>
                <a:tc>
                  <a:txBody>
                    <a:bodyPr/>
                    <a:lstStyle/>
                    <a:p>
                      <a:pPr lvl="0" algn="ctr">
                        <a:lnSpc>
                          <a:spcPct val="115000"/>
                        </a:lnSpc>
                      </a:pPr>
                      <a:r>
                        <a:rPr lang="bg-BG" sz="1400"/>
                        <a:t>97.75</a:t>
                      </a:r>
                      <a:endParaRPr lang="bg-BG" sz="1400">
                        <a:latin typeface="Times New Roman" pitchFamily="18"/>
                        <a:ea typeface="Times New Roman" pitchFamily="18"/>
                        <a:cs typeface="Times New Roman" pitchFamily="18"/>
                      </a:endParaRPr>
                    </a:p>
                  </a:txBody>
                  <a:tcPr marL="67025" marR="67025" marT="0" marB="0" anchor="ctr">
                    <a:solidFill>
                      <a:srgbClr val="FFFFFF"/>
                    </a:solidFill>
                  </a:tcPr>
                </a:tc>
                <a:extLst>
                  <a:ext uri="{0D108BD9-81ED-4DB2-BD59-A6C34878D82A}">
                    <a16:rowId xmlns:a16="http://schemas.microsoft.com/office/drawing/2014/main" val="4270358000"/>
                  </a:ext>
                </a:extLst>
              </a:tr>
              <a:tr h="227338">
                <a:tc>
                  <a:txBody>
                    <a:bodyPr/>
                    <a:lstStyle/>
                    <a:p>
                      <a:pPr lvl="0" algn="just">
                        <a:lnSpc>
                          <a:spcPct val="115000"/>
                        </a:lnSpc>
                      </a:pPr>
                      <a:r>
                        <a:rPr lang="en-US" sz="1400" dirty="0" err="1"/>
                        <a:t>Strumsko</a:t>
                      </a:r>
                      <a:r>
                        <a:rPr lang="en-US" sz="1400" dirty="0"/>
                        <a:t> residential area and </a:t>
                      </a:r>
                      <a:r>
                        <a:rPr lang="en-US" sz="1400" dirty="0" err="1"/>
                        <a:t>Strumsko</a:t>
                      </a:r>
                      <a:r>
                        <a:rPr lang="en-US" sz="1400" dirty="0"/>
                        <a:t> district</a:t>
                      </a:r>
                      <a:endParaRPr lang="bg-BG" sz="1400" dirty="0">
                        <a:latin typeface="Times New Roman" pitchFamily="18"/>
                        <a:ea typeface="Times New Roman" pitchFamily="18"/>
                        <a:cs typeface="Times New Roman" pitchFamily="18"/>
                      </a:endParaRPr>
                    </a:p>
                  </a:txBody>
                  <a:tcPr marL="67025" marR="67025" marT="0" marB="0" anchor="ctr">
                    <a:solidFill>
                      <a:srgbClr val="BF9000"/>
                    </a:solidFill>
                  </a:tcPr>
                </a:tc>
                <a:tc>
                  <a:txBody>
                    <a:bodyPr/>
                    <a:lstStyle/>
                    <a:p>
                      <a:pPr lvl="0" algn="ctr">
                        <a:lnSpc>
                          <a:spcPct val="115000"/>
                        </a:lnSpc>
                      </a:pPr>
                      <a:r>
                        <a:rPr lang="bg-BG" sz="1400"/>
                        <a:t>78.60</a:t>
                      </a:r>
                      <a:endParaRPr lang="bg-BG" sz="1400">
                        <a:latin typeface="Times New Roman" pitchFamily="18"/>
                        <a:ea typeface="Times New Roman" pitchFamily="18"/>
                        <a:cs typeface="Times New Roman" pitchFamily="18"/>
                      </a:endParaRPr>
                    </a:p>
                  </a:txBody>
                  <a:tcPr marL="67025" marR="67025" marT="0" marB="0" anchor="ctr">
                    <a:solidFill>
                      <a:srgbClr val="FFFFFF"/>
                    </a:solidFill>
                  </a:tcPr>
                </a:tc>
                <a:extLst>
                  <a:ext uri="{0D108BD9-81ED-4DB2-BD59-A6C34878D82A}">
                    <a16:rowId xmlns:a16="http://schemas.microsoft.com/office/drawing/2014/main" val="1129133622"/>
                  </a:ext>
                </a:extLst>
              </a:tr>
              <a:tr h="121093">
                <a:tc>
                  <a:txBody>
                    <a:bodyPr/>
                    <a:lstStyle/>
                    <a:p>
                      <a:pPr lvl="0" algn="just">
                        <a:lnSpc>
                          <a:spcPct val="115000"/>
                        </a:lnSpc>
                      </a:pPr>
                      <a:r>
                        <a:rPr lang="en-US" sz="1400" dirty="0"/>
                        <a:t>Villages in the municipality of Blagoevgrad</a:t>
                      </a:r>
                      <a:endParaRPr lang="bg-BG" sz="1400" dirty="0">
                        <a:latin typeface="Times New Roman" pitchFamily="18"/>
                        <a:ea typeface="Times New Roman" pitchFamily="18"/>
                        <a:cs typeface="Times New Roman" pitchFamily="18"/>
                      </a:endParaRPr>
                    </a:p>
                  </a:txBody>
                  <a:tcPr marL="67025" marR="67025" marT="0" marB="0">
                    <a:solidFill>
                      <a:srgbClr val="BF9000"/>
                    </a:solidFill>
                  </a:tcPr>
                </a:tc>
                <a:tc>
                  <a:txBody>
                    <a:bodyPr/>
                    <a:lstStyle/>
                    <a:p>
                      <a:pPr lvl="0" algn="ctr">
                        <a:lnSpc>
                          <a:spcPct val="115000"/>
                        </a:lnSpc>
                      </a:pPr>
                      <a:r>
                        <a:rPr lang="bg-BG" sz="1400"/>
                        <a:t>383.40</a:t>
                      </a:r>
                      <a:endParaRPr lang="bg-BG" sz="1400">
                        <a:latin typeface="Times New Roman" pitchFamily="18"/>
                        <a:ea typeface="Times New Roman" pitchFamily="18"/>
                        <a:cs typeface="Times New Roman" pitchFamily="18"/>
                      </a:endParaRPr>
                    </a:p>
                  </a:txBody>
                  <a:tcPr marL="67025" marR="67025" marT="0" marB="0" anchor="ctr">
                    <a:solidFill>
                      <a:srgbClr val="FFFFFF"/>
                    </a:solidFill>
                  </a:tcPr>
                </a:tc>
                <a:extLst>
                  <a:ext uri="{0D108BD9-81ED-4DB2-BD59-A6C34878D82A}">
                    <a16:rowId xmlns:a16="http://schemas.microsoft.com/office/drawing/2014/main" val="4284812006"/>
                  </a:ext>
                </a:extLst>
              </a:tr>
              <a:tr h="450131">
                <a:tc gridSpan="2">
                  <a:txBody>
                    <a:bodyPr/>
                    <a:lstStyle/>
                    <a:p>
                      <a:pPr lvl="0" algn="ctr">
                        <a:lnSpc>
                          <a:spcPct val="115000"/>
                        </a:lnSpc>
                      </a:pPr>
                      <a:r>
                        <a:rPr lang="en-US" sz="1400" dirty="0"/>
                        <a:t>ZONE FOR DEVELOPMENT OF INDUSTRIAL PARKS AND BUSINESS PROJECTS</a:t>
                      </a:r>
                      <a:endParaRPr lang="bg-BG" sz="1400" dirty="0">
                        <a:latin typeface="Times New Roman" pitchFamily="18"/>
                        <a:ea typeface="Times New Roman" pitchFamily="18"/>
                        <a:cs typeface="Times New Roman" pitchFamily="18"/>
                      </a:endParaRPr>
                    </a:p>
                  </a:txBody>
                  <a:tcPr marL="67025" marR="67025" marT="0" marB="0">
                    <a:solidFill>
                      <a:srgbClr val="7030A0"/>
                    </a:solidFill>
                  </a:tcPr>
                </a:tc>
                <a:tc hMerge="1">
                  <a:txBody>
                    <a:bodyPr/>
                    <a:lstStyle/>
                    <a:p>
                      <a:endParaRPr lang="bg-BG"/>
                    </a:p>
                  </a:txBody>
                  <a:tcPr/>
                </a:tc>
                <a:extLst>
                  <a:ext uri="{0D108BD9-81ED-4DB2-BD59-A6C34878D82A}">
                    <a16:rowId xmlns:a16="http://schemas.microsoft.com/office/drawing/2014/main" val="3200769354"/>
                  </a:ext>
                </a:extLst>
              </a:tr>
              <a:tr h="227338">
                <a:tc>
                  <a:txBody>
                    <a:bodyPr/>
                    <a:lstStyle/>
                    <a:p>
                      <a:pPr lvl="0">
                        <a:lnSpc>
                          <a:spcPct val="115000"/>
                        </a:lnSpc>
                      </a:pPr>
                      <a:r>
                        <a:rPr lang="en-GB" sz="1400" dirty="0"/>
                        <a:t>Industrial zone in Blagoevgrad</a:t>
                      </a:r>
                      <a:endParaRPr lang="bg-BG" sz="1400" dirty="0">
                        <a:latin typeface="Times New Roman" pitchFamily="18"/>
                        <a:ea typeface="Times New Roman" pitchFamily="18"/>
                        <a:cs typeface="Times New Roman" pitchFamily="18"/>
                      </a:endParaRPr>
                    </a:p>
                  </a:txBody>
                  <a:tcPr marL="67025" marR="67025" marT="0" marB="0" anchor="ctr">
                    <a:solidFill>
                      <a:srgbClr val="7030A0"/>
                    </a:solidFill>
                  </a:tcPr>
                </a:tc>
                <a:tc>
                  <a:txBody>
                    <a:bodyPr/>
                    <a:lstStyle/>
                    <a:p>
                      <a:pPr lvl="0" algn="ctr">
                        <a:lnSpc>
                          <a:spcPct val="115000"/>
                        </a:lnSpc>
                      </a:pPr>
                      <a:r>
                        <a:rPr lang="bg-BG" sz="1400"/>
                        <a:t>121.22</a:t>
                      </a:r>
                      <a:endParaRPr lang="bg-BG" sz="1400">
                        <a:latin typeface="Times New Roman" pitchFamily="18"/>
                        <a:ea typeface="Times New Roman" pitchFamily="18"/>
                        <a:cs typeface="Times New Roman" pitchFamily="18"/>
                      </a:endParaRPr>
                    </a:p>
                  </a:txBody>
                  <a:tcPr marL="67025" marR="67025" marT="0" marB="0" anchor="ctr">
                    <a:solidFill>
                      <a:srgbClr val="FFFFFF"/>
                    </a:solidFill>
                  </a:tcPr>
                </a:tc>
                <a:extLst>
                  <a:ext uri="{0D108BD9-81ED-4DB2-BD59-A6C34878D82A}">
                    <a16:rowId xmlns:a16="http://schemas.microsoft.com/office/drawing/2014/main" val="39342598"/>
                  </a:ext>
                </a:extLst>
              </a:tr>
              <a:tr h="470074">
                <a:tc>
                  <a:txBody>
                    <a:bodyPr/>
                    <a:lstStyle/>
                    <a:p>
                      <a:pPr lvl="0">
                        <a:lnSpc>
                          <a:spcPct val="115000"/>
                        </a:lnSpc>
                      </a:pPr>
                      <a:r>
                        <a:rPr lang="en-US" sz="1400" dirty="0"/>
                        <a:t>The territories around </a:t>
                      </a:r>
                      <a:r>
                        <a:rPr lang="en-US" sz="1400" dirty="0" err="1"/>
                        <a:t>Pokrovnishko</a:t>
                      </a:r>
                      <a:r>
                        <a:rPr lang="en-US" sz="1400" dirty="0"/>
                        <a:t> </a:t>
                      </a:r>
                      <a:r>
                        <a:rPr lang="en-US" sz="1400" dirty="0" err="1"/>
                        <a:t>Shosse</a:t>
                      </a:r>
                      <a:r>
                        <a:rPr lang="en-US" sz="1400" dirty="0"/>
                        <a:t> and </a:t>
                      </a:r>
                      <a:r>
                        <a:rPr lang="en-US" sz="1400" dirty="0" err="1"/>
                        <a:t>Zelendolsko</a:t>
                      </a:r>
                      <a:r>
                        <a:rPr lang="en-US" sz="1400" dirty="0"/>
                        <a:t> </a:t>
                      </a:r>
                      <a:r>
                        <a:rPr lang="en-US" sz="1400" dirty="0" err="1"/>
                        <a:t>Shosse</a:t>
                      </a:r>
                      <a:r>
                        <a:rPr lang="en-US" sz="1400" dirty="0"/>
                        <a:t> near the Struma River</a:t>
                      </a:r>
                      <a:endParaRPr lang="bg-BG" sz="1400" dirty="0">
                        <a:latin typeface="Times New Roman" pitchFamily="18"/>
                        <a:ea typeface="Times New Roman" pitchFamily="18"/>
                        <a:cs typeface="Times New Roman" pitchFamily="18"/>
                      </a:endParaRPr>
                    </a:p>
                  </a:txBody>
                  <a:tcPr marL="67025" marR="67025" marT="0" marB="0" anchor="ctr">
                    <a:solidFill>
                      <a:srgbClr val="7030A0"/>
                    </a:solidFill>
                  </a:tcPr>
                </a:tc>
                <a:tc>
                  <a:txBody>
                    <a:bodyPr/>
                    <a:lstStyle/>
                    <a:p>
                      <a:pPr lvl="0" algn="ctr">
                        <a:lnSpc>
                          <a:spcPct val="115000"/>
                        </a:lnSpc>
                      </a:pPr>
                      <a:r>
                        <a:rPr lang="bg-BG" sz="1400"/>
                        <a:t>111.70</a:t>
                      </a:r>
                      <a:endParaRPr lang="bg-BG" sz="1400">
                        <a:latin typeface="Times New Roman" pitchFamily="18"/>
                        <a:ea typeface="Times New Roman" pitchFamily="18"/>
                        <a:cs typeface="Times New Roman" pitchFamily="18"/>
                      </a:endParaRPr>
                    </a:p>
                  </a:txBody>
                  <a:tcPr marL="67025" marR="67025" marT="0" marB="0" anchor="ctr">
                    <a:solidFill>
                      <a:srgbClr val="FFFFFF"/>
                    </a:solidFill>
                  </a:tcPr>
                </a:tc>
                <a:extLst>
                  <a:ext uri="{0D108BD9-81ED-4DB2-BD59-A6C34878D82A}">
                    <a16:rowId xmlns:a16="http://schemas.microsoft.com/office/drawing/2014/main" val="853112944"/>
                  </a:ext>
                </a:extLst>
              </a:tr>
              <a:tr h="599928">
                <a:tc>
                  <a:txBody>
                    <a:bodyPr/>
                    <a:lstStyle/>
                    <a:p>
                      <a:pPr lvl="0">
                        <a:lnSpc>
                          <a:spcPct val="115000"/>
                        </a:lnSpc>
                      </a:pPr>
                      <a:r>
                        <a:rPr lang="en-US" sz="1400" dirty="0"/>
                        <a:t>Industrial zones for investments from the road junction </a:t>
                      </a:r>
                      <a:r>
                        <a:rPr lang="en-US" sz="1400" dirty="0" err="1"/>
                        <a:t>Kocherinovo</a:t>
                      </a:r>
                      <a:r>
                        <a:rPr lang="en-US" sz="1400" dirty="0"/>
                        <a:t> to the road junction </a:t>
                      </a:r>
                      <a:r>
                        <a:rPr lang="en-US" sz="1400" dirty="0" err="1"/>
                        <a:t>Zheleznitsa</a:t>
                      </a:r>
                      <a:r>
                        <a:rPr lang="en-US" sz="1400" dirty="0"/>
                        <a:t>, on the main road E-79</a:t>
                      </a:r>
                      <a:endParaRPr lang="bg-BG" sz="1400" dirty="0">
                        <a:latin typeface="Times New Roman" pitchFamily="18"/>
                        <a:ea typeface="Times New Roman" pitchFamily="18"/>
                        <a:cs typeface="Times New Roman" pitchFamily="18"/>
                      </a:endParaRPr>
                    </a:p>
                  </a:txBody>
                  <a:tcPr marL="67025" marR="67025" marT="0" marB="0" anchor="ctr">
                    <a:solidFill>
                      <a:srgbClr val="7030A0"/>
                    </a:solidFill>
                  </a:tcPr>
                </a:tc>
                <a:tc>
                  <a:txBody>
                    <a:bodyPr/>
                    <a:lstStyle/>
                    <a:p>
                      <a:pPr lvl="0" algn="ctr">
                        <a:lnSpc>
                          <a:spcPct val="115000"/>
                        </a:lnSpc>
                      </a:pPr>
                      <a:r>
                        <a:rPr lang="bg-BG" sz="1400"/>
                        <a:t>90.44</a:t>
                      </a:r>
                      <a:endParaRPr lang="bg-BG" sz="1400">
                        <a:latin typeface="Times New Roman" pitchFamily="18"/>
                        <a:ea typeface="Times New Roman" pitchFamily="18"/>
                        <a:cs typeface="Times New Roman" pitchFamily="18"/>
                      </a:endParaRPr>
                    </a:p>
                  </a:txBody>
                  <a:tcPr marL="67025" marR="67025" marT="0" marB="0" anchor="ctr">
                    <a:solidFill>
                      <a:srgbClr val="FFFFFF"/>
                    </a:solidFill>
                  </a:tcPr>
                </a:tc>
                <a:extLst>
                  <a:ext uri="{0D108BD9-81ED-4DB2-BD59-A6C34878D82A}">
                    <a16:rowId xmlns:a16="http://schemas.microsoft.com/office/drawing/2014/main" val="3778168591"/>
                  </a:ext>
                </a:extLst>
              </a:tr>
              <a:tr h="470074">
                <a:tc>
                  <a:txBody>
                    <a:bodyPr/>
                    <a:lstStyle/>
                    <a:p>
                      <a:pPr lvl="0">
                        <a:lnSpc>
                          <a:spcPct val="115000"/>
                        </a:lnSpc>
                      </a:pPr>
                      <a:r>
                        <a:rPr lang="en-US" sz="1400" dirty="0"/>
                        <a:t>Industrial investment zones around the road junction near the village of </a:t>
                      </a:r>
                      <a:r>
                        <a:rPr lang="en-US" sz="1400" dirty="0" err="1"/>
                        <a:t>Zelen</a:t>
                      </a:r>
                      <a:r>
                        <a:rPr lang="en-US" sz="1400" dirty="0"/>
                        <a:t> Dol on the Struma Motorway</a:t>
                      </a:r>
                      <a:endParaRPr lang="bg-BG" sz="1400" dirty="0">
                        <a:latin typeface="Times New Roman" pitchFamily="18"/>
                        <a:ea typeface="Times New Roman" pitchFamily="18"/>
                        <a:cs typeface="Times New Roman" pitchFamily="18"/>
                      </a:endParaRPr>
                    </a:p>
                  </a:txBody>
                  <a:tcPr marL="67025" marR="67025" marT="0" marB="0" anchor="ctr">
                    <a:solidFill>
                      <a:srgbClr val="7030A0"/>
                    </a:solidFill>
                  </a:tcPr>
                </a:tc>
                <a:tc>
                  <a:txBody>
                    <a:bodyPr/>
                    <a:lstStyle/>
                    <a:p>
                      <a:pPr lvl="0" algn="ctr">
                        <a:lnSpc>
                          <a:spcPct val="115000"/>
                        </a:lnSpc>
                      </a:pPr>
                      <a:r>
                        <a:rPr lang="bg-BG" sz="1400"/>
                        <a:t>148.46</a:t>
                      </a:r>
                      <a:endParaRPr lang="bg-BG" sz="1400">
                        <a:latin typeface="Times New Roman" pitchFamily="18"/>
                        <a:ea typeface="Times New Roman" pitchFamily="18"/>
                        <a:cs typeface="Times New Roman" pitchFamily="18"/>
                      </a:endParaRPr>
                    </a:p>
                  </a:txBody>
                  <a:tcPr marL="67025" marR="67025" marT="0" marB="0" anchor="ctr">
                    <a:solidFill>
                      <a:srgbClr val="FFFFFF"/>
                    </a:solidFill>
                  </a:tcPr>
                </a:tc>
                <a:extLst>
                  <a:ext uri="{0D108BD9-81ED-4DB2-BD59-A6C34878D82A}">
                    <a16:rowId xmlns:a16="http://schemas.microsoft.com/office/drawing/2014/main" val="232258368"/>
                  </a:ext>
                </a:extLst>
              </a:tr>
              <a:tr h="450131">
                <a:tc gridSpan="2">
                  <a:txBody>
                    <a:bodyPr/>
                    <a:lstStyle/>
                    <a:p>
                      <a:pPr lvl="0" algn="ctr">
                        <a:lnSpc>
                          <a:spcPct val="115000"/>
                        </a:lnSpc>
                      </a:pPr>
                      <a:r>
                        <a:rPr lang="en-US" sz="1400" dirty="0"/>
                        <a:t>AREA FOR PUBLIC FUNCTIONS OF HIGH PUBLIC SIGNIFICANCE</a:t>
                      </a:r>
                      <a:endParaRPr lang="bg-BG" sz="1400" dirty="0">
                        <a:latin typeface="Times New Roman" pitchFamily="18"/>
                        <a:ea typeface="Times New Roman" pitchFamily="18"/>
                        <a:cs typeface="Times New Roman" pitchFamily="18"/>
                      </a:endParaRPr>
                    </a:p>
                  </a:txBody>
                  <a:tcPr marL="67025" marR="67025" marT="0" marB="0">
                    <a:solidFill>
                      <a:srgbClr val="FF0000"/>
                    </a:solidFill>
                  </a:tcPr>
                </a:tc>
                <a:tc hMerge="1">
                  <a:txBody>
                    <a:bodyPr/>
                    <a:lstStyle/>
                    <a:p>
                      <a:endParaRPr lang="bg-BG"/>
                    </a:p>
                  </a:txBody>
                  <a:tcPr/>
                </a:tc>
                <a:extLst>
                  <a:ext uri="{0D108BD9-81ED-4DB2-BD59-A6C34878D82A}">
                    <a16:rowId xmlns:a16="http://schemas.microsoft.com/office/drawing/2014/main" val="4257042574"/>
                  </a:ext>
                </a:extLst>
              </a:tr>
              <a:tr h="470074">
                <a:tc>
                  <a:txBody>
                    <a:bodyPr/>
                    <a:lstStyle/>
                    <a:p>
                      <a:pPr lvl="0" algn="just">
                        <a:lnSpc>
                          <a:spcPct val="115000"/>
                        </a:lnSpc>
                      </a:pPr>
                      <a:r>
                        <a:rPr lang="en-US" sz="1400" dirty="0"/>
                        <a:t>Central City Hall next to </a:t>
                      </a:r>
                      <a:r>
                        <a:rPr lang="en-US" sz="1400" dirty="0" err="1"/>
                        <a:t>Dimitar</a:t>
                      </a:r>
                      <a:r>
                        <a:rPr lang="en-US" sz="1400" dirty="0"/>
                        <a:t> </a:t>
                      </a:r>
                      <a:r>
                        <a:rPr lang="en-US" sz="1400" dirty="0" err="1"/>
                        <a:t>Solunski</a:t>
                      </a:r>
                      <a:r>
                        <a:rPr lang="en-US" sz="1400" dirty="0"/>
                        <a:t> Blvd., AUBG, 216, </a:t>
                      </a:r>
                      <a:r>
                        <a:rPr lang="en-US" sz="1400" dirty="0" err="1"/>
                        <a:t>Bachinovo</a:t>
                      </a:r>
                      <a:r>
                        <a:rPr lang="en-US" sz="1400" dirty="0"/>
                        <a:t> Park, Hospital Complex</a:t>
                      </a:r>
                      <a:endParaRPr lang="bg-BG" sz="1400" dirty="0">
                        <a:latin typeface="Times New Roman" pitchFamily="18"/>
                        <a:ea typeface="Times New Roman" pitchFamily="18"/>
                        <a:cs typeface="Times New Roman" pitchFamily="18"/>
                      </a:endParaRPr>
                    </a:p>
                  </a:txBody>
                  <a:tcPr marL="67025" marR="67025" marT="0" marB="0">
                    <a:solidFill>
                      <a:srgbClr val="FF0000"/>
                    </a:solidFill>
                  </a:tcPr>
                </a:tc>
                <a:tc>
                  <a:txBody>
                    <a:bodyPr/>
                    <a:lstStyle/>
                    <a:p>
                      <a:pPr lvl="0" algn="ctr">
                        <a:lnSpc>
                          <a:spcPct val="115000"/>
                        </a:lnSpc>
                      </a:pPr>
                      <a:r>
                        <a:rPr lang="bg-BG" sz="1400"/>
                        <a:t>272.00</a:t>
                      </a:r>
                      <a:endParaRPr lang="bg-BG" sz="1400">
                        <a:latin typeface="Times New Roman" pitchFamily="18"/>
                        <a:ea typeface="Times New Roman" pitchFamily="18"/>
                        <a:cs typeface="Times New Roman" pitchFamily="18"/>
                      </a:endParaRPr>
                    </a:p>
                  </a:txBody>
                  <a:tcPr marL="67025" marR="67025" marT="0" marB="0" anchor="ctr">
                    <a:solidFill>
                      <a:srgbClr val="FFFFFF"/>
                    </a:solidFill>
                  </a:tcPr>
                </a:tc>
                <a:extLst>
                  <a:ext uri="{0D108BD9-81ED-4DB2-BD59-A6C34878D82A}">
                    <a16:rowId xmlns:a16="http://schemas.microsoft.com/office/drawing/2014/main" val="4149077906"/>
                  </a:ext>
                </a:extLst>
              </a:tr>
              <a:tr h="227338">
                <a:tc gridSpan="2">
                  <a:txBody>
                    <a:bodyPr/>
                    <a:lstStyle/>
                    <a:p>
                      <a:pPr lvl="0" algn="ctr">
                        <a:lnSpc>
                          <a:spcPct val="115000"/>
                        </a:lnSpc>
                      </a:pPr>
                      <a:r>
                        <a:rPr lang="en-GB" sz="1400" dirty="0">
                          <a:solidFill>
                            <a:srgbClr val="7F7F7F"/>
                          </a:solidFill>
                        </a:rPr>
                        <a:t>TOURISM AND RECREATION AREA</a:t>
                      </a:r>
                      <a:endParaRPr lang="bg-BG" sz="1400" dirty="0">
                        <a:solidFill>
                          <a:srgbClr val="7F7F7F"/>
                        </a:solidFill>
                        <a:latin typeface="Times New Roman" pitchFamily="18"/>
                        <a:ea typeface="Times New Roman" pitchFamily="18"/>
                        <a:cs typeface="Times New Roman" pitchFamily="18"/>
                      </a:endParaRPr>
                    </a:p>
                  </a:txBody>
                  <a:tcPr marL="67025" marR="67025" marT="0" marB="0">
                    <a:solidFill>
                      <a:srgbClr val="FFFF00"/>
                    </a:solidFill>
                  </a:tcPr>
                </a:tc>
                <a:tc hMerge="1">
                  <a:txBody>
                    <a:bodyPr/>
                    <a:lstStyle/>
                    <a:p>
                      <a:endParaRPr lang="bg-BG"/>
                    </a:p>
                  </a:txBody>
                  <a:tcPr/>
                </a:tc>
                <a:extLst>
                  <a:ext uri="{0D108BD9-81ED-4DB2-BD59-A6C34878D82A}">
                    <a16:rowId xmlns:a16="http://schemas.microsoft.com/office/drawing/2014/main" val="246292869"/>
                  </a:ext>
                </a:extLst>
              </a:tr>
              <a:tr h="1216792">
                <a:tc>
                  <a:txBody>
                    <a:bodyPr/>
                    <a:lstStyle/>
                    <a:p>
                      <a:pPr lvl="0" algn="just">
                        <a:lnSpc>
                          <a:spcPct val="115000"/>
                        </a:lnSpc>
                      </a:pPr>
                      <a:r>
                        <a:rPr lang="en-GB" sz="1400" dirty="0">
                          <a:solidFill>
                            <a:srgbClr val="7F7F7F"/>
                          </a:solidFill>
                        </a:rPr>
                        <a:t>Includes the territories of the Zoo, Park</a:t>
                      </a:r>
                      <a:r>
                        <a:rPr lang="bg-BG" sz="1400" dirty="0">
                          <a:solidFill>
                            <a:srgbClr val="7F7F7F"/>
                          </a:solidFill>
                        </a:rPr>
                        <a:t> </a:t>
                      </a:r>
                      <a:r>
                        <a:rPr lang="en-US" sz="1400" dirty="0" err="1">
                          <a:solidFill>
                            <a:srgbClr val="7F7F7F"/>
                          </a:solidFill>
                        </a:rPr>
                        <a:t>Loven</a:t>
                      </a:r>
                      <a:r>
                        <a:rPr lang="en-US" sz="1400" dirty="0">
                          <a:solidFill>
                            <a:srgbClr val="7F7F7F"/>
                          </a:solidFill>
                        </a:rPr>
                        <a:t> Dom</a:t>
                      </a:r>
                      <a:r>
                        <a:rPr lang="en-GB" sz="1400" dirty="0">
                          <a:solidFill>
                            <a:srgbClr val="7F7F7F"/>
                          </a:solidFill>
                        </a:rPr>
                        <a:t>, Botanical Garden, Alley of Health, </a:t>
                      </a:r>
                      <a:r>
                        <a:rPr lang="en-GB" sz="1400" dirty="0" err="1">
                          <a:solidFill>
                            <a:srgbClr val="7F7F7F"/>
                          </a:solidFill>
                        </a:rPr>
                        <a:t>Bachinovo</a:t>
                      </a:r>
                      <a:r>
                        <a:rPr lang="en-GB" sz="1400" dirty="0">
                          <a:solidFill>
                            <a:srgbClr val="7F7F7F"/>
                          </a:solidFill>
                        </a:rPr>
                        <a:t> Park near the villages of </a:t>
                      </a:r>
                      <a:r>
                        <a:rPr lang="en-GB" sz="1400" dirty="0" err="1">
                          <a:solidFill>
                            <a:srgbClr val="7F7F7F"/>
                          </a:solidFill>
                        </a:rPr>
                        <a:t>Bistritsa</a:t>
                      </a:r>
                      <a:r>
                        <a:rPr lang="en-GB" sz="1400" dirty="0">
                          <a:solidFill>
                            <a:srgbClr val="7F7F7F"/>
                          </a:solidFill>
                        </a:rPr>
                        <a:t> and </a:t>
                      </a:r>
                      <a:r>
                        <a:rPr lang="en-GB" sz="1400" dirty="0" err="1">
                          <a:solidFill>
                            <a:srgbClr val="7F7F7F"/>
                          </a:solidFill>
                        </a:rPr>
                        <a:t>Dabrava</a:t>
                      </a:r>
                      <a:r>
                        <a:rPr lang="en-GB" sz="1400" dirty="0">
                          <a:solidFill>
                            <a:srgbClr val="7F7F7F"/>
                          </a:solidFill>
                        </a:rPr>
                        <a:t>, </a:t>
                      </a:r>
                      <a:r>
                        <a:rPr lang="en-GB" sz="1400" dirty="0" err="1">
                          <a:solidFill>
                            <a:srgbClr val="7F7F7F"/>
                          </a:solidFill>
                        </a:rPr>
                        <a:t>Septemvriyche</a:t>
                      </a:r>
                      <a:r>
                        <a:rPr lang="en-GB" sz="1400" dirty="0">
                          <a:solidFill>
                            <a:srgbClr val="7F7F7F"/>
                          </a:solidFill>
                        </a:rPr>
                        <a:t> area, </a:t>
                      </a:r>
                      <a:r>
                        <a:rPr lang="en-GB" sz="1400" dirty="0" err="1">
                          <a:solidFill>
                            <a:srgbClr val="7F7F7F"/>
                          </a:solidFill>
                        </a:rPr>
                        <a:t>Bodrost</a:t>
                      </a:r>
                      <a:r>
                        <a:rPr lang="en-GB" sz="1400" dirty="0">
                          <a:solidFill>
                            <a:srgbClr val="7F7F7F"/>
                          </a:solidFill>
                        </a:rPr>
                        <a:t> area, </a:t>
                      </a:r>
                      <a:r>
                        <a:rPr lang="en-GB" sz="1400" dirty="0" err="1">
                          <a:solidFill>
                            <a:srgbClr val="7F7F7F"/>
                          </a:solidFill>
                        </a:rPr>
                        <a:t>Kartala</a:t>
                      </a:r>
                      <a:r>
                        <a:rPr lang="en-GB" sz="1400" dirty="0">
                          <a:solidFill>
                            <a:srgbClr val="7F7F7F"/>
                          </a:solidFill>
                        </a:rPr>
                        <a:t> ski area next to the hut "</a:t>
                      </a:r>
                      <a:r>
                        <a:rPr lang="en-GB" sz="1400" dirty="0" err="1">
                          <a:solidFill>
                            <a:srgbClr val="7F7F7F"/>
                          </a:solidFill>
                        </a:rPr>
                        <a:t>Kartala</a:t>
                      </a:r>
                      <a:r>
                        <a:rPr lang="en-GB" sz="1400" dirty="0">
                          <a:solidFill>
                            <a:srgbClr val="7F7F7F"/>
                          </a:solidFill>
                        </a:rPr>
                        <a:t>" Macedonia ”, thermal zones“ Aquapark ”, the village of </a:t>
                      </a:r>
                      <a:r>
                        <a:rPr lang="en-GB" sz="1400" dirty="0" err="1">
                          <a:solidFill>
                            <a:srgbClr val="7F7F7F"/>
                          </a:solidFill>
                        </a:rPr>
                        <a:t>Dabrava</a:t>
                      </a:r>
                      <a:r>
                        <a:rPr lang="en-GB" sz="1400" dirty="0">
                          <a:solidFill>
                            <a:srgbClr val="7F7F7F"/>
                          </a:solidFill>
                        </a:rPr>
                        <a:t> and the village of </a:t>
                      </a:r>
                      <a:r>
                        <a:rPr lang="en-GB" sz="1400" dirty="0" err="1">
                          <a:solidFill>
                            <a:srgbClr val="7F7F7F"/>
                          </a:solidFill>
                        </a:rPr>
                        <a:t>Zelen</a:t>
                      </a:r>
                      <a:r>
                        <a:rPr lang="en-GB" sz="1400" dirty="0">
                          <a:solidFill>
                            <a:srgbClr val="7F7F7F"/>
                          </a:solidFill>
                        </a:rPr>
                        <a:t> dol</a:t>
                      </a:r>
                      <a:endParaRPr lang="bg-BG" sz="1400" dirty="0">
                        <a:solidFill>
                          <a:srgbClr val="7F7F7F"/>
                        </a:solidFill>
                        <a:latin typeface="Times New Roman" pitchFamily="18"/>
                        <a:ea typeface="Times New Roman" pitchFamily="18"/>
                        <a:cs typeface="Times New Roman" pitchFamily="18"/>
                      </a:endParaRPr>
                    </a:p>
                  </a:txBody>
                  <a:tcPr marL="67025" marR="67025" marT="0" marB="0">
                    <a:solidFill>
                      <a:srgbClr val="FFFF00"/>
                    </a:solidFill>
                  </a:tcPr>
                </a:tc>
                <a:tc>
                  <a:txBody>
                    <a:bodyPr/>
                    <a:lstStyle/>
                    <a:p>
                      <a:pPr lvl="0" algn="ctr">
                        <a:lnSpc>
                          <a:spcPct val="115000"/>
                        </a:lnSpc>
                      </a:pPr>
                      <a:r>
                        <a:rPr lang="bg-BG" sz="1400" dirty="0"/>
                        <a:t>1307.75</a:t>
                      </a:r>
                      <a:endParaRPr lang="bg-BG" sz="1400" dirty="0">
                        <a:latin typeface="Times New Roman" pitchFamily="18"/>
                        <a:ea typeface="Times New Roman" pitchFamily="18"/>
                        <a:cs typeface="Times New Roman" pitchFamily="18"/>
                      </a:endParaRPr>
                    </a:p>
                  </a:txBody>
                  <a:tcPr marL="67025" marR="67025" marT="0" marB="0" anchor="ctr">
                    <a:solidFill>
                      <a:srgbClr val="FFFFFF"/>
                    </a:solidFill>
                  </a:tcPr>
                </a:tc>
                <a:extLst>
                  <a:ext uri="{0D108BD9-81ED-4DB2-BD59-A6C34878D82A}">
                    <a16:rowId xmlns:a16="http://schemas.microsoft.com/office/drawing/2014/main" val="1035421122"/>
                  </a:ext>
                </a:extLst>
              </a:tr>
            </a:tbl>
          </a:graphicData>
        </a:graphic>
      </p:graphicFrame>
      <p:sp>
        <p:nvSpPr>
          <p:cNvPr id="4" name="Текстов контейнер 3">
            <a:extLst>
              <a:ext uri="{FF2B5EF4-FFF2-40B4-BE49-F238E27FC236}">
                <a16:creationId xmlns:a16="http://schemas.microsoft.com/office/drawing/2014/main" id="{DC25CE04-88F0-45AC-9966-F3A2C09A06E2}"/>
              </a:ext>
            </a:extLst>
          </p:cNvPr>
          <p:cNvSpPr txBox="1">
            <a:spLocks noGrp="1"/>
          </p:cNvSpPr>
          <p:nvPr>
            <p:ph type="body" idx="2"/>
          </p:nvPr>
        </p:nvSpPr>
        <p:spPr>
          <a:xfrm>
            <a:off x="381003" y="1598608"/>
            <a:ext cx="3537859" cy="4262439"/>
          </a:xfrm>
        </p:spPr>
        <p:txBody>
          <a:bodyPr/>
          <a:lstStyle/>
          <a:p>
            <a:pPr lvl="0" algn="just"/>
            <a:r>
              <a:rPr lang="en-US" sz="1800" b="1" dirty="0">
                <a:solidFill>
                  <a:srgbClr val="FFFFFF"/>
                </a:solidFill>
                <a:latin typeface="Times New Roman" pitchFamily="18"/>
              </a:rPr>
              <a:t>Four areas of impact have been identified in which support measures will be implemented as a matter of priority, without excluding or restricting investment outside these areas:</a:t>
            </a:r>
            <a:endParaRPr lang="bg-BG" b="1" dirty="0">
              <a:solidFill>
                <a:srgbClr val="FFFFFF"/>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13">
    <p:spTree>
      <p:nvGrpSpPr>
        <p:cNvPr id="1" name=""/>
        <p:cNvGrpSpPr/>
        <p:nvPr/>
      </p:nvGrpSpPr>
      <p:grpSpPr>
        <a:xfrm>
          <a:off x="0" y="0"/>
          <a:ext cx="0" cy="0"/>
          <a:chOff x="0" y="0"/>
          <a:chExt cx="0" cy="0"/>
        </a:xfrm>
      </p:grpSpPr>
      <p:pic>
        <p:nvPicPr>
          <p:cNvPr id="2" name="Картина 1" descr="ихиоо">
            <a:extLst>
              <a:ext uri="{FF2B5EF4-FFF2-40B4-BE49-F238E27FC236}">
                <a16:creationId xmlns:a16="http://schemas.microsoft.com/office/drawing/2014/main" id="{61EDD569-0D94-4FA3-935E-B87F03A4B310}"/>
              </a:ext>
            </a:extLst>
          </p:cNvPr>
          <p:cNvPicPr>
            <a:picLocks noChangeAspect="1"/>
          </p:cNvPicPr>
          <p:nvPr/>
        </p:nvPicPr>
        <p:blipFill>
          <a:blip r:embed="rId2"/>
          <a:srcRect/>
          <a:stretch>
            <a:fillRect/>
          </a:stretch>
        </p:blipFill>
        <p:spPr>
          <a:xfrm>
            <a:off x="2881420" y="279623"/>
            <a:ext cx="8822899" cy="6404201"/>
          </a:xfrm>
          <a:prstGeom prst="rect">
            <a:avLst/>
          </a:prstGeom>
          <a:solidFill>
            <a:srgbClr val="EDEDED"/>
          </a:solidFill>
          <a:ln w="88897" cap="sq">
            <a:solidFill>
              <a:srgbClr val="FFFFFF"/>
            </a:solidFill>
            <a:prstDash val="solid"/>
            <a:miter/>
          </a:ln>
          <a:effectLst>
            <a:outerShdw dist="18004" dir="5400000" algn="tl">
              <a:srgbClr val="000000">
                <a:alpha val="40000"/>
              </a:srgbClr>
            </a:outerShdw>
          </a:effectLst>
        </p:spPr>
      </p:pic>
      <p:sp>
        <p:nvSpPr>
          <p:cNvPr id="3" name="Текстово поле 3">
            <a:extLst>
              <a:ext uri="{FF2B5EF4-FFF2-40B4-BE49-F238E27FC236}">
                <a16:creationId xmlns:a16="http://schemas.microsoft.com/office/drawing/2014/main" id="{FCD06BD6-D2E2-4522-8E87-1304E94D4696}"/>
              </a:ext>
            </a:extLst>
          </p:cNvPr>
          <p:cNvSpPr txBox="1"/>
          <p:nvPr/>
        </p:nvSpPr>
        <p:spPr>
          <a:xfrm>
            <a:off x="317561" y="786804"/>
            <a:ext cx="2489435" cy="584777"/>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1" i="0" u="sng" strike="noStrike" kern="1200" cap="none" spc="0" baseline="0" dirty="0">
                <a:solidFill>
                  <a:srgbClr val="7F6000"/>
                </a:solidFill>
                <a:effectLst>
                  <a:outerShdw dist="38096" dir="2700000">
                    <a:srgbClr val="000000"/>
                  </a:outerShdw>
                </a:effectLst>
                <a:uFillTx/>
                <a:latin typeface="Calibri"/>
              </a:rPr>
              <a:t>AREA WITH A PREVAILING SOCIAL NATURE</a:t>
            </a:r>
            <a:endParaRPr lang="bg-BG" sz="1600" b="1" i="0" u="sng" strike="noStrike" kern="1200" cap="none" spc="0" baseline="0" dirty="0">
              <a:solidFill>
                <a:srgbClr val="7F6000"/>
              </a:solidFill>
              <a:effectLst>
                <a:outerShdw dist="38096" dir="2700000">
                  <a:srgbClr val="000000"/>
                </a:outerShdw>
              </a:effectLst>
              <a:uFillTx/>
              <a:latin typeface="Times New Roman" pitchFamily="18"/>
              <a:ea typeface="Times New Roman" pitchFamily="18"/>
              <a:cs typeface="Times New Roman" pitchFamily="18"/>
            </a:endParaRPr>
          </a:p>
        </p:txBody>
      </p:sp>
      <p:sp>
        <p:nvSpPr>
          <p:cNvPr id="4" name="Текстово поле 4">
            <a:extLst>
              <a:ext uri="{FF2B5EF4-FFF2-40B4-BE49-F238E27FC236}">
                <a16:creationId xmlns:a16="http://schemas.microsoft.com/office/drawing/2014/main" id="{0740EA09-3CF2-42A0-AF1F-C9D7635DD586}"/>
              </a:ext>
            </a:extLst>
          </p:cNvPr>
          <p:cNvSpPr txBox="1"/>
          <p:nvPr/>
        </p:nvSpPr>
        <p:spPr>
          <a:xfrm>
            <a:off x="317561" y="1509272"/>
            <a:ext cx="2563858" cy="830997"/>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1" i="0" u="sng" strike="noStrike" kern="1200" cap="none" spc="0" baseline="0" dirty="0">
                <a:solidFill>
                  <a:srgbClr val="7030A0"/>
                </a:solidFill>
                <a:effectLst>
                  <a:outerShdw dist="38096" dir="2700000">
                    <a:srgbClr val="000000"/>
                  </a:outerShdw>
                </a:effectLst>
                <a:uFillTx/>
                <a:latin typeface="Calibri"/>
              </a:rPr>
              <a:t>ZONE FOR DEVELOPMENT OF INDUSTRIAL PARKS AND BUSINESS PROJECTS</a:t>
            </a:r>
            <a:endParaRPr lang="bg-BG" sz="1600" b="1" i="0" u="sng" strike="noStrike" kern="1200" cap="none" spc="0" baseline="0" dirty="0">
              <a:solidFill>
                <a:srgbClr val="7030A0"/>
              </a:solidFill>
              <a:effectLst>
                <a:outerShdw dist="38096" dir="2700000">
                  <a:srgbClr val="000000"/>
                </a:outerShdw>
              </a:effectLst>
              <a:uFillTx/>
              <a:latin typeface="Times New Roman" pitchFamily="18"/>
              <a:ea typeface="Times New Roman" pitchFamily="18"/>
              <a:cs typeface="Times New Roman" pitchFamily="18"/>
            </a:endParaRPr>
          </a:p>
        </p:txBody>
      </p:sp>
      <p:sp>
        <p:nvSpPr>
          <p:cNvPr id="5" name="Текстово поле 5">
            <a:extLst>
              <a:ext uri="{FF2B5EF4-FFF2-40B4-BE49-F238E27FC236}">
                <a16:creationId xmlns:a16="http://schemas.microsoft.com/office/drawing/2014/main" id="{5952E94B-2A69-4C84-A9EB-DCB1DEF6F36B}"/>
              </a:ext>
            </a:extLst>
          </p:cNvPr>
          <p:cNvSpPr txBox="1"/>
          <p:nvPr/>
        </p:nvSpPr>
        <p:spPr>
          <a:xfrm>
            <a:off x="317561" y="2709604"/>
            <a:ext cx="2489435" cy="923843"/>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15000"/>
              </a:lnSpc>
              <a:spcBef>
                <a:spcPts val="0"/>
              </a:spcBef>
              <a:spcAft>
                <a:spcPts val="0"/>
              </a:spcAft>
              <a:buNone/>
              <a:tabLst/>
              <a:defRPr sz="1800" b="0" i="0" u="none" strike="noStrike" kern="0" cap="none" spc="0" baseline="0">
                <a:solidFill>
                  <a:srgbClr val="000000"/>
                </a:solidFill>
                <a:uFillTx/>
              </a:defRPr>
            </a:pPr>
            <a:r>
              <a:rPr lang="en-US" sz="1600" b="1" i="0" u="sng" strike="noStrike" kern="1200" cap="none" spc="0" baseline="0" dirty="0">
                <a:solidFill>
                  <a:srgbClr val="FF0000"/>
                </a:solidFill>
                <a:effectLst>
                  <a:outerShdw dist="38096" dir="2700000">
                    <a:srgbClr val="000000"/>
                  </a:outerShdw>
                </a:effectLst>
                <a:uFillTx/>
                <a:latin typeface="Calibri"/>
              </a:rPr>
              <a:t>AREA FOR PUBLIC FUNCTIONS OF HIGH PUBLIC SIGNIFICANCE</a:t>
            </a:r>
            <a:endParaRPr lang="bg-BG" sz="1600" b="1" i="0" u="sng" strike="noStrike" kern="1200" cap="none" spc="0" baseline="0" dirty="0">
              <a:solidFill>
                <a:srgbClr val="FF0000"/>
              </a:solidFill>
              <a:effectLst>
                <a:outerShdw dist="38096" dir="2700000">
                  <a:srgbClr val="000000"/>
                </a:outerShdw>
              </a:effectLst>
              <a:uFillTx/>
              <a:latin typeface="Times New Roman" pitchFamily="18"/>
              <a:ea typeface="Times New Roman" pitchFamily="18"/>
              <a:cs typeface="Times New Roman" pitchFamily="18"/>
            </a:endParaRPr>
          </a:p>
        </p:txBody>
      </p:sp>
      <p:sp>
        <p:nvSpPr>
          <p:cNvPr id="6" name="Текстово поле 6">
            <a:extLst>
              <a:ext uri="{FF2B5EF4-FFF2-40B4-BE49-F238E27FC236}">
                <a16:creationId xmlns:a16="http://schemas.microsoft.com/office/drawing/2014/main" id="{B019CD7B-8142-4A54-85FC-AD69CE880B19}"/>
              </a:ext>
            </a:extLst>
          </p:cNvPr>
          <p:cNvSpPr txBox="1"/>
          <p:nvPr/>
        </p:nvSpPr>
        <p:spPr>
          <a:xfrm>
            <a:off x="317561" y="4039709"/>
            <a:ext cx="2085398" cy="640683"/>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15000"/>
              </a:lnSpc>
              <a:spcBef>
                <a:spcPts val="0"/>
              </a:spcBef>
              <a:spcAft>
                <a:spcPts val="0"/>
              </a:spcAft>
              <a:buNone/>
              <a:tabLst/>
              <a:defRPr sz="1800" b="0" i="0" u="none" strike="noStrike" kern="0" cap="none" spc="0" baseline="0">
                <a:solidFill>
                  <a:srgbClr val="000000"/>
                </a:solidFill>
                <a:uFillTx/>
              </a:defRPr>
            </a:pPr>
            <a:r>
              <a:rPr lang="en-GB" sz="1600" b="1" i="0" u="sng" strike="noStrike" kern="1200" cap="none" spc="0" baseline="0" dirty="0">
                <a:solidFill>
                  <a:srgbClr val="FFFF00"/>
                </a:solidFill>
                <a:effectLst>
                  <a:outerShdw dist="38096" dir="2700000">
                    <a:srgbClr val="000000"/>
                  </a:outerShdw>
                </a:effectLst>
                <a:uFillTx/>
                <a:latin typeface="Calibri"/>
              </a:rPr>
              <a:t>TOURISM AND RECREATION AREA</a:t>
            </a:r>
            <a:endParaRPr lang="bg-BG" sz="1600" b="1" i="0" u="sng" strike="noStrike" kern="1200" cap="none" spc="0" baseline="0" dirty="0">
              <a:solidFill>
                <a:srgbClr val="FFFF00"/>
              </a:solidFill>
              <a:effectLst>
                <a:outerShdw dist="38096" dir="2700000">
                  <a:srgbClr val="000000"/>
                </a:outerShdw>
              </a:effectLst>
              <a:uFillTx/>
              <a:latin typeface="Times New Roman" pitchFamily="18"/>
              <a:ea typeface="Times New Roman" pitchFamily="18"/>
              <a:cs typeface="Times New Roman" pitchFamily="18"/>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15">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29B9657D-8138-4B03-8128-0F8A7DD3F277}"/>
              </a:ext>
            </a:extLst>
          </p:cNvPr>
          <p:cNvSpPr txBox="1">
            <a:spLocks noGrp="1"/>
          </p:cNvSpPr>
          <p:nvPr>
            <p:ph type="title"/>
          </p:nvPr>
        </p:nvSpPr>
        <p:spPr>
          <a:xfrm>
            <a:off x="552891" y="446090"/>
            <a:ext cx="5050468" cy="976314"/>
          </a:xfrm>
        </p:spPr>
        <p:txBody>
          <a:bodyPr anchorCtr="1"/>
          <a:lstStyle/>
          <a:p>
            <a:pPr lvl="0" algn="ctr"/>
            <a:r>
              <a:rPr lang="en-GB" sz="2800" b="1" dirty="0"/>
              <a:t>Project development strategies:</a:t>
            </a:r>
            <a:endParaRPr lang="bg-BG" sz="2800" dirty="0"/>
          </a:p>
        </p:txBody>
      </p:sp>
      <p:sp>
        <p:nvSpPr>
          <p:cNvPr id="3" name="Контейнер за съдържание 6">
            <a:extLst>
              <a:ext uri="{FF2B5EF4-FFF2-40B4-BE49-F238E27FC236}">
                <a16:creationId xmlns:a16="http://schemas.microsoft.com/office/drawing/2014/main" id="{15EAC250-3FBC-4D52-ACBB-B69EACAA2175}"/>
              </a:ext>
            </a:extLst>
          </p:cNvPr>
          <p:cNvSpPr txBox="1">
            <a:spLocks noGrp="1"/>
          </p:cNvSpPr>
          <p:nvPr>
            <p:ph type="body" idx="2"/>
          </p:nvPr>
        </p:nvSpPr>
        <p:spPr>
          <a:xfrm>
            <a:off x="-1967020" y="400370"/>
            <a:ext cx="212652" cy="45720"/>
          </a:xfrm>
        </p:spPr>
        <p:txBody>
          <a:bodyPr anchor="ctr">
            <a:normAutofit fontScale="25000" lnSpcReduction="20000"/>
          </a:bodyPr>
          <a:lstStyle/>
          <a:p>
            <a:endParaRPr lang="bg-BG"/>
          </a:p>
        </p:txBody>
      </p:sp>
      <p:sp>
        <p:nvSpPr>
          <p:cNvPr id="4" name="Текстов контейнер 3">
            <a:extLst>
              <a:ext uri="{FF2B5EF4-FFF2-40B4-BE49-F238E27FC236}">
                <a16:creationId xmlns:a16="http://schemas.microsoft.com/office/drawing/2014/main" id="{F52533EA-7512-4002-8997-FE2D840E021E}"/>
              </a:ext>
            </a:extLst>
          </p:cNvPr>
          <p:cNvSpPr txBox="1">
            <a:spLocks noGrp="1"/>
          </p:cNvSpPr>
          <p:nvPr>
            <p:ph idx="1"/>
          </p:nvPr>
        </p:nvSpPr>
        <p:spPr>
          <a:xfrm>
            <a:off x="468392" y="1598609"/>
            <a:ext cx="5230660" cy="4813301"/>
          </a:xfrm>
        </p:spPr>
        <p:txBody>
          <a:bodyPr anchor="t">
            <a:normAutofit lnSpcReduction="10000"/>
          </a:bodyPr>
          <a:lstStyle/>
          <a:p>
            <a:pPr marL="457200" lvl="0" indent="-457200">
              <a:spcBef>
                <a:spcPts val="400"/>
              </a:spcBef>
              <a:buAutoNum type="arabicPeriod"/>
            </a:pPr>
            <a:r>
              <a:rPr lang="en-US" b="1" dirty="0">
                <a:solidFill>
                  <a:srgbClr val="FFFFFF"/>
                </a:solidFill>
              </a:rPr>
              <a:t>Construction of an industrial and logistics zone.</a:t>
            </a:r>
          </a:p>
          <a:p>
            <a:pPr marL="0" lvl="0" indent="0" algn="just">
              <a:spcBef>
                <a:spcPts val="400"/>
              </a:spcBef>
              <a:buNone/>
            </a:pPr>
            <a:r>
              <a:rPr lang="en-US" sz="1900" b="1" dirty="0">
                <a:solidFill>
                  <a:srgbClr val="FFFFFF"/>
                </a:solidFill>
              </a:rPr>
              <a:t>The existence of Struma Motorway allows the realization of two industrial zones:</a:t>
            </a:r>
          </a:p>
          <a:p>
            <a:pPr marL="0" lvl="0" indent="0" algn="just">
              <a:spcBef>
                <a:spcPts val="400"/>
              </a:spcBef>
              <a:buNone/>
            </a:pPr>
            <a:r>
              <a:rPr lang="en-US" sz="1700" b="1" dirty="0">
                <a:solidFill>
                  <a:srgbClr val="FFFFFF"/>
                </a:solidFill>
              </a:rPr>
              <a:t>Industrial and logistics zone "Main road E-79". It covers the areas from the </a:t>
            </a:r>
            <a:r>
              <a:rPr lang="en-US" sz="1700" b="1" dirty="0" err="1">
                <a:solidFill>
                  <a:srgbClr val="FFFFFF"/>
                </a:solidFill>
              </a:rPr>
              <a:t>Kocherinovo</a:t>
            </a:r>
            <a:r>
              <a:rPr lang="en-US" sz="1700" b="1" dirty="0">
                <a:solidFill>
                  <a:srgbClr val="FFFFFF"/>
                </a:solidFill>
              </a:rPr>
              <a:t> road junction to the </a:t>
            </a:r>
            <a:r>
              <a:rPr lang="en-US" sz="1700" b="1" dirty="0" err="1">
                <a:solidFill>
                  <a:srgbClr val="FFFFFF"/>
                </a:solidFill>
              </a:rPr>
              <a:t>Zheleznitsa</a:t>
            </a:r>
            <a:r>
              <a:rPr lang="en-US" sz="1700" b="1" dirty="0">
                <a:solidFill>
                  <a:srgbClr val="FFFFFF"/>
                </a:solidFill>
              </a:rPr>
              <a:t> road junction. There will be a logistical area for control and coordination of warehousing and transport services. It is planned to build a complete infrastructure with the necessary transport connections.</a:t>
            </a:r>
          </a:p>
          <a:p>
            <a:pPr marL="0" lvl="0" indent="0" algn="just">
              <a:spcBef>
                <a:spcPts val="400"/>
              </a:spcBef>
              <a:buNone/>
            </a:pPr>
            <a:endParaRPr lang="en-US" sz="1700" b="1" dirty="0">
              <a:solidFill>
                <a:srgbClr val="FFFFFF"/>
              </a:solidFill>
            </a:endParaRPr>
          </a:p>
          <a:p>
            <a:pPr marL="0" lvl="0" indent="0" algn="just">
              <a:spcBef>
                <a:spcPts val="400"/>
              </a:spcBef>
              <a:buNone/>
            </a:pPr>
            <a:r>
              <a:rPr lang="en-US" sz="1700" b="1" dirty="0" err="1">
                <a:solidFill>
                  <a:srgbClr val="FFFFFF"/>
                </a:solidFill>
              </a:rPr>
              <a:t>Zelendol</a:t>
            </a:r>
            <a:r>
              <a:rPr lang="en-US" sz="1700" b="1" dirty="0">
                <a:solidFill>
                  <a:srgbClr val="FFFFFF"/>
                </a:solidFill>
              </a:rPr>
              <a:t> Industrial Park will be built on the land of the village of </a:t>
            </a:r>
            <a:r>
              <a:rPr lang="en-US" sz="1700" b="1" dirty="0" err="1">
                <a:solidFill>
                  <a:srgbClr val="FFFFFF"/>
                </a:solidFill>
              </a:rPr>
              <a:t>Zelen</a:t>
            </a:r>
            <a:r>
              <a:rPr lang="en-US" sz="1700" b="1" dirty="0">
                <a:solidFill>
                  <a:srgbClr val="FFFFFF"/>
                </a:solidFill>
              </a:rPr>
              <a:t> Dol. Excellent conditions will be created that meet the specific goals of the business.</a:t>
            </a:r>
            <a:endParaRPr lang="bg-BG" sz="1700" dirty="0"/>
          </a:p>
        </p:txBody>
      </p:sp>
      <p:pic>
        <p:nvPicPr>
          <p:cNvPr id="5" name="Picture 3" descr="C:\Users\m.kyupov\Desktop\Работни\Photos\Image-1-1.jpg">
            <a:extLst>
              <a:ext uri="{FF2B5EF4-FFF2-40B4-BE49-F238E27FC236}">
                <a16:creationId xmlns:a16="http://schemas.microsoft.com/office/drawing/2014/main" id="{A0FF90B3-0ED7-4378-8A75-DCC662B82204}"/>
              </a:ext>
            </a:extLst>
          </p:cNvPr>
          <p:cNvPicPr>
            <a:picLocks noChangeAspect="1"/>
          </p:cNvPicPr>
          <p:nvPr/>
        </p:nvPicPr>
        <p:blipFill>
          <a:blip r:embed="rId2"/>
          <a:srcRect/>
          <a:stretch>
            <a:fillRect/>
          </a:stretch>
        </p:blipFill>
        <p:spPr>
          <a:xfrm>
            <a:off x="5858542" y="446090"/>
            <a:ext cx="5865071" cy="5773960"/>
          </a:xfrm>
          <a:prstGeom prst="rect">
            <a:avLst/>
          </a:prstGeom>
          <a:noFill/>
          <a:ln cap="flat">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14">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6AFE99CE-402A-4571-ACC3-F134FB60AB25}"/>
              </a:ext>
            </a:extLst>
          </p:cNvPr>
          <p:cNvSpPr txBox="1">
            <a:spLocks noGrp="1"/>
          </p:cNvSpPr>
          <p:nvPr>
            <p:ph type="title"/>
          </p:nvPr>
        </p:nvSpPr>
        <p:spPr>
          <a:xfrm>
            <a:off x="648583" y="446090"/>
            <a:ext cx="5135526" cy="976314"/>
          </a:xfrm>
        </p:spPr>
        <p:txBody>
          <a:bodyPr anchorCtr="1"/>
          <a:lstStyle/>
          <a:p>
            <a:pPr lvl="0" algn="ctr"/>
            <a:r>
              <a:rPr lang="en-GB" sz="2800" b="1" dirty="0"/>
              <a:t>Project development strategies:</a:t>
            </a:r>
            <a:endParaRPr lang="bg-BG" sz="2800" b="1" dirty="0"/>
          </a:p>
        </p:txBody>
      </p:sp>
      <p:pic>
        <p:nvPicPr>
          <p:cNvPr id="3" name="Picture 2" descr="C:\Users\m.kyupov\Desktop\Работни\Photos\_thumb.jpg">
            <a:extLst>
              <a:ext uri="{FF2B5EF4-FFF2-40B4-BE49-F238E27FC236}">
                <a16:creationId xmlns:a16="http://schemas.microsoft.com/office/drawing/2014/main" id="{B50AA88F-D31F-4748-9D08-071F0E69ABEB}"/>
              </a:ext>
            </a:extLst>
          </p:cNvPr>
          <p:cNvPicPr>
            <a:picLocks noGrp="1" noChangeAspect="1"/>
          </p:cNvPicPr>
          <p:nvPr>
            <p:ph idx="1"/>
          </p:nvPr>
        </p:nvPicPr>
        <p:blipFill>
          <a:blip r:embed="rId2"/>
          <a:stretch>
            <a:fillRect/>
          </a:stretch>
        </p:blipFill>
        <p:spPr>
          <a:xfrm>
            <a:off x="6132953" y="574160"/>
            <a:ext cx="5410459" cy="5518294"/>
          </a:xfrm>
        </p:spPr>
      </p:pic>
      <p:sp>
        <p:nvSpPr>
          <p:cNvPr id="4" name="Текстов контейнер 3">
            <a:extLst>
              <a:ext uri="{FF2B5EF4-FFF2-40B4-BE49-F238E27FC236}">
                <a16:creationId xmlns:a16="http://schemas.microsoft.com/office/drawing/2014/main" id="{68926956-60A7-4A22-A09A-820E2BFAC1F5}"/>
              </a:ext>
            </a:extLst>
          </p:cNvPr>
          <p:cNvSpPr txBox="1">
            <a:spLocks noGrp="1"/>
          </p:cNvSpPr>
          <p:nvPr>
            <p:ph type="body" idx="2"/>
          </p:nvPr>
        </p:nvSpPr>
        <p:spPr>
          <a:xfrm>
            <a:off x="563526" y="1598608"/>
            <a:ext cx="5220583" cy="5015548"/>
          </a:xfrm>
        </p:spPr>
        <p:txBody>
          <a:bodyPr/>
          <a:lstStyle/>
          <a:p>
            <a:pPr lvl="0">
              <a:lnSpc>
                <a:spcPct val="80000"/>
              </a:lnSpc>
            </a:pPr>
            <a:r>
              <a:rPr lang="bg-BG" sz="2000" b="1" dirty="0">
                <a:solidFill>
                  <a:srgbClr val="FFFFFF"/>
                </a:solidFill>
              </a:rPr>
              <a:t>2. </a:t>
            </a:r>
            <a:r>
              <a:rPr lang="en-US" sz="2000" b="1" dirty="0">
                <a:solidFill>
                  <a:srgbClr val="FFFFFF"/>
                </a:solidFill>
              </a:rPr>
              <a:t>IT</a:t>
            </a:r>
            <a:r>
              <a:rPr lang="bg-BG" sz="2000" b="1" dirty="0">
                <a:solidFill>
                  <a:srgbClr val="FFFFFF"/>
                </a:solidFill>
              </a:rPr>
              <a:t>, </a:t>
            </a:r>
            <a:r>
              <a:rPr lang="en-US" sz="2000" b="1" dirty="0">
                <a:solidFill>
                  <a:srgbClr val="FFFFFF"/>
                </a:solidFill>
              </a:rPr>
              <a:t>Start-Up &amp; Coworking </a:t>
            </a:r>
            <a:endParaRPr lang="en-US" sz="2000" b="1" i="1" dirty="0">
              <a:solidFill>
                <a:srgbClr val="FFFFFF"/>
              </a:solidFill>
            </a:endParaRPr>
          </a:p>
          <a:p>
            <a:pPr lvl="0" algn="just">
              <a:lnSpc>
                <a:spcPct val="80000"/>
              </a:lnSpc>
            </a:pPr>
            <a:endParaRPr lang="bg-BG" b="1" dirty="0">
              <a:solidFill>
                <a:srgbClr val="FFFFFF"/>
              </a:solidFill>
            </a:endParaRPr>
          </a:p>
          <a:p>
            <a:pPr lvl="0" algn="just">
              <a:lnSpc>
                <a:spcPct val="80000"/>
              </a:lnSpc>
            </a:pPr>
            <a:r>
              <a:rPr lang="en-US" sz="1700" b="1" dirty="0">
                <a:solidFill>
                  <a:srgbClr val="FFFFFF"/>
                </a:solidFill>
              </a:rPr>
              <a:t>Construction of a high-tech zone: IT, Start-Up (start-up business) and Coworking (collaboration) zone. Blagoevgrad has extremely suitable sites that can be used for this activity. The sites form a solid structure, with capacity in the required scale of buildings and areas, as well as the environment and infrastructure. Located in the "ideal center" with a pedestrian zone near the park and supported by a parking lot with ample parking spaces. These buildings are the result of hundreds of millions of investments made in the city in the mid-1990s. They will be supplemented with new funds invested strategically, with a promising project meeting the latest requirements for creating an attraction center and ecosystem for start-up and developing IT entrepreneurs.</a:t>
            </a:r>
            <a:endParaRPr lang="bg-BG" sz="17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19">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20D294F3-39A2-44D6-9704-73DB825EE511}"/>
              </a:ext>
            </a:extLst>
          </p:cNvPr>
          <p:cNvSpPr txBox="1">
            <a:spLocks noGrp="1"/>
          </p:cNvSpPr>
          <p:nvPr>
            <p:ph type="title"/>
          </p:nvPr>
        </p:nvSpPr>
        <p:spPr>
          <a:xfrm>
            <a:off x="489094" y="313191"/>
            <a:ext cx="11111020" cy="1079668"/>
          </a:xfrm>
        </p:spPr>
        <p:txBody>
          <a:bodyPr anchorCtr="1">
            <a:normAutofit/>
          </a:bodyPr>
          <a:lstStyle/>
          <a:p>
            <a:pPr lvl="0" algn="ctr"/>
            <a:r>
              <a:rPr lang="en-US" sz="2800" b="1" dirty="0"/>
              <a:t>The Advantages of Investing in Bulgaria - BUSINESS CLIMATE ASSESSMENT</a:t>
            </a:r>
            <a:endParaRPr lang="bg-BG" sz="2800" b="1" dirty="0"/>
          </a:p>
        </p:txBody>
      </p:sp>
      <p:sp>
        <p:nvSpPr>
          <p:cNvPr id="3" name="Контейнер за съдържание 2">
            <a:extLst>
              <a:ext uri="{FF2B5EF4-FFF2-40B4-BE49-F238E27FC236}">
                <a16:creationId xmlns:a16="http://schemas.microsoft.com/office/drawing/2014/main" id="{A1243D7C-A5C2-47F8-8FA0-499D82C8750C}"/>
              </a:ext>
            </a:extLst>
          </p:cNvPr>
          <p:cNvSpPr txBox="1">
            <a:spLocks noGrp="1"/>
          </p:cNvSpPr>
          <p:nvPr>
            <p:ph type="body" idx="2"/>
          </p:nvPr>
        </p:nvSpPr>
        <p:spPr>
          <a:xfrm>
            <a:off x="350873" y="3572542"/>
            <a:ext cx="5344631" cy="2934583"/>
          </a:xfrm>
        </p:spPr>
        <p:txBody>
          <a:bodyPr anchor="ctr">
            <a:normAutofit lnSpcReduction="10000"/>
          </a:bodyPr>
          <a:lstStyle/>
          <a:p>
            <a:pPr lvl="0">
              <a:lnSpc>
                <a:spcPct val="80000"/>
              </a:lnSpc>
              <a:spcBef>
                <a:spcPts val="500"/>
              </a:spcBef>
            </a:pPr>
            <a:r>
              <a:rPr lang="en-US" sz="1800" b="1" dirty="0">
                <a:solidFill>
                  <a:srgbClr val="FFFFFF"/>
                </a:solidFill>
              </a:rPr>
              <a:t>The biggest advantages for business development in Bulgaria are:</a:t>
            </a:r>
          </a:p>
          <a:p>
            <a:pPr marL="285750" lvl="0" indent="-285750">
              <a:lnSpc>
                <a:spcPct val="80000"/>
              </a:lnSpc>
              <a:spcBef>
                <a:spcPts val="500"/>
              </a:spcBef>
              <a:buFont typeface="Wingdings" panose="05000000000000000000" pitchFamily="2" charset="2"/>
              <a:buChar char="Ø"/>
            </a:pPr>
            <a:r>
              <a:rPr lang="en-US" sz="1400" b="1" dirty="0">
                <a:solidFill>
                  <a:srgbClr val="FFFFFF"/>
                </a:solidFill>
              </a:rPr>
              <a:t>High quality workforce</a:t>
            </a:r>
          </a:p>
          <a:p>
            <a:pPr marL="285750" lvl="0" indent="-285750">
              <a:lnSpc>
                <a:spcPct val="80000"/>
              </a:lnSpc>
              <a:spcBef>
                <a:spcPts val="500"/>
              </a:spcBef>
              <a:buFont typeface="Wingdings" panose="05000000000000000000" pitchFamily="2" charset="2"/>
              <a:buChar char="Ø"/>
            </a:pPr>
            <a:r>
              <a:rPr lang="en-US" sz="1400" b="1" dirty="0">
                <a:solidFill>
                  <a:srgbClr val="FFFFFF"/>
                </a:solidFill>
              </a:rPr>
              <a:t>Low cost of labor</a:t>
            </a:r>
          </a:p>
          <a:p>
            <a:pPr marL="285750" lvl="0" indent="-285750">
              <a:lnSpc>
                <a:spcPct val="80000"/>
              </a:lnSpc>
              <a:spcBef>
                <a:spcPts val="500"/>
              </a:spcBef>
              <a:buFont typeface="Wingdings" panose="05000000000000000000" pitchFamily="2" charset="2"/>
              <a:buChar char="Ø"/>
            </a:pPr>
            <a:r>
              <a:rPr lang="en-US" sz="1400" b="1" dirty="0">
                <a:solidFill>
                  <a:srgbClr val="FFFFFF"/>
                </a:solidFill>
              </a:rPr>
              <a:t>Accessibility to European markets</a:t>
            </a:r>
          </a:p>
          <a:p>
            <a:pPr marL="285750" lvl="0" indent="-285750">
              <a:lnSpc>
                <a:spcPct val="80000"/>
              </a:lnSpc>
              <a:spcBef>
                <a:spcPts val="500"/>
              </a:spcBef>
              <a:buFont typeface="Wingdings" panose="05000000000000000000" pitchFamily="2" charset="2"/>
              <a:buChar char="Ø"/>
            </a:pPr>
            <a:r>
              <a:rPr lang="en-US" sz="1400" b="1" dirty="0">
                <a:solidFill>
                  <a:srgbClr val="FFFFFF"/>
                </a:solidFill>
              </a:rPr>
              <a:t>Good tax regime</a:t>
            </a:r>
          </a:p>
          <a:p>
            <a:pPr marL="285750" lvl="0" indent="-285750">
              <a:lnSpc>
                <a:spcPct val="80000"/>
              </a:lnSpc>
              <a:spcBef>
                <a:spcPts val="500"/>
              </a:spcBef>
              <a:buFont typeface="Wingdings" panose="05000000000000000000" pitchFamily="2" charset="2"/>
              <a:buChar char="Ø"/>
            </a:pPr>
            <a:r>
              <a:rPr lang="en-US" sz="1400" b="1" dirty="0">
                <a:solidFill>
                  <a:srgbClr val="FFFFFF"/>
                </a:solidFill>
              </a:rPr>
              <a:t>Strategic geographical location</a:t>
            </a:r>
          </a:p>
          <a:p>
            <a:pPr marL="285750" lvl="0" indent="-285750">
              <a:lnSpc>
                <a:spcPct val="80000"/>
              </a:lnSpc>
              <a:spcBef>
                <a:spcPts val="500"/>
              </a:spcBef>
              <a:buFont typeface="Wingdings" panose="05000000000000000000" pitchFamily="2" charset="2"/>
              <a:buChar char="Ø"/>
            </a:pPr>
            <a:r>
              <a:rPr lang="en-US" sz="1400" b="1" dirty="0">
                <a:solidFill>
                  <a:srgbClr val="FFFFFF"/>
                </a:solidFill>
              </a:rPr>
              <a:t>Excellent internet coverage</a:t>
            </a:r>
          </a:p>
          <a:p>
            <a:pPr marL="285750" lvl="0" indent="-285750">
              <a:lnSpc>
                <a:spcPct val="80000"/>
              </a:lnSpc>
              <a:spcBef>
                <a:spcPts val="500"/>
              </a:spcBef>
              <a:buFont typeface="Wingdings" panose="05000000000000000000" pitchFamily="2" charset="2"/>
              <a:buChar char="Ø"/>
            </a:pPr>
            <a:r>
              <a:rPr lang="en-US" sz="1400" b="1" dirty="0">
                <a:solidFill>
                  <a:srgbClr val="FFFFFF"/>
                </a:solidFill>
              </a:rPr>
              <a:t>Relatively low utility costs</a:t>
            </a:r>
          </a:p>
          <a:p>
            <a:pPr marL="285750" lvl="0" indent="-285750">
              <a:lnSpc>
                <a:spcPct val="80000"/>
              </a:lnSpc>
              <a:spcBef>
                <a:spcPts val="500"/>
              </a:spcBef>
              <a:buFont typeface="Wingdings" panose="05000000000000000000" pitchFamily="2" charset="2"/>
              <a:buChar char="Ø"/>
            </a:pPr>
            <a:r>
              <a:rPr lang="en-US" sz="1400" b="1" dirty="0">
                <a:solidFill>
                  <a:srgbClr val="FFFFFF"/>
                </a:solidFill>
              </a:rPr>
              <a:t>Competitive real estate prices</a:t>
            </a:r>
            <a:endParaRPr lang="bg-BG" sz="1400" dirty="0"/>
          </a:p>
        </p:txBody>
      </p:sp>
      <p:sp>
        <p:nvSpPr>
          <p:cNvPr id="4" name="Текстов контейнер 3">
            <a:extLst>
              <a:ext uri="{FF2B5EF4-FFF2-40B4-BE49-F238E27FC236}">
                <a16:creationId xmlns:a16="http://schemas.microsoft.com/office/drawing/2014/main" id="{682E9190-7512-4685-8BF3-88C3EF9528E0}"/>
              </a:ext>
            </a:extLst>
          </p:cNvPr>
          <p:cNvSpPr txBox="1">
            <a:spLocks noGrp="1"/>
          </p:cNvSpPr>
          <p:nvPr>
            <p:ph idx="1"/>
          </p:nvPr>
        </p:nvSpPr>
        <p:spPr>
          <a:xfrm>
            <a:off x="6096003" y="1562983"/>
            <a:ext cx="5181597" cy="1866016"/>
          </a:xfrm>
        </p:spPr>
        <p:txBody>
          <a:bodyPr anchor="t"/>
          <a:lstStyle/>
          <a:p>
            <a:pPr marL="0" lvl="0" indent="0" algn="just">
              <a:lnSpc>
                <a:spcPct val="90000"/>
              </a:lnSpc>
              <a:spcBef>
                <a:spcPts val="400"/>
              </a:spcBef>
              <a:buNone/>
            </a:pPr>
            <a:r>
              <a:rPr lang="en-US" sz="1700" b="1" dirty="0">
                <a:solidFill>
                  <a:srgbClr val="FFFFFF"/>
                </a:solidFill>
                <a:latin typeface="Century Gothic" panose="020B0502020202020204" pitchFamily="34" charset="0"/>
                <a:cs typeface="Calibri" pitchFamily="34"/>
              </a:rPr>
              <a:t>Based on a national survey of more than 50 large companies, half of those polled believe the country's investment climate is good, and a third say it's excellent. Only 18% say the local business development environment is poor. </a:t>
            </a:r>
            <a:endParaRPr lang="bg-BG" sz="1500" dirty="0">
              <a:latin typeface="Century Gothic" panose="020B0502020202020204" pitchFamily="34" charset="0"/>
            </a:endParaRPr>
          </a:p>
        </p:txBody>
      </p:sp>
      <p:pic>
        <p:nvPicPr>
          <p:cNvPr id="5" name="Картина 6">
            <a:extLst>
              <a:ext uri="{FF2B5EF4-FFF2-40B4-BE49-F238E27FC236}">
                <a16:creationId xmlns:a16="http://schemas.microsoft.com/office/drawing/2014/main" id="{129A1A92-74F9-4E93-ACC9-F4F69E2E600D}"/>
              </a:ext>
            </a:extLst>
          </p:cNvPr>
          <p:cNvPicPr>
            <a:picLocks noChangeAspect="1"/>
          </p:cNvPicPr>
          <p:nvPr/>
        </p:nvPicPr>
        <p:blipFill>
          <a:blip r:embed="rId2"/>
          <a:stretch>
            <a:fillRect/>
          </a:stretch>
        </p:blipFill>
        <p:spPr>
          <a:xfrm>
            <a:off x="6315742" y="3572542"/>
            <a:ext cx="3919429" cy="3115808"/>
          </a:xfrm>
          <a:prstGeom prst="rect">
            <a:avLst/>
          </a:prstGeom>
          <a:solidFill>
            <a:srgbClr val="9DC3E6">
              <a:alpha val="0"/>
            </a:srgbClr>
          </a:solidFill>
          <a:ln cap="flat">
            <a:noFill/>
          </a:ln>
        </p:spPr>
      </p:pic>
      <p:pic>
        <p:nvPicPr>
          <p:cNvPr id="6" name="Картина 8">
            <a:extLst>
              <a:ext uri="{FF2B5EF4-FFF2-40B4-BE49-F238E27FC236}">
                <a16:creationId xmlns:a16="http://schemas.microsoft.com/office/drawing/2014/main" id="{21B9B706-3DCF-401E-AFF4-DC60817E56F6}"/>
              </a:ext>
            </a:extLst>
          </p:cNvPr>
          <p:cNvPicPr>
            <a:picLocks noChangeAspect="1"/>
          </p:cNvPicPr>
          <p:nvPr/>
        </p:nvPicPr>
        <p:blipFill>
          <a:blip r:embed="rId3"/>
          <a:stretch>
            <a:fillRect/>
          </a:stretch>
        </p:blipFill>
        <p:spPr>
          <a:xfrm>
            <a:off x="756510" y="1562983"/>
            <a:ext cx="4533366" cy="1866016"/>
          </a:xfrm>
          <a:prstGeom prst="rect">
            <a:avLst/>
          </a:prstGeom>
          <a:noFill/>
          <a:ln cap="flat">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16">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D45DD16B-0820-4B87-A46C-C583BE7444F3}"/>
              </a:ext>
            </a:extLst>
          </p:cNvPr>
          <p:cNvSpPr txBox="1">
            <a:spLocks noGrp="1"/>
          </p:cNvSpPr>
          <p:nvPr>
            <p:ph type="title"/>
          </p:nvPr>
        </p:nvSpPr>
        <p:spPr>
          <a:xfrm>
            <a:off x="574160" y="446090"/>
            <a:ext cx="5082363" cy="976314"/>
          </a:xfrm>
        </p:spPr>
        <p:txBody>
          <a:bodyPr anchorCtr="1"/>
          <a:lstStyle/>
          <a:p>
            <a:pPr lvl="0" algn="ctr"/>
            <a:r>
              <a:rPr lang="en-GB" sz="2800" b="1" dirty="0"/>
              <a:t>Project development strategies:</a:t>
            </a:r>
            <a:endParaRPr lang="bg-BG" sz="2800" dirty="0"/>
          </a:p>
        </p:txBody>
      </p:sp>
      <p:pic>
        <p:nvPicPr>
          <p:cNvPr id="3" name="Picture 2" descr="C:\Users\m.kyupov\Desktop\Работни\Photos\Image-1-2.jpg">
            <a:extLst>
              <a:ext uri="{FF2B5EF4-FFF2-40B4-BE49-F238E27FC236}">
                <a16:creationId xmlns:a16="http://schemas.microsoft.com/office/drawing/2014/main" id="{6A73F2A6-3C5E-4ABE-8F22-F05E17145876}"/>
              </a:ext>
            </a:extLst>
          </p:cNvPr>
          <p:cNvPicPr>
            <a:picLocks noGrp="1" noChangeAspect="1"/>
          </p:cNvPicPr>
          <p:nvPr>
            <p:ph idx="1"/>
          </p:nvPr>
        </p:nvPicPr>
        <p:blipFill>
          <a:blip r:embed="rId2"/>
          <a:stretch>
            <a:fillRect/>
          </a:stretch>
        </p:blipFill>
        <p:spPr>
          <a:xfrm>
            <a:off x="5811121" y="584795"/>
            <a:ext cx="5914558" cy="5369439"/>
          </a:xfrm>
        </p:spPr>
      </p:pic>
      <p:sp>
        <p:nvSpPr>
          <p:cNvPr id="4" name="Текстов контейнер 3">
            <a:extLst>
              <a:ext uri="{FF2B5EF4-FFF2-40B4-BE49-F238E27FC236}">
                <a16:creationId xmlns:a16="http://schemas.microsoft.com/office/drawing/2014/main" id="{AA1BA208-FF7A-4993-9926-4BDF9D1CC9E5}"/>
              </a:ext>
            </a:extLst>
          </p:cNvPr>
          <p:cNvSpPr txBox="1">
            <a:spLocks noGrp="1"/>
          </p:cNvSpPr>
          <p:nvPr>
            <p:ph type="body" idx="2"/>
          </p:nvPr>
        </p:nvSpPr>
        <p:spPr>
          <a:xfrm>
            <a:off x="574160" y="1598608"/>
            <a:ext cx="4976036" cy="4639629"/>
          </a:xfrm>
        </p:spPr>
        <p:txBody>
          <a:bodyPr>
            <a:normAutofit fontScale="92500"/>
          </a:bodyPr>
          <a:lstStyle/>
          <a:p>
            <a:pPr lvl="0">
              <a:lnSpc>
                <a:spcPct val="70000"/>
              </a:lnSpc>
            </a:pPr>
            <a:r>
              <a:rPr lang="en-US" sz="2000" b="1" i="1" dirty="0">
                <a:solidFill>
                  <a:srgbClr val="FFFFFF"/>
                </a:solidFill>
              </a:rPr>
              <a:t>3. Thermal Spa areas.</a:t>
            </a:r>
          </a:p>
          <a:p>
            <a:pPr lvl="0" algn="just"/>
            <a:r>
              <a:rPr lang="en-US" sz="1800" b="1" i="1" dirty="0">
                <a:solidFill>
                  <a:srgbClr val="FFFFFF"/>
                </a:solidFill>
                <a:latin typeface="+mn-lt"/>
              </a:rPr>
              <a:t>The future is in spa, spa and health tourism. The focus is on the construction of thermal spa areas. It is planned to build three important sites for the region:</a:t>
            </a:r>
          </a:p>
          <a:p>
            <a:pPr lvl="0" algn="just"/>
            <a:r>
              <a:rPr lang="en-US" sz="1800" b="1" i="1" dirty="0">
                <a:solidFill>
                  <a:srgbClr val="FFFFFF"/>
                </a:solidFill>
                <a:latin typeface="+mn-lt"/>
              </a:rPr>
              <a:t>Transformation of an existing site in Blagoevgrad into a modern indoor and outdoor Spa area;</a:t>
            </a:r>
          </a:p>
          <a:p>
            <a:pPr lvl="0" algn="just"/>
            <a:r>
              <a:rPr lang="en-US" sz="1800" b="1" i="1" dirty="0">
                <a:solidFill>
                  <a:srgbClr val="FFFFFF"/>
                </a:solidFill>
                <a:latin typeface="+mn-lt"/>
              </a:rPr>
              <a:t>Development of two projects for two complexes in the area of ​​</a:t>
            </a:r>
            <a:r>
              <a:rPr lang="en-US" sz="1800" b="1" i="1" dirty="0" err="1">
                <a:solidFill>
                  <a:srgbClr val="FFFFFF"/>
                </a:solidFill>
                <a:latin typeface="+mn-lt"/>
              </a:rPr>
              <a:t>Zelendol</a:t>
            </a:r>
            <a:r>
              <a:rPr lang="en-US" sz="1800" b="1" i="1" dirty="0">
                <a:solidFill>
                  <a:srgbClr val="FFFFFF"/>
                </a:solidFill>
                <a:latin typeface="+mn-lt"/>
              </a:rPr>
              <a:t> and </a:t>
            </a:r>
            <a:r>
              <a:rPr lang="en-US" sz="1800" b="1" i="1" dirty="0" err="1">
                <a:solidFill>
                  <a:srgbClr val="FFFFFF"/>
                </a:solidFill>
                <a:latin typeface="+mn-lt"/>
              </a:rPr>
              <a:t>Vladishko-Dabrava</a:t>
            </a:r>
            <a:r>
              <a:rPr lang="en-US" sz="1800" b="1" i="1" dirty="0">
                <a:solidFill>
                  <a:srgbClr val="FFFFFF"/>
                </a:solidFill>
                <a:latin typeface="+mn-lt"/>
              </a:rPr>
              <a:t> mineral springs.</a:t>
            </a:r>
          </a:p>
          <a:p>
            <a:pPr lvl="0" algn="just"/>
            <a:r>
              <a:rPr lang="en-US" sz="1800" b="1" i="1" dirty="0">
                <a:solidFill>
                  <a:srgbClr val="FFFFFF"/>
                </a:solidFill>
                <a:latin typeface="+mn-lt"/>
              </a:rPr>
              <a:t>Through these sites Blagoevgrad can enter with a flying start in the fast-growing Spa and spa tourism.</a:t>
            </a:r>
          </a:p>
          <a:p>
            <a:pPr lvl="0" algn="just"/>
            <a:r>
              <a:rPr lang="en-US" sz="1800" b="1" i="1" dirty="0">
                <a:solidFill>
                  <a:srgbClr val="FFFFFF"/>
                </a:solidFill>
                <a:latin typeface="+mn-lt"/>
              </a:rPr>
              <a:t>In support of the business, a mechanism for retraining of working age staff will be established, as well as centers for professional orientation, dual training and internships.</a:t>
            </a:r>
            <a:endParaRPr lang="bg-BG" sz="1800" dirty="0">
              <a:latin typeface="+mn-l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20">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EAEA6984-B98E-4E4A-9090-3A18FCEF4A90}"/>
              </a:ext>
            </a:extLst>
          </p:cNvPr>
          <p:cNvSpPr txBox="1">
            <a:spLocks noGrp="1"/>
          </p:cNvSpPr>
          <p:nvPr>
            <p:ph type="title"/>
          </p:nvPr>
        </p:nvSpPr>
        <p:spPr>
          <a:xfrm>
            <a:off x="6294473" y="541864"/>
            <a:ext cx="5273747" cy="882898"/>
          </a:xfrm>
        </p:spPr>
        <p:txBody>
          <a:bodyPr>
            <a:normAutofit/>
          </a:bodyPr>
          <a:lstStyle/>
          <a:p>
            <a:pPr lvl="0" algn="just"/>
            <a:r>
              <a:rPr lang="en-US" sz="2400" b="1" dirty="0"/>
              <a:t>Bulgaria and other Eastern European countries</a:t>
            </a:r>
            <a:endParaRPr lang="bg-BG" sz="2400" b="1" dirty="0"/>
          </a:p>
        </p:txBody>
      </p:sp>
      <p:sp>
        <p:nvSpPr>
          <p:cNvPr id="3" name="Текстов контейнер 3">
            <a:extLst>
              <a:ext uri="{FF2B5EF4-FFF2-40B4-BE49-F238E27FC236}">
                <a16:creationId xmlns:a16="http://schemas.microsoft.com/office/drawing/2014/main" id="{9F19A284-52A9-47FB-9D4E-6E401D66FD9C}"/>
              </a:ext>
            </a:extLst>
          </p:cNvPr>
          <p:cNvSpPr txBox="1">
            <a:spLocks noGrp="1"/>
          </p:cNvSpPr>
          <p:nvPr>
            <p:ph type="body" idx="2"/>
          </p:nvPr>
        </p:nvSpPr>
        <p:spPr>
          <a:xfrm>
            <a:off x="6294473" y="1594887"/>
            <a:ext cx="5082363" cy="4721249"/>
          </a:xfrm>
        </p:spPr>
        <p:txBody>
          <a:bodyPr>
            <a:normAutofit/>
          </a:bodyPr>
          <a:lstStyle/>
          <a:p>
            <a:pPr lvl="0" algn="just"/>
            <a:r>
              <a:rPr lang="en-US" sz="2000" b="1" dirty="0">
                <a:solidFill>
                  <a:srgbClr val="FFFFFF"/>
                </a:solidFill>
              </a:rPr>
              <a:t>According to a study of businesses that have had business operations in other Eastern European countries over the past five years, compared to Romania, Serbia, Northern Macedonia, Bosnia and Herzegovina, Montenegro and others, </a:t>
            </a:r>
            <a:r>
              <a:rPr lang="en-US" sz="2000" b="1" dirty="0">
                <a:solidFill>
                  <a:srgbClr val="002060"/>
                </a:solidFill>
              </a:rPr>
              <a:t>about 45% of respondents say that Bulgaria's business climate is better</a:t>
            </a:r>
            <a:r>
              <a:rPr lang="en-US" sz="2000" b="1" dirty="0">
                <a:solidFill>
                  <a:srgbClr val="FFFFFF"/>
                </a:solidFill>
              </a:rPr>
              <a:t>. Experience shows that the leading factors for this response are Bulgaria's membership in the EU, more developed infrastructure and lower levels of bureaucracy compared to other countries.</a:t>
            </a:r>
            <a:endParaRPr lang="bg-BG" sz="2000" b="1" dirty="0">
              <a:solidFill>
                <a:srgbClr val="FFFFFF"/>
              </a:solidFill>
            </a:endParaRPr>
          </a:p>
        </p:txBody>
      </p:sp>
      <p:graphicFrame>
        <p:nvGraphicFramePr>
          <p:cNvPr id="7" name="Диаграма 6">
            <a:extLst>
              <a:ext uri="{FF2B5EF4-FFF2-40B4-BE49-F238E27FC236}">
                <a16:creationId xmlns:a16="http://schemas.microsoft.com/office/drawing/2014/main" id="{C8FEB2B2-BF88-4915-A0C4-40D66CF5AB05}"/>
              </a:ext>
            </a:extLst>
          </p:cNvPr>
          <p:cNvGraphicFramePr/>
          <p:nvPr>
            <p:extLst>
              <p:ext uri="{D42A27DB-BD31-4B8C-83A1-F6EECF244321}">
                <p14:modId xmlns:p14="http://schemas.microsoft.com/office/powerpoint/2010/main" val="4154857034"/>
              </p:ext>
            </p:extLst>
          </p:nvPr>
        </p:nvGraphicFramePr>
        <p:xfrm>
          <a:off x="228600" y="719666"/>
          <a:ext cx="5867400" cy="575733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2">
    <p:spTree>
      <p:nvGrpSpPr>
        <p:cNvPr id="1" name=""/>
        <p:cNvGrpSpPr/>
        <p:nvPr/>
      </p:nvGrpSpPr>
      <p:grpSpPr>
        <a:xfrm>
          <a:off x="0" y="0"/>
          <a:ext cx="0" cy="0"/>
          <a:chOff x="0" y="0"/>
          <a:chExt cx="0" cy="0"/>
        </a:xfrm>
      </p:grpSpPr>
      <p:sp>
        <p:nvSpPr>
          <p:cNvPr id="2" name="Текстово поле 2">
            <a:extLst>
              <a:ext uri="{FF2B5EF4-FFF2-40B4-BE49-F238E27FC236}">
                <a16:creationId xmlns:a16="http://schemas.microsoft.com/office/drawing/2014/main" id="{C44D87A8-CCE1-40A2-96D3-1F688847C4FA}"/>
              </a:ext>
            </a:extLst>
          </p:cNvPr>
          <p:cNvSpPr txBox="1"/>
          <p:nvPr/>
        </p:nvSpPr>
        <p:spPr>
          <a:xfrm>
            <a:off x="163284" y="296887"/>
            <a:ext cx="11379534" cy="1631216"/>
          </a:xfrm>
          <a:prstGeom prst="rect">
            <a:avLst/>
          </a:prstGeom>
          <a:noFill/>
          <a:ln cap="flat">
            <a:noFill/>
          </a:ln>
        </p:spPr>
        <p:txBody>
          <a:bodyPr vert="horz" wrap="square" lIns="91440" tIns="45720" rIns="91440" bIns="45720" anchor="t" anchorCtr="1" compatLnSpc="1">
            <a:sp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800" b="1" i="0" u="none" strike="noStrike" kern="1200" cap="none" spc="0" baseline="0" dirty="0">
                <a:solidFill>
                  <a:srgbClr val="FFFFFF"/>
                </a:solidFill>
                <a:uFillTx/>
                <a:latin typeface="Times New Roman" pitchFamily="18"/>
                <a:ea typeface="Calibri" pitchFamily="34"/>
              </a:rPr>
              <a:t>WHY CHOOSE BLAGOEVGRAD? </a:t>
            </a: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1" dirty="0">
                <a:solidFill>
                  <a:srgbClr val="FFFFFF"/>
                </a:solidFill>
                <a:latin typeface="Times New Roman" pitchFamily="18"/>
                <a:ea typeface="Calibri" pitchFamily="34"/>
              </a:rPr>
              <a:t>Vision of Blagoevgrad Municipality</a:t>
            </a:r>
            <a:r>
              <a:rPr lang="en-US" sz="2400" b="1" i="0" u="none" strike="noStrike" kern="1200" cap="none" spc="0" baseline="0" dirty="0">
                <a:solidFill>
                  <a:srgbClr val="FFFFFF"/>
                </a:solidFill>
                <a:uFillTx/>
                <a:latin typeface="Times New Roman" pitchFamily="18"/>
                <a:ea typeface="Calibri" pitchFamily="34"/>
              </a:rPr>
              <a:t> – Modern, Innovative, Connected and Green Municipality, ensuring a high standard of living for its citizens and good conditions for sustainable economic development</a:t>
            </a:r>
            <a:endParaRPr lang="bg-BG" sz="2400" b="0" i="0" u="none" strike="noStrike" kern="1200" cap="none" spc="0" baseline="0" dirty="0">
              <a:solidFill>
                <a:srgbClr val="FFFFFF"/>
              </a:solidFill>
              <a:uFillTx/>
              <a:latin typeface="Times New Roman" pitchFamily="18"/>
              <a:ea typeface="Times New Roman" pitchFamily="18"/>
            </a:endParaRPr>
          </a:p>
        </p:txBody>
      </p:sp>
      <p:grpSp>
        <p:nvGrpSpPr>
          <p:cNvPr id="3" name="Diagram 35">
            <a:extLst>
              <a:ext uri="{FF2B5EF4-FFF2-40B4-BE49-F238E27FC236}">
                <a16:creationId xmlns:a16="http://schemas.microsoft.com/office/drawing/2014/main" id="{FFDEC671-A9C7-4BC9-B766-0E2217219DE2}"/>
              </a:ext>
            </a:extLst>
          </p:cNvPr>
          <p:cNvGrpSpPr/>
          <p:nvPr/>
        </p:nvGrpSpPr>
        <p:grpSpPr>
          <a:xfrm>
            <a:off x="3163147" y="1866546"/>
            <a:ext cx="6285293" cy="4877308"/>
            <a:chOff x="3163147" y="1866546"/>
            <a:chExt cx="6285293" cy="4877308"/>
          </a:xfrm>
        </p:grpSpPr>
        <p:sp>
          <p:nvSpPr>
            <p:cNvPr id="4" name="Свободна форма: фигура 3">
              <a:extLst>
                <a:ext uri="{FF2B5EF4-FFF2-40B4-BE49-F238E27FC236}">
                  <a16:creationId xmlns:a16="http://schemas.microsoft.com/office/drawing/2014/main" id="{9B1E1C21-0FEA-4FC3-AC28-5D05036620E7}"/>
                </a:ext>
              </a:extLst>
            </p:cNvPr>
            <p:cNvSpPr/>
            <p:nvPr/>
          </p:nvSpPr>
          <p:spPr>
            <a:xfrm>
              <a:off x="4292925" y="3241511"/>
              <a:ext cx="2140765" cy="2140582"/>
            </a:xfrm>
            <a:custGeom>
              <a:avLst/>
              <a:gdLst>
                <a:gd name="f0" fmla="val 10800000"/>
                <a:gd name="f1" fmla="val 5400000"/>
                <a:gd name="f2" fmla="val 180"/>
                <a:gd name="f3" fmla="val w"/>
                <a:gd name="f4" fmla="val h"/>
                <a:gd name="f5" fmla="val 0"/>
                <a:gd name="f6" fmla="val 2140770"/>
                <a:gd name="f7" fmla="val 2140579"/>
                <a:gd name="f8" fmla="val 1070290"/>
                <a:gd name="f9" fmla="val 479185"/>
                <a:gd name="f10" fmla="val 479228"/>
                <a:gd name="f11" fmla="val 1070385"/>
                <a:gd name="f12" fmla="val 1661542"/>
                <a:gd name="f13" fmla="val 1661395"/>
                <a:gd name="f14" fmla="val 2140580"/>
                <a:gd name="f15" fmla="+- 0 0 -90"/>
                <a:gd name="f16" fmla="*/ f3 1 2140770"/>
                <a:gd name="f17" fmla="*/ f4 1 2140579"/>
                <a:gd name="f18" fmla="+- f7 0 f5"/>
                <a:gd name="f19" fmla="+- f6 0 f5"/>
                <a:gd name="f20" fmla="*/ f15 f0 1"/>
                <a:gd name="f21" fmla="*/ f19 1 2140770"/>
                <a:gd name="f22" fmla="*/ f18 1 2140579"/>
                <a:gd name="f23" fmla="*/ 0 f19 1"/>
                <a:gd name="f24" fmla="*/ 1070290 f18 1"/>
                <a:gd name="f25" fmla="*/ 1070385 f19 1"/>
                <a:gd name="f26" fmla="*/ 0 f18 1"/>
                <a:gd name="f27" fmla="*/ 2140770 f19 1"/>
                <a:gd name="f28" fmla="*/ 2140580 f18 1"/>
                <a:gd name="f29" fmla="*/ f20 1 f2"/>
                <a:gd name="f30" fmla="*/ f23 1 2140770"/>
                <a:gd name="f31" fmla="*/ f24 1 2140579"/>
                <a:gd name="f32" fmla="*/ f25 1 2140770"/>
                <a:gd name="f33" fmla="*/ f26 1 2140579"/>
                <a:gd name="f34" fmla="*/ f27 1 2140770"/>
                <a:gd name="f35" fmla="*/ f28 1 2140579"/>
                <a:gd name="f36" fmla="*/ f5 1 f21"/>
                <a:gd name="f37" fmla="*/ f6 1 f21"/>
                <a:gd name="f38" fmla="*/ f5 1 f22"/>
                <a:gd name="f39" fmla="*/ f7 1 f22"/>
                <a:gd name="f40" fmla="+- f29 0 f1"/>
                <a:gd name="f41" fmla="*/ f30 1 f21"/>
                <a:gd name="f42" fmla="*/ f31 1 f22"/>
                <a:gd name="f43" fmla="*/ f32 1 f21"/>
                <a:gd name="f44" fmla="*/ f33 1 f22"/>
                <a:gd name="f45" fmla="*/ f34 1 f21"/>
                <a:gd name="f46" fmla="*/ f35 1 f22"/>
                <a:gd name="f47" fmla="*/ f36 f16 1"/>
                <a:gd name="f48" fmla="*/ f37 f16 1"/>
                <a:gd name="f49" fmla="*/ f39 f17 1"/>
                <a:gd name="f50" fmla="*/ f38 f17 1"/>
                <a:gd name="f51" fmla="*/ f41 f16 1"/>
                <a:gd name="f52" fmla="*/ f42 f17 1"/>
                <a:gd name="f53" fmla="*/ f43 f16 1"/>
                <a:gd name="f54" fmla="*/ f44 f17 1"/>
                <a:gd name="f55" fmla="*/ f45 f16 1"/>
                <a:gd name="f56" fmla="*/ f46 f17 1"/>
              </a:gdLst>
              <a:ahLst/>
              <a:cxnLst>
                <a:cxn ang="3cd4">
                  <a:pos x="hc" y="t"/>
                </a:cxn>
                <a:cxn ang="0">
                  <a:pos x="r" y="vc"/>
                </a:cxn>
                <a:cxn ang="cd4">
                  <a:pos x="hc" y="b"/>
                </a:cxn>
                <a:cxn ang="cd2">
                  <a:pos x="l" y="vc"/>
                </a:cxn>
                <a:cxn ang="f40">
                  <a:pos x="f51" y="f52"/>
                </a:cxn>
                <a:cxn ang="f40">
                  <a:pos x="f53" y="f54"/>
                </a:cxn>
                <a:cxn ang="f40">
                  <a:pos x="f55" y="f52"/>
                </a:cxn>
                <a:cxn ang="f40">
                  <a:pos x="f53" y="f56"/>
                </a:cxn>
                <a:cxn ang="f40">
                  <a:pos x="f51" y="f52"/>
                </a:cxn>
              </a:cxnLst>
              <a:rect l="f47" t="f50" r="f48" b="f49"/>
              <a:pathLst>
                <a:path w="2140770" h="2140579">
                  <a:moveTo>
                    <a:pt x="f5" y="f8"/>
                  </a:moveTo>
                  <a:cubicBezTo>
                    <a:pt x="f5" y="f9"/>
                    <a:pt x="f10" y="f5"/>
                    <a:pt x="f11" y="f5"/>
                  </a:cubicBezTo>
                  <a:cubicBezTo>
                    <a:pt x="f12" y="f5"/>
                    <a:pt x="f6" y="f9"/>
                    <a:pt x="f6" y="f8"/>
                  </a:cubicBezTo>
                  <a:cubicBezTo>
                    <a:pt x="f6" y="f13"/>
                    <a:pt x="f12" y="f14"/>
                    <a:pt x="f11" y="f14"/>
                  </a:cubicBezTo>
                  <a:cubicBezTo>
                    <a:pt x="f10" y="f14"/>
                    <a:pt x="f5" y="f13"/>
                    <a:pt x="f5" y="f8"/>
                  </a:cubicBezTo>
                  <a:close/>
                </a:path>
              </a:pathLst>
            </a:custGeom>
            <a:solidFill>
              <a:srgbClr val="548235"/>
            </a:solidFill>
            <a:ln cap="flat">
              <a:noFill/>
              <a:prstDash val="solid"/>
            </a:ln>
            <a:effectLst>
              <a:outerShdw dist="25402" dir="5400000" algn="tl">
                <a:srgbClr val="000000">
                  <a:alpha val="25000"/>
                </a:srgbClr>
              </a:outerShdw>
            </a:effectLst>
          </p:spPr>
          <p:txBody>
            <a:bodyPr vert="horz" wrap="square" lIns="333829" tIns="333801" rIns="333829" bIns="333801" anchor="ctr" anchorCtr="1" compatLnSpc="1">
              <a:noAutofit/>
            </a:bodyPr>
            <a:lstStyle/>
            <a:p>
              <a:pPr marL="0" marR="0" lvl="0" indent="0" algn="ctr" defTabSz="711202" rtl="0" fontAlgn="auto" hangingPunct="1">
                <a:lnSpc>
                  <a:spcPct val="90000"/>
                </a:lnSpc>
                <a:spcBef>
                  <a:spcPts val="0"/>
                </a:spcBef>
                <a:spcAft>
                  <a:spcPts val="700"/>
                </a:spcAft>
                <a:buNone/>
                <a:tabLst/>
                <a:defRPr sz="1800" b="0" i="0" u="none" strike="noStrike" kern="0" cap="none" spc="0" baseline="0">
                  <a:solidFill>
                    <a:srgbClr val="000000"/>
                  </a:solidFill>
                  <a:uFillTx/>
                </a:defRPr>
              </a:pPr>
              <a:r>
                <a:rPr lang="en-US" sz="1600" b="1" i="0" u="none" strike="noStrike" kern="1200" cap="none" spc="0" baseline="0" dirty="0">
                  <a:solidFill>
                    <a:srgbClr val="FFFFFF"/>
                  </a:solidFill>
                  <a:uFillTx/>
                  <a:latin typeface="Century Gothic"/>
                </a:rPr>
                <a:t>Municipality of Blagoevgrad</a:t>
              </a:r>
              <a:endParaRPr lang="bg-BG" sz="1600" b="0" i="0" u="none" strike="noStrike" kern="1200" cap="none" spc="0" baseline="0" dirty="0">
                <a:solidFill>
                  <a:srgbClr val="FFFFFF"/>
                </a:solidFill>
                <a:uFillTx/>
                <a:latin typeface="Century Gothic"/>
              </a:endParaRPr>
            </a:p>
          </p:txBody>
        </p:sp>
        <p:sp>
          <p:nvSpPr>
            <p:cNvPr id="5" name="Свободна форма: фигура 4">
              <a:extLst>
                <a:ext uri="{FF2B5EF4-FFF2-40B4-BE49-F238E27FC236}">
                  <a16:creationId xmlns:a16="http://schemas.microsoft.com/office/drawing/2014/main" id="{FF7B11D5-3FB8-4340-8EE6-C053EEF41C91}"/>
                </a:ext>
              </a:extLst>
            </p:cNvPr>
            <p:cNvSpPr/>
            <p:nvPr/>
          </p:nvSpPr>
          <p:spPr>
            <a:xfrm>
              <a:off x="3163147" y="2043089"/>
              <a:ext cx="4314852" cy="4497805"/>
            </a:xfrm>
            <a:custGeom>
              <a:avLst/>
              <a:gdLst>
                <a:gd name="f0" fmla="val 10800000"/>
                <a:gd name="f1" fmla="val 5400000"/>
                <a:gd name="f2" fmla="val 16200000"/>
                <a:gd name="f3" fmla="val 180"/>
                <a:gd name="f4" fmla="val w"/>
                <a:gd name="f5" fmla="val h"/>
                <a:gd name="f6" fmla="val ss"/>
                <a:gd name="f7" fmla="val 0"/>
                <a:gd name="f8" fmla="*/ 5419351 1 1725033"/>
                <a:gd name="f9" fmla="+- 0 0 1"/>
                <a:gd name="f10" fmla="val 185"/>
                <a:gd name="f11" fmla="val 354"/>
                <a:gd name="f12" fmla="val 5240"/>
                <a:gd name="f13" fmla="+- 0 0 -275"/>
                <a:gd name="f14" fmla="+- 0 0 -264"/>
                <a:gd name="f15" fmla="+- 0 0 -269"/>
                <a:gd name="f16" fmla="abs f4"/>
                <a:gd name="f17" fmla="abs f5"/>
                <a:gd name="f18" fmla="abs f6"/>
                <a:gd name="f19" fmla="+- 0 0 f10"/>
                <a:gd name="f20" fmla="+- 0 0 f11"/>
                <a:gd name="f21" fmla="*/ f13 f0 1"/>
                <a:gd name="f22" fmla="*/ f14 f0 1"/>
                <a:gd name="f23" fmla="*/ f15 f0 1"/>
                <a:gd name="f24" fmla="?: f16 f4 1"/>
                <a:gd name="f25" fmla="?: f17 f5 1"/>
                <a:gd name="f26" fmla="?: f18 f6 1"/>
                <a:gd name="f27" fmla="*/ f19 f0 1"/>
                <a:gd name="f28" fmla="*/ f20 f0 1"/>
                <a:gd name="f29" fmla="*/ f21 1 f3"/>
                <a:gd name="f30" fmla="*/ f22 1 f3"/>
                <a:gd name="f31" fmla="*/ f23 1 f3"/>
                <a:gd name="f32" fmla="*/ f24 1 21600"/>
                <a:gd name="f33" fmla="*/ f25 1 21600"/>
                <a:gd name="f34" fmla="*/ 21600 f24 1"/>
                <a:gd name="f35" fmla="*/ 21600 f25 1"/>
                <a:gd name="f36" fmla="*/ f27 1 f3"/>
                <a:gd name="f37" fmla="*/ f28 1 f3"/>
                <a:gd name="f38" fmla="+- f29 0 f1"/>
                <a:gd name="f39" fmla="+- f30 0 f1"/>
                <a:gd name="f40" fmla="+- f31 0 f1"/>
                <a:gd name="f41" fmla="min f33 f32"/>
                <a:gd name="f42" fmla="*/ f34 1 f26"/>
                <a:gd name="f43" fmla="*/ f35 1 f26"/>
                <a:gd name="f44" fmla="+- f36 0 f1"/>
                <a:gd name="f45" fmla="+- f37 0 f1"/>
                <a:gd name="f46" fmla="val f42"/>
                <a:gd name="f47" fmla="val f43"/>
                <a:gd name="f48" fmla="+- 0 0 f44"/>
                <a:gd name="f49" fmla="+- 0 0 f45"/>
                <a:gd name="f50" fmla="+- f47 0 f7"/>
                <a:gd name="f51" fmla="+- f46 0 f7"/>
                <a:gd name="f52" fmla="+- f49 0 f48"/>
                <a:gd name="f53" fmla="+- f48 f1 0"/>
                <a:gd name="f54" fmla="+- f49 f1 0"/>
                <a:gd name="f55" fmla="+- 21600000 0 f48"/>
                <a:gd name="f56" fmla="+- f1 0 f48"/>
                <a:gd name="f57" fmla="+- 27000000 0 f48"/>
                <a:gd name="f58" fmla="+- f0 0 f48"/>
                <a:gd name="f59" fmla="+- 32400000 0 f48"/>
                <a:gd name="f60" fmla="+- f2 0 f48"/>
                <a:gd name="f61" fmla="+- 37800000 0 f48"/>
                <a:gd name="f62" fmla="*/ f50 1 2"/>
                <a:gd name="f63" fmla="*/ f51 1 2"/>
                <a:gd name="f64" fmla="min f51 f50"/>
                <a:gd name="f65" fmla="+- f52 21600000 0"/>
                <a:gd name="f66" fmla="?: f56 f56 f57"/>
                <a:gd name="f67" fmla="?: f58 f58 f59"/>
                <a:gd name="f68" fmla="?: f60 f60 f61"/>
                <a:gd name="f69" fmla="*/ f53 f8 1"/>
                <a:gd name="f70" fmla="*/ f54 f8 1"/>
                <a:gd name="f71" fmla="+- f7 f62 0"/>
                <a:gd name="f72" fmla="+- f7 f63 0"/>
                <a:gd name="f73" fmla="*/ f64 f12 1"/>
                <a:gd name="f74" fmla="?: f52 f52 f65"/>
                <a:gd name="f75" fmla="*/ f69 1 f0"/>
                <a:gd name="f76" fmla="*/ f70 1 f0"/>
                <a:gd name="f77" fmla="*/ f63 f41 1"/>
                <a:gd name="f78" fmla="*/ f62 f41 1"/>
                <a:gd name="f79" fmla="*/ f73 1 100000"/>
                <a:gd name="f80" fmla="+- 0 0 f74"/>
                <a:gd name="f81" fmla="+- f74 0 f55"/>
                <a:gd name="f82" fmla="+- f74 0 f66"/>
                <a:gd name="f83" fmla="+- f74 0 f67"/>
                <a:gd name="f84" fmla="+- f74 0 f68"/>
                <a:gd name="f85" fmla="+- 0 0 f75"/>
                <a:gd name="f86" fmla="+- 0 0 f76"/>
                <a:gd name="f87" fmla="*/ f72 f41 1"/>
                <a:gd name="f88" fmla="*/ f71 f41 1"/>
                <a:gd name="f89" fmla="+- f63 0 f79"/>
                <a:gd name="f90" fmla="+- f62 0 f79"/>
                <a:gd name="f91" fmla="+- 0 0 f85"/>
                <a:gd name="f92" fmla="+- 0 0 f86"/>
                <a:gd name="f93" fmla="*/ f91 f0 1"/>
                <a:gd name="f94" fmla="*/ f92 f0 1"/>
                <a:gd name="f95" fmla="*/ f89 f41 1"/>
                <a:gd name="f96" fmla="*/ f90 f41 1"/>
                <a:gd name="f97" fmla="*/ f93 1 f8"/>
                <a:gd name="f98" fmla="*/ f94 1 f8"/>
                <a:gd name="f99" fmla="+- f97 0 f1"/>
                <a:gd name="f100" fmla="+- f98 0 f1"/>
                <a:gd name="f101" fmla="sin 1 f99"/>
                <a:gd name="f102" fmla="cos 1 f99"/>
                <a:gd name="f103" fmla="sin 1 f100"/>
                <a:gd name="f104" fmla="cos 1 f100"/>
                <a:gd name="f105" fmla="+- 0 0 f101"/>
                <a:gd name="f106" fmla="+- 0 0 f102"/>
                <a:gd name="f107" fmla="+- 0 0 f103"/>
                <a:gd name="f108" fmla="+- 0 0 f104"/>
                <a:gd name="f109" fmla="+- 0 0 f105"/>
                <a:gd name="f110" fmla="+- 0 0 f106"/>
                <a:gd name="f111" fmla="+- 0 0 f107"/>
                <a:gd name="f112" fmla="+- 0 0 f108"/>
                <a:gd name="f113" fmla="val f109"/>
                <a:gd name="f114" fmla="val f110"/>
                <a:gd name="f115" fmla="val f111"/>
                <a:gd name="f116" fmla="val f112"/>
                <a:gd name="f117" fmla="*/ f113 f63 1"/>
                <a:gd name="f118" fmla="*/ f114 f62 1"/>
                <a:gd name="f119" fmla="*/ f115 f63 1"/>
                <a:gd name="f120" fmla="*/ f116 f62 1"/>
                <a:gd name="f121" fmla="*/ f115 f89 1"/>
                <a:gd name="f122" fmla="*/ f116 f90 1"/>
                <a:gd name="f123" fmla="*/ f113 f89 1"/>
                <a:gd name="f124" fmla="*/ f114 f90 1"/>
                <a:gd name="f125" fmla="+- 0 0 f118"/>
                <a:gd name="f126" fmla="+- 0 0 f117"/>
                <a:gd name="f127" fmla="+- 0 0 f120"/>
                <a:gd name="f128" fmla="+- 0 0 f119"/>
                <a:gd name="f129" fmla="+- 0 0 f122"/>
                <a:gd name="f130" fmla="+- 0 0 f121"/>
                <a:gd name="f131" fmla="+- 0 0 f124"/>
                <a:gd name="f132" fmla="+- 0 0 f123"/>
                <a:gd name="f133" fmla="+- 0 0 f125"/>
                <a:gd name="f134" fmla="+- 0 0 f126"/>
                <a:gd name="f135" fmla="+- 0 0 f127"/>
                <a:gd name="f136" fmla="+- 0 0 f128"/>
                <a:gd name="f137" fmla="+- 0 0 f129"/>
                <a:gd name="f138" fmla="+- 0 0 f130"/>
                <a:gd name="f139" fmla="+- 0 0 f131"/>
                <a:gd name="f140" fmla="+- 0 0 f132"/>
                <a:gd name="f141" fmla="at2 f133 f134"/>
                <a:gd name="f142" fmla="at2 f135 f136"/>
                <a:gd name="f143" fmla="at2 f137 f138"/>
                <a:gd name="f144" fmla="at2 f139 f140"/>
                <a:gd name="f145" fmla="+- f141 f1 0"/>
                <a:gd name="f146" fmla="+- f142 f1 0"/>
                <a:gd name="f147" fmla="+- f143 f1 0"/>
                <a:gd name="f148" fmla="+- f144 f1 0"/>
                <a:gd name="f149" fmla="*/ f145 f8 1"/>
                <a:gd name="f150" fmla="*/ f146 f8 1"/>
                <a:gd name="f151" fmla="*/ f147 f8 1"/>
                <a:gd name="f152" fmla="*/ f148 f8 1"/>
                <a:gd name="f153" fmla="*/ f149 1 f0"/>
                <a:gd name="f154" fmla="*/ f150 1 f0"/>
                <a:gd name="f155" fmla="*/ f151 1 f0"/>
                <a:gd name="f156" fmla="*/ f152 1 f0"/>
                <a:gd name="f157" fmla="+- 0 0 f153"/>
                <a:gd name="f158" fmla="+- 0 0 f154"/>
                <a:gd name="f159" fmla="+- 0 0 f155"/>
                <a:gd name="f160" fmla="+- 0 0 f156"/>
                <a:gd name="f161" fmla="val f157"/>
                <a:gd name="f162" fmla="val f158"/>
                <a:gd name="f163" fmla="val f159"/>
                <a:gd name="f164" fmla="val f160"/>
                <a:gd name="f165" fmla="+- 0 0 f161"/>
                <a:gd name="f166" fmla="+- 0 0 f162"/>
                <a:gd name="f167" fmla="+- 0 0 f163"/>
                <a:gd name="f168" fmla="+- 0 0 f164"/>
                <a:gd name="f169" fmla="*/ f165 f0 1"/>
                <a:gd name="f170" fmla="*/ f166 f0 1"/>
                <a:gd name="f171" fmla="*/ f167 f0 1"/>
                <a:gd name="f172" fmla="*/ f168 f0 1"/>
                <a:gd name="f173" fmla="*/ f169 1 f8"/>
                <a:gd name="f174" fmla="*/ f170 1 f8"/>
                <a:gd name="f175" fmla="*/ f171 1 f8"/>
                <a:gd name="f176" fmla="*/ f172 1 f8"/>
                <a:gd name="f177" fmla="+- f173 0 f1"/>
                <a:gd name="f178" fmla="+- f174 0 f1"/>
                <a:gd name="f179" fmla="+- f175 0 f1"/>
                <a:gd name="f180" fmla="+- f176 0 f1"/>
                <a:gd name="f181" fmla="+- f177 f1 0"/>
                <a:gd name="f182" fmla="+- f178 f1 0"/>
                <a:gd name="f183" fmla="+- f179 f1 0"/>
                <a:gd name="f184" fmla="+- f180 f1 0"/>
                <a:gd name="f185" fmla="*/ f181 f8 1"/>
                <a:gd name="f186" fmla="*/ f182 f8 1"/>
                <a:gd name="f187" fmla="*/ f183 f8 1"/>
                <a:gd name="f188" fmla="*/ f184 f8 1"/>
                <a:gd name="f189" fmla="*/ f185 1 f0"/>
                <a:gd name="f190" fmla="*/ f186 1 f0"/>
                <a:gd name="f191" fmla="*/ f187 1 f0"/>
                <a:gd name="f192" fmla="*/ f188 1 f0"/>
                <a:gd name="f193" fmla="+- 0 0 f189"/>
                <a:gd name="f194" fmla="+- 0 0 f190"/>
                <a:gd name="f195" fmla="+- 0 0 f191"/>
                <a:gd name="f196" fmla="+- 0 0 f192"/>
                <a:gd name="f197" fmla="+- 0 0 f193"/>
                <a:gd name="f198" fmla="+- 0 0 f194"/>
                <a:gd name="f199" fmla="+- 0 0 f195"/>
                <a:gd name="f200" fmla="+- 0 0 f196"/>
                <a:gd name="f201" fmla="*/ f197 f0 1"/>
                <a:gd name="f202" fmla="*/ f198 f0 1"/>
                <a:gd name="f203" fmla="*/ f199 f0 1"/>
                <a:gd name="f204" fmla="*/ f200 f0 1"/>
                <a:gd name="f205" fmla="*/ f201 1 f8"/>
                <a:gd name="f206" fmla="*/ f202 1 f8"/>
                <a:gd name="f207" fmla="*/ f203 1 f8"/>
                <a:gd name="f208" fmla="*/ f204 1 f8"/>
                <a:gd name="f209" fmla="+- f205 0 f1"/>
                <a:gd name="f210" fmla="+- f206 0 f1"/>
                <a:gd name="f211" fmla="+- f207 0 f1"/>
                <a:gd name="f212" fmla="+- f208 0 f1"/>
                <a:gd name="f213" fmla="cos 1 f209"/>
                <a:gd name="f214" fmla="sin 1 f209"/>
                <a:gd name="f215" fmla="cos 1 f210"/>
                <a:gd name="f216" fmla="sin 1 f210"/>
                <a:gd name="f217" fmla="cos 1 f211"/>
                <a:gd name="f218" fmla="sin 1 f211"/>
                <a:gd name="f219" fmla="cos 1 f212"/>
                <a:gd name="f220" fmla="sin 1 f212"/>
                <a:gd name="f221" fmla="+- 0 0 f213"/>
                <a:gd name="f222" fmla="+- 0 0 f214"/>
                <a:gd name="f223" fmla="+- 0 0 f215"/>
                <a:gd name="f224" fmla="+- 0 0 f216"/>
                <a:gd name="f225" fmla="+- 0 0 f217"/>
                <a:gd name="f226" fmla="+- 0 0 f218"/>
                <a:gd name="f227" fmla="+- 0 0 f219"/>
                <a:gd name="f228" fmla="+- 0 0 f220"/>
                <a:gd name="f229" fmla="+- 0 0 f221"/>
                <a:gd name="f230" fmla="+- 0 0 f222"/>
                <a:gd name="f231" fmla="+- 0 0 f223"/>
                <a:gd name="f232" fmla="+- 0 0 f224"/>
                <a:gd name="f233" fmla="+- 0 0 f225"/>
                <a:gd name="f234" fmla="+- 0 0 f226"/>
                <a:gd name="f235" fmla="+- 0 0 f227"/>
                <a:gd name="f236" fmla="+- 0 0 f228"/>
                <a:gd name="f237" fmla="val f229"/>
                <a:gd name="f238" fmla="val f230"/>
                <a:gd name="f239" fmla="val f231"/>
                <a:gd name="f240" fmla="val f232"/>
                <a:gd name="f241" fmla="val f233"/>
                <a:gd name="f242" fmla="val f234"/>
                <a:gd name="f243" fmla="val f235"/>
                <a:gd name="f244" fmla="val f236"/>
                <a:gd name="f245" fmla="+- 0 0 f237"/>
                <a:gd name="f246" fmla="+- 0 0 f238"/>
                <a:gd name="f247" fmla="+- 0 0 f239"/>
                <a:gd name="f248" fmla="+- 0 0 f240"/>
                <a:gd name="f249" fmla="+- 0 0 f241"/>
                <a:gd name="f250" fmla="+- 0 0 f242"/>
                <a:gd name="f251" fmla="+- 0 0 f243"/>
                <a:gd name="f252" fmla="+- 0 0 f244"/>
                <a:gd name="f253" fmla="*/ f9 f245 1"/>
                <a:gd name="f254" fmla="*/ f9 f246 1"/>
                <a:gd name="f255" fmla="*/ f9 f247 1"/>
                <a:gd name="f256" fmla="*/ f9 f248 1"/>
                <a:gd name="f257" fmla="*/ f9 f249 1"/>
                <a:gd name="f258" fmla="*/ f9 f250 1"/>
                <a:gd name="f259" fmla="*/ f9 f251 1"/>
                <a:gd name="f260" fmla="*/ f9 f252 1"/>
                <a:gd name="f261" fmla="*/ f253 f63 1"/>
                <a:gd name="f262" fmla="*/ f254 f62 1"/>
                <a:gd name="f263" fmla="*/ f255 f63 1"/>
                <a:gd name="f264" fmla="*/ f256 f62 1"/>
                <a:gd name="f265" fmla="*/ f257 f89 1"/>
                <a:gd name="f266" fmla="*/ f258 f90 1"/>
                <a:gd name="f267" fmla="*/ f259 f89 1"/>
                <a:gd name="f268" fmla="*/ f260 f90 1"/>
                <a:gd name="f269" fmla="+- f72 f261 0"/>
                <a:gd name="f270" fmla="+- f71 f262 0"/>
                <a:gd name="f271" fmla="+- f72 f263 0"/>
                <a:gd name="f272" fmla="+- f71 f264 0"/>
                <a:gd name="f273" fmla="+- f72 f265 0"/>
                <a:gd name="f274" fmla="+- f71 f266 0"/>
                <a:gd name="f275" fmla="+- f72 f267 0"/>
                <a:gd name="f276" fmla="+- f71 f268 0"/>
                <a:gd name="f277" fmla="max f269 f273"/>
                <a:gd name="f278" fmla="max f271 f275"/>
                <a:gd name="f279" fmla="max f270 f274"/>
                <a:gd name="f280" fmla="max f272 f276"/>
                <a:gd name="f281" fmla="min f269 f273"/>
                <a:gd name="f282" fmla="min f271 f275"/>
                <a:gd name="f283" fmla="min f270 f274"/>
                <a:gd name="f284" fmla="min f272 f276"/>
                <a:gd name="f285" fmla="+- f269 f275 0"/>
                <a:gd name="f286" fmla="+- f270 f276 0"/>
                <a:gd name="f287" fmla="+- f271 f273 0"/>
                <a:gd name="f288" fmla="+- f272 f274 0"/>
                <a:gd name="f289" fmla="*/ f269 f41 1"/>
                <a:gd name="f290" fmla="*/ f270 f41 1"/>
                <a:gd name="f291" fmla="*/ f273 f41 1"/>
                <a:gd name="f292" fmla="*/ f274 f41 1"/>
                <a:gd name="f293" fmla="max f277 f278"/>
                <a:gd name="f294" fmla="max f279 f280"/>
                <a:gd name="f295" fmla="min f281 f282"/>
                <a:gd name="f296" fmla="min f283 f284"/>
                <a:gd name="f297" fmla="*/ f285 1 2"/>
                <a:gd name="f298" fmla="*/ f286 1 2"/>
                <a:gd name="f299" fmla="*/ f287 1 2"/>
                <a:gd name="f300" fmla="*/ f288 1 2"/>
                <a:gd name="f301" fmla="?: f81 f46 f293"/>
                <a:gd name="f302" fmla="?: f82 f47 f294"/>
                <a:gd name="f303" fmla="?: f83 f7 f295"/>
                <a:gd name="f304" fmla="?: f84 f7 f296"/>
                <a:gd name="f305" fmla="*/ f297 f41 1"/>
                <a:gd name="f306" fmla="*/ f298 f41 1"/>
                <a:gd name="f307" fmla="*/ f299 f41 1"/>
                <a:gd name="f308" fmla="*/ f300 f41 1"/>
                <a:gd name="f309" fmla="*/ f303 f41 1"/>
                <a:gd name="f310" fmla="*/ f304 f41 1"/>
                <a:gd name="f311" fmla="*/ f301 f41 1"/>
                <a:gd name="f312" fmla="*/ f302 f41 1"/>
              </a:gdLst>
              <a:ahLst/>
              <a:cxnLst>
                <a:cxn ang="3cd4">
                  <a:pos x="hc" y="t"/>
                </a:cxn>
                <a:cxn ang="0">
                  <a:pos x="r" y="vc"/>
                </a:cxn>
                <a:cxn ang="cd4">
                  <a:pos x="hc" y="b"/>
                </a:cxn>
                <a:cxn ang="cd2">
                  <a:pos x="l" y="vc"/>
                </a:cxn>
                <a:cxn ang="f38">
                  <a:pos x="f305" y="f306"/>
                </a:cxn>
                <a:cxn ang="f39">
                  <a:pos x="f307" y="f308"/>
                </a:cxn>
                <a:cxn ang="f40">
                  <a:pos x="f87" y="f88"/>
                </a:cxn>
              </a:cxnLst>
              <a:rect l="f309" t="f310" r="f311" b="f312"/>
              <a:pathLst>
                <a:path>
                  <a:moveTo>
                    <a:pt x="f289" y="f290"/>
                  </a:moveTo>
                  <a:arcTo wR="f77" hR="f78" stAng="f48" swAng="f74"/>
                  <a:lnTo>
                    <a:pt x="f291" y="f292"/>
                  </a:lnTo>
                  <a:arcTo wR="f95" hR="f96" stAng="f49" swAng="f80"/>
                  <a:close/>
                </a:path>
              </a:pathLst>
            </a:custGeom>
            <a:gradFill>
              <a:gsLst>
                <a:gs pos="0">
                  <a:srgbClr val="7DB59D"/>
                </a:gs>
                <a:gs pos="100000">
                  <a:srgbClr val="5EA488"/>
                </a:gs>
              </a:gsLst>
              <a:lin ang="5400000"/>
            </a:gradFill>
            <a:ln cap="flat">
              <a:noFill/>
              <a:prstDash val="solid"/>
            </a:ln>
            <a:effectLst>
              <a:outerShdw dist="25402" dir="5400000" algn="tl">
                <a:srgbClr val="000000">
                  <a:alpha val="25000"/>
                </a:srgbClr>
              </a:outerShdw>
            </a:effectLst>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bg-BG" sz="1800" b="0" i="0" u="none" strike="noStrike" kern="1200" cap="none" spc="0" baseline="0">
                <a:solidFill>
                  <a:srgbClr val="000000"/>
                </a:solidFill>
                <a:uFillTx/>
                <a:latin typeface="Calibri"/>
              </a:endParaRPr>
            </a:p>
          </p:txBody>
        </p:sp>
        <p:sp>
          <p:nvSpPr>
            <p:cNvPr id="6" name="Свободна форма: фигура 5">
              <a:extLst>
                <a:ext uri="{FF2B5EF4-FFF2-40B4-BE49-F238E27FC236}">
                  <a16:creationId xmlns:a16="http://schemas.microsoft.com/office/drawing/2014/main" id="{E3C8F9A6-0AC3-4892-B486-5E2E493E1BF6}"/>
                </a:ext>
              </a:extLst>
            </p:cNvPr>
            <p:cNvSpPr/>
            <p:nvPr/>
          </p:nvSpPr>
          <p:spPr>
            <a:xfrm>
              <a:off x="5834402" y="1866546"/>
              <a:ext cx="1147069" cy="114682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blipFill>
              <a:blip r:embed="rId2">
                <a:alphaModFix/>
              </a:blip>
              <a:stretch>
                <a:fillRect/>
              </a:stretch>
            </a:blipFill>
            <a:ln cap="flat">
              <a:noFill/>
              <a:prstDash val="solid"/>
            </a:ln>
            <a:effectLst>
              <a:outerShdw dist="25402" dir="5400000" algn="tl">
                <a:srgbClr val="000000">
                  <a:alpha val="25000"/>
                </a:srgbClr>
              </a:outerShdw>
            </a:effectLst>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bg-BG" sz="1800" b="0" i="0" u="none" strike="noStrike" kern="1200" cap="none" spc="0" baseline="0">
                <a:solidFill>
                  <a:srgbClr val="000000"/>
                </a:solidFill>
                <a:uFillTx/>
                <a:latin typeface="Calibri"/>
              </a:endParaRPr>
            </a:p>
          </p:txBody>
        </p:sp>
        <p:sp>
          <p:nvSpPr>
            <p:cNvPr id="7" name="Свободна форма: фигура 6">
              <a:extLst>
                <a:ext uri="{FF2B5EF4-FFF2-40B4-BE49-F238E27FC236}">
                  <a16:creationId xmlns:a16="http://schemas.microsoft.com/office/drawing/2014/main" id="{2842B671-43DA-42BE-B236-E372ACCAF395}"/>
                </a:ext>
              </a:extLst>
            </p:cNvPr>
            <p:cNvSpPr/>
            <p:nvPr/>
          </p:nvSpPr>
          <p:spPr>
            <a:xfrm>
              <a:off x="7068833" y="1881213"/>
              <a:ext cx="1535497" cy="1110145"/>
            </a:xfrm>
            <a:custGeom>
              <a:avLst/>
              <a:gdLst>
                <a:gd name="f0" fmla="val 10800000"/>
                <a:gd name="f1" fmla="val 5400000"/>
                <a:gd name="f2" fmla="val 180"/>
                <a:gd name="f3" fmla="val w"/>
                <a:gd name="f4" fmla="val h"/>
                <a:gd name="f5" fmla="val 0"/>
                <a:gd name="f6" fmla="val 1535496"/>
                <a:gd name="f7" fmla="val 1110147"/>
                <a:gd name="f8" fmla="+- 0 0 -90"/>
                <a:gd name="f9" fmla="*/ f3 1 1535496"/>
                <a:gd name="f10" fmla="*/ f4 1 1110147"/>
                <a:gd name="f11" fmla="+- f7 0 f5"/>
                <a:gd name="f12" fmla="+- f6 0 f5"/>
                <a:gd name="f13" fmla="*/ f8 f0 1"/>
                <a:gd name="f14" fmla="*/ f12 1 1535496"/>
                <a:gd name="f15" fmla="*/ f11 1 1110147"/>
                <a:gd name="f16" fmla="*/ 0 f12 1"/>
                <a:gd name="f17" fmla="*/ 0 f11 1"/>
                <a:gd name="f18" fmla="*/ 1535496 f12 1"/>
                <a:gd name="f19" fmla="*/ 1110147 f11 1"/>
                <a:gd name="f20" fmla="*/ f13 1 f2"/>
                <a:gd name="f21" fmla="*/ f16 1 1535496"/>
                <a:gd name="f22" fmla="*/ f17 1 1110147"/>
                <a:gd name="f23" fmla="*/ f18 1 1535496"/>
                <a:gd name="f24" fmla="*/ f19 1 1110147"/>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1535496" h="1110147">
                  <a:moveTo>
                    <a:pt x="f5" y="f5"/>
                  </a:moveTo>
                  <a:lnTo>
                    <a:pt x="f6" y="f5"/>
                  </a:lnTo>
                  <a:lnTo>
                    <a:pt x="f6" y="f7"/>
                  </a:lnTo>
                  <a:lnTo>
                    <a:pt x="f5" y="f7"/>
                  </a:lnTo>
                  <a:lnTo>
                    <a:pt x="f5" y="f5"/>
                  </a:lnTo>
                  <a:close/>
                </a:path>
              </a:pathLst>
            </a:custGeom>
            <a:noFill/>
            <a:ln cap="flat">
              <a:noFill/>
              <a:prstDash val="solid"/>
            </a:ln>
          </p:spPr>
          <p:txBody>
            <a:bodyPr vert="horz" wrap="square" lIns="20317" tIns="20317" rIns="20317" bIns="20317" anchor="ctr" anchorCtr="0" compatLnSpc="1">
              <a:noAutofit/>
            </a:bodyPr>
            <a:lstStyle/>
            <a:p>
              <a:pPr marL="0" marR="0" lvl="0" indent="0" algn="l" defTabSz="711202" rtl="0" fontAlgn="auto" hangingPunct="1">
                <a:lnSpc>
                  <a:spcPct val="90000"/>
                </a:lnSpc>
                <a:spcBef>
                  <a:spcPts val="0"/>
                </a:spcBef>
                <a:spcAft>
                  <a:spcPts val="200"/>
                </a:spcAft>
                <a:buNone/>
                <a:tabLst/>
                <a:defRPr sz="1800" b="0" i="0" u="none" strike="noStrike" kern="0" cap="none" spc="0" baseline="0">
                  <a:solidFill>
                    <a:srgbClr val="000000"/>
                  </a:solidFill>
                  <a:uFillTx/>
                </a:defRPr>
              </a:pPr>
              <a:r>
                <a:rPr lang="en-US" sz="1600" b="1" i="0" u="none" strike="noStrike" kern="1200" cap="none" spc="0" baseline="0" dirty="0">
                  <a:solidFill>
                    <a:srgbClr val="FFFFFF"/>
                  </a:solidFill>
                  <a:uFillTx/>
                  <a:latin typeface="Century Gothic"/>
                </a:rPr>
                <a:t>MODERN</a:t>
              </a:r>
              <a:endParaRPr lang="bg-BG" sz="1600" b="0" i="0" u="none" strike="noStrike" kern="1200" cap="none" spc="0" baseline="0" dirty="0">
                <a:solidFill>
                  <a:srgbClr val="FFFFFF"/>
                </a:solidFill>
                <a:uFillTx/>
                <a:latin typeface="Century Gothic"/>
              </a:endParaRPr>
            </a:p>
          </p:txBody>
        </p:sp>
        <p:sp>
          <p:nvSpPr>
            <p:cNvPr id="8" name="Свободна форма: фигура 7">
              <a:extLst>
                <a:ext uri="{FF2B5EF4-FFF2-40B4-BE49-F238E27FC236}">
                  <a16:creationId xmlns:a16="http://schemas.microsoft.com/office/drawing/2014/main" id="{7E29DD82-427B-4C48-9793-BF6CB181FAC4}"/>
                </a:ext>
              </a:extLst>
            </p:cNvPr>
            <p:cNvSpPr/>
            <p:nvPr/>
          </p:nvSpPr>
          <p:spPr>
            <a:xfrm>
              <a:off x="6681657" y="2934629"/>
              <a:ext cx="1147069" cy="114682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blipFill>
              <a:blip r:embed="rId3">
                <a:alphaModFix/>
              </a:blip>
              <a:stretch>
                <a:fillRect/>
              </a:stretch>
            </a:blipFill>
            <a:ln cap="flat">
              <a:noFill/>
              <a:prstDash val="solid"/>
            </a:ln>
            <a:effectLst>
              <a:outerShdw dist="25402" dir="5400000" algn="tl">
                <a:srgbClr val="000000">
                  <a:alpha val="25000"/>
                </a:srgbClr>
              </a:outerShdw>
            </a:effectLst>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bg-BG" sz="1800" b="0" i="0" u="none" strike="noStrike" kern="1200" cap="none" spc="0" baseline="0">
                <a:solidFill>
                  <a:srgbClr val="000000"/>
                </a:solidFill>
                <a:uFillTx/>
                <a:latin typeface="Calibri"/>
              </a:endParaRPr>
            </a:p>
          </p:txBody>
        </p:sp>
        <p:sp>
          <p:nvSpPr>
            <p:cNvPr id="9" name="Свободна форма: фигура 8">
              <a:extLst>
                <a:ext uri="{FF2B5EF4-FFF2-40B4-BE49-F238E27FC236}">
                  <a16:creationId xmlns:a16="http://schemas.microsoft.com/office/drawing/2014/main" id="{9F132792-6130-4678-A540-B25B1428C419}"/>
                </a:ext>
              </a:extLst>
            </p:cNvPr>
            <p:cNvSpPr/>
            <p:nvPr/>
          </p:nvSpPr>
          <p:spPr>
            <a:xfrm>
              <a:off x="7912943" y="2954682"/>
              <a:ext cx="1535497" cy="1110145"/>
            </a:xfrm>
            <a:custGeom>
              <a:avLst/>
              <a:gdLst>
                <a:gd name="f0" fmla="val 10800000"/>
                <a:gd name="f1" fmla="val 5400000"/>
                <a:gd name="f2" fmla="val 180"/>
                <a:gd name="f3" fmla="val w"/>
                <a:gd name="f4" fmla="val h"/>
                <a:gd name="f5" fmla="val 0"/>
                <a:gd name="f6" fmla="val 1535496"/>
                <a:gd name="f7" fmla="val 1110147"/>
                <a:gd name="f8" fmla="+- 0 0 -90"/>
                <a:gd name="f9" fmla="*/ f3 1 1535496"/>
                <a:gd name="f10" fmla="*/ f4 1 1110147"/>
                <a:gd name="f11" fmla="+- f7 0 f5"/>
                <a:gd name="f12" fmla="+- f6 0 f5"/>
                <a:gd name="f13" fmla="*/ f8 f0 1"/>
                <a:gd name="f14" fmla="*/ f12 1 1535496"/>
                <a:gd name="f15" fmla="*/ f11 1 1110147"/>
                <a:gd name="f16" fmla="*/ 0 f12 1"/>
                <a:gd name="f17" fmla="*/ 0 f11 1"/>
                <a:gd name="f18" fmla="*/ 1535496 f12 1"/>
                <a:gd name="f19" fmla="*/ 1110147 f11 1"/>
                <a:gd name="f20" fmla="*/ f13 1 f2"/>
                <a:gd name="f21" fmla="*/ f16 1 1535496"/>
                <a:gd name="f22" fmla="*/ f17 1 1110147"/>
                <a:gd name="f23" fmla="*/ f18 1 1535496"/>
                <a:gd name="f24" fmla="*/ f19 1 1110147"/>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1535496" h="1110147">
                  <a:moveTo>
                    <a:pt x="f5" y="f5"/>
                  </a:moveTo>
                  <a:lnTo>
                    <a:pt x="f6" y="f5"/>
                  </a:lnTo>
                  <a:lnTo>
                    <a:pt x="f6" y="f7"/>
                  </a:lnTo>
                  <a:lnTo>
                    <a:pt x="f5" y="f7"/>
                  </a:lnTo>
                  <a:lnTo>
                    <a:pt x="f5" y="f5"/>
                  </a:lnTo>
                  <a:close/>
                </a:path>
              </a:pathLst>
            </a:custGeom>
            <a:noFill/>
            <a:ln cap="flat">
              <a:noFill/>
              <a:prstDash val="solid"/>
            </a:ln>
          </p:spPr>
          <p:txBody>
            <a:bodyPr vert="horz" wrap="square" lIns="20317" tIns="20317" rIns="20317" bIns="20317" anchor="ctr" anchorCtr="0" compatLnSpc="1">
              <a:noAutofit/>
            </a:bodyPr>
            <a:lstStyle/>
            <a:p>
              <a:pPr marL="0" marR="0" lvl="0" indent="0" algn="l" defTabSz="711202" rtl="0" fontAlgn="auto" hangingPunct="1">
                <a:lnSpc>
                  <a:spcPct val="90000"/>
                </a:lnSpc>
                <a:spcBef>
                  <a:spcPts val="0"/>
                </a:spcBef>
                <a:spcAft>
                  <a:spcPts val="200"/>
                </a:spcAft>
                <a:buNone/>
                <a:tabLst/>
                <a:defRPr sz="1800" b="0" i="0" u="none" strike="noStrike" kern="0" cap="none" spc="0" baseline="0">
                  <a:solidFill>
                    <a:srgbClr val="000000"/>
                  </a:solidFill>
                  <a:uFillTx/>
                </a:defRPr>
              </a:pPr>
              <a:r>
                <a:rPr lang="en-US" sz="1600" b="1" i="0" u="none" strike="noStrike" kern="1200" cap="none" spc="0" baseline="0" dirty="0">
                  <a:solidFill>
                    <a:srgbClr val="FFFFFF"/>
                  </a:solidFill>
                  <a:uFillTx/>
                  <a:latin typeface="Century Gothic"/>
                </a:rPr>
                <a:t>INNOVATIVE</a:t>
              </a:r>
              <a:endParaRPr lang="bg-BG" sz="1600" b="0" i="0" u="none" strike="noStrike" kern="1200" cap="none" spc="0" baseline="0" dirty="0">
                <a:solidFill>
                  <a:srgbClr val="FFFFFF"/>
                </a:solidFill>
                <a:uFillTx/>
                <a:latin typeface="Century Gothic"/>
              </a:endParaRPr>
            </a:p>
          </p:txBody>
        </p:sp>
        <p:sp>
          <p:nvSpPr>
            <p:cNvPr id="10" name="Свободна форма: фигура 9">
              <a:extLst>
                <a:ext uri="{FF2B5EF4-FFF2-40B4-BE49-F238E27FC236}">
                  <a16:creationId xmlns:a16="http://schemas.microsoft.com/office/drawing/2014/main" id="{1A62955B-4117-4A0C-81CA-2C5922C2B4DD}"/>
                </a:ext>
              </a:extLst>
            </p:cNvPr>
            <p:cNvSpPr/>
            <p:nvPr/>
          </p:nvSpPr>
          <p:spPr>
            <a:xfrm>
              <a:off x="5706642" y="5523835"/>
              <a:ext cx="1137897" cy="114682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blipFill>
              <a:blip r:embed="rId4">
                <a:alphaModFix/>
              </a:blip>
              <a:stretch>
                <a:fillRect/>
              </a:stretch>
            </a:blipFill>
            <a:ln cap="flat">
              <a:noFill/>
              <a:prstDash val="solid"/>
            </a:ln>
            <a:effectLst>
              <a:outerShdw dist="25402" dir="5400000" algn="tl">
                <a:srgbClr val="000000">
                  <a:alpha val="25000"/>
                </a:srgbClr>
              </a:outerShdw>
            </a:effectLst>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bg-BG" sz="1800" b="0" i="0" u="none" strike="noStrike" kern="1200" cap="none" spc="0" baseline="0">
                <a:solidFill>
                  <a:srgbClr val="000000"/>
                </a:solidFill>
                <a:uFillTx/>
                <a:latin typeface="Calibri"/>
              </a:endParaRPr>
            </a:p>
          </p:txBody>
        </p:sp>
        <p:sp>
          <p:nvSpPr>
            <p:cNvPr id="11" name="Свободна форма: фигура 10">
              <a:extLst>
                <a:ext uri="{FF2B5EF4-FFF2-40B4-BE49-F238E27FC236}">
                  <a16:creationId xmlns:a16="http://schemas.microsoft.com/office/drawing/2014/main" id="{3C7454FB-4FE5-4D81-ACA7-7197430C3260}"/>
                </a:ext>
              </a:extLst>
            </p:cNvPr>
            <p:cNvSpPr/>
            <p:nvPr/>
          </p:nvSpPr>
          <p:spPr>
            <a:xfrm>
              <a:off x="7912943" y="4523555"/>
              <a:ext cx="1535497" cy="1110145"/>
            </a:xfrm>
            <a:custGeom>
              <a:avLst/>
              <a:gdLst>
                <a:gd name="f0" fmla="val 10800000"/>
                <a:gd name="f1" fmla="val 5400000"/>
                <a:gd name="f2" fmla="val 180"/>
                <a:gd name="f3" fmla="val w"/>
                <a:gd name="f4" fmla="val h"/>
                <a:gd name="f5" fmla="val 0"/>
                <a:gd name="f6" fmla="val 1535496"/>
                <a:gd name="f7" fmla="val 1110147"/>
                <a:gd name="f8" fmla="+- 0 0 -90"/>
                <a:gd name="f9" fmla="*/ f3 1 1535496"/>
                <a:gd name="f10" fmla="*/ f4 1 1110147"/>
                <a:gd name="f11" fmla="+- f7 0 f5"/>
                <a:gd name="f12" fmla="+- f6 0 f5"/>
                <a:gd name="f13" fmla="*/ f8 f0 1"/>
                <a:gd name="f14" fmla="*/ f12 1 1535496"/>
                <a:gd name="f15" fmla="*/ f11 1 1110147"/>
                <a:gd name="f16" fmla="*/ 0 f12 1"/>
                <a:gd name="f17" fmla="*/ 0 f11 1"/>
                <a:gd name="f18" fmla="*/ 1535496 f12 1"/>
                <a:gd name="f19" fmla="*/ 1110147 f11 1"/>
                <a:gd name="f20" fmla="*/ f13 1 f2"/>
                <a:gd name="f21" fmla="*/ f16 1 1535496"/>
                <a:gd name="f22" fmla="*/ f17 1 1110147"/>
                <a:gd name="f23" fmla="*/ f18 1 1535496"/>
                <a:gd name="f24" fmla="*/ f19 1 1110147"/>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1535496" h="1110147">
                  <a:moveTo>
                    <a:pt x="f5" y="f5"/>
                  </a:moveTo>
                  <a:lnTo>
                    <a:pt x="f6" y="f5"/>
                  </a:lnTo>
                  <a:lnTo>
                    <a:pt x="f6" y="f7"/>
                  </a:lnTo>
                  <a:lnTo>
                    <a:pt x="f5" y="f7"/>
                  </a:lnTo>
                  <a:lnTo>
                    <a:pt x="f5" y="f5"/>
                  </a:lnTo>
                  <a:close/>
                </a:path>
              </a:pathLst>
            </a:custGeom>
            <a:noFill/>
            <a:ln cap="flat">
              <a:noFill/>
              <a:prstDash val="solid"/>
            </a:ln>
          </p:spPr>
          <p:txBody>
            <a:bodyPr vert="horz" wrap="square" lIns="20317" tIns="20317" rIns="20317" bIns="20317" anchor="ctr" anchorCtr="0" compatLnSpc="1">
              <a:noAutofit/>
            </a:bodyPr>
            <a:lstStyle/>
            <a:p>
              <a:pPr marL="0" marR="0" lvl="0" indent="0" algn="l" defTabSz="711202" rtl="0" fontAlgn="auto" hangingPunct="1">
                <a:lnSpc>
                  <a:spcPct val="90000"/>
                </a:lnSpc>
                <a:spcBef>
                  <a:spcPts val="0"/>
                </a:spcBef>
                <a:spcAft>
                  <a:spcPts val="200"/>
                </a:spcAft>
                <a:buNone/>
                <a:tabLst/>
                <a:defRPr sz="1800" b="0" i="0" u="none" strike="noStrike" kern="0" cap="none" spc="0" baseline="0">
                  <a:solidFill>
                    <a:srgbClr val="000000"/>
                  </a:solidFill>
                  <a:uFillTx/>
                </a:defRPr>
              </a:pPr>
              <a:r>
                <a:rPr lang="en-US" sz="1600" b="1" i="0" u="none" strike="noStrike" kern="1200" cap="none" spc="0" baseline="0" dirty="0">
                  <a:solidFill>
                    <a:srgbClr val="FFFFFF"/>
                  </a:solidFill>
                  <a:uFillTx/>
                  <a:latin typeface="Century Gothic"/>
                </a:rPr>
                <a:t>CONNECTED</a:t>
              </a:r>
              <a:endParaRPr lang="bg-BG" sz="1600" b="0" i="0" u="none" strike="noStrike" kern="1200" cap="none" spc="0" baseline="0" dirty="0">
                <a:solidFill>
                  <a:srgbClr val="FFFFFF"/>
                </a:solidFill>
                <a:uFillTx/>
                <a:latin typeface="Century Gothic"/>
              </a:endParaRPr>
            </a:p>
          </p:txBody>
        </p:sp>
        <p:sp>
          <p:nvSpPr>
            <p:cNvPr id="12" name="Свободна форма: фигура 11">
              <a:extLst>
                <a:ext uri="{FF2B5EF4-FFF2-40B4-BE49-F238E27FC236}">
                  <a16:creationId xmlns:a16="http://schemas.microsoft.com/office/drawing/2014/main" id="{C5FF2C23-AA02-4B22-9FD5-2FFB75A33612}"/>
                </a:ext>
              </a:extLst>
            </p:cNvPr>
            <p:cNvSpPr/>
            <p:nvPr/>
          </p:nvSpPr>
          <p:spPr>
            <a:xfrm>
              <a:off x="6634941" y="4402150"/>
              <a:ext cx="1147069" cy="114682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blipFill>
              <a:blip r:embed="rId5">
                <a:alphaModFix/>
              </a:blip>
              <a:stretch>
                <a:fillRect/>
              </a:stretch>
            </a:blipFill>
            <a:ln cap="flat">
              <a:noFill/>
              <a:prstDash val="solid"/>
            </a:ln>
            <a:effectLst>
              <a:outerShdw dist="25402" dir="5400000" algn="tl">
                <a:srgbClr val="000000">
                  <a:alpha val="25000"/>
                </a:srgbClr>
              </a:outerShdw>
            </a:effectLst>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bg-BG" sz="1800" b="0" i="0" u="none" strike="noStrike" kern="1200" cap="none" spc="0" baseline="0">
                <a:solidFill>
                  <a:srgbClr val="000000"/>
                </a:solidFill>
                <a:uFillTx/>
                <a:latin typeface="Calibri"/>
              </a:endParaRPr>
            </a:p>
          </p:txBody>
        </p:sp>
        <p:sp>
          <p:nvSpPr>
            <p:cNvPr id="13" name="Свободна форма: фигура 12">
              <a:extLst>
                <a:ext uri="{FF2B5EF4-FFF2-40B4-BE49-F238E27FC236}">
                  <a16:creationId xmlns:a16="http://schemas.microsoft.com/office/drawing/2014/main" id="{1FCCDD44-0C8E-4FEA-9C25-B494A7956007}"/>
                </a:ext>
              </a:extLst>
            </p:cNvPr>
            <p:cNvSpPr/>
            <p:nvPr/>
          </p:nvSpPr>
          <p:spPr>
            <a:xfrm>
              <a:off x="7293263" y="5633709"/>
              <a:ext cx="1535497" cy="1110145"/>
            </a:xfrm>
            <a:custGeom>
              <a:avLst/>
              <a:gdLst>
                <a:gd name="f0" fmla="val 10800000"/>
                <a:gd name="f1" fmla="val 5400000"/>
                <a:gd name="f2" fmla="val 180"/>
                <a:gd name="f3" fmla="val w"/>
                <a:gd name="f4" fmla="val h"/>
                <a:gd name="f5" fmla="val 0"/>
                <a:gd name="f6" fmla="val 1535496"/>
                <a:gd name="f7" fmla="val 1110147"/>
                <a:gd name="f8" fmla="+- 0 0 -90"/>
                <a:gd name="f9" fmla="*/ f3 1 1535496"/>
                <a:gd name="f10" fmla="*/ f4 1 1110147"/>
                <a:gd name="f11" fmla="+- f7 0 f5"/>
                <a:gd name="f12" fmla="+- f6 0 f5"/>
                <a:gd name="f13" fmla="*/ f8 f0 1"/>
                <a:gd name="f14" fmla="*/ f12 1 1535496"/>
                <a:gd name="f15" fmla="*/ f11 1 1110147"/>
                <a:gd name="f16" fmla="*/ 0 f12 1"/>
                <a:gd name="f17" fmla="*/ 0 f11 1"/>
                <a:gd name="f18" fmla="*/ 1535496 f12 1"/>
                <a:gd name="f19" fmla="*/ 1110147 f11 1"/>
                <a:gd name="f20" fmla="*/ f13 1 f2"/>
                <a:gd name="f21" fmla="*/ f16 1 1535496"/>
                <a:gd name="f22" fmla="*/ f17 1 1110147"/>
                <a:gd name="f23" fmla="*/ f18 1 1535496"/>
                <a:gd name="f24" fmla="*/ f19 1 1110147"/>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1535496" h="1110147">
                  <a:moveTo>
                    <a:pt x="f5" y="f5"/>
                  </a:moveTo>
                  <a:lnTo>
                    <a:pt x="f6" y="f5"/>
                  </a:lnTo>
                  <a:lnTo>
                    <a:pt x="f6" y="f7"/>
                  </a:lnTo>
                  <a:lnTo>
                    <a:pt x="f5" y="f7"/>
                  </a:lnTo>
                  <a:lnTo>
                    <a:pt x="f5" y="f5"/>
                  </a:lnTo>
                  <a:close/>
                </a:path>
              </a:pathLst>
            </a:custGeom>
            <a:noFill/>
            <a:ln cap="flat">
              <a:noFill/>
              <a:prstDash val="solid"/>
            </a:ln>
          </p:spPr>
          <p:txBody>
            <a:bodyPr vert="horz" wrap="square" lIns="20317" tIns="20317" rIns="20317" bIns="20317" anchor="ctr" anchorCtr="0" compatLnSpc="1">
              <a:noAutofit/>
            </a:bodyPr>
            <a:lstStyle/>
            <a:p>
              <a:pPr marL="0" marR="0" lvl="0" indent="0" algn="l" defTabSz="711202" rtl="0" fontAlgn="auto" hangingPunct="1">
                <a:lnSpc>
                  <a:spcPct val="90000"/>
                </a:lnSpc>
                <a:spcBef>
                  <a:spcPts val="0"/>
                </a:spcBef>
                <a:spcAft>
                  <a:spcPts val="200"/>
                </a:spcAft>
                <a:buNone/>
                <a:tabLst/>
                <a:defRPr sz="1800" b="0" i="0" u="none" strike="noStrike" kern="0" cap="none" spc="0" baseline="0">
                  <a:solidFill>
                    <a:srgbClr val="000000"/>
                  </a:solidFill>
                  <a:uFillTx/>
                </a:defRPr>
              </a:pPr>
              <a:r>
                <a:rPr lang="en-US" sz="1600" b="1" dirty="0">
                  <a:solidFill>
                    <a:srgbClr val="FFFFFF"/>
                  </a:solidFill>
                  <a:latin typeface="Century Gothic"/>
                </a:rPr>
                <a:t>GREEN</a:t>
              </a:r>
              <a:r>
                <a:rPr lang="bg-BG" sz="1600" b="1" i="0" u="none" strike="noStrike" kern="1200" cap="none" spc="0" baseline="0" dirty="0">
                  <a:solidFill>
                    <a:srgbClr val="000000"/>
                  </a:solidFill>
                  <a:uFillTx/>
                  <a:latin typeface="Century Gothic"/>
                </a:rPr>
                <a:t> </a:t>
              </a:r>
              <a:endParaRPr lang="bg-BG" sz="1600" b="0" i="0" u="none" strike="noStrike" kern="1200" cap="none" spc="0" baseline="0" dirty="0">
                <a:solidFill>
                  <a:srgbClr val="000000"/>
                </a:solidFill>
                <a:uFillTx/>
                <a:latin typeface="Century Gothic"/>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3">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3DF6E0D3-3338-4A7F-A523-3030279CCFA2}"/>
              </a:ext>
            </a:extLst>
          </p:cNvPr>
          <p:cNvSpPr txBox="1">
            <a:spLocks noGrp="1"/>
          </p:cNvSpPr>
          <p:nvPr>
            <p:ph type="title"/>
          </p:nvPr>
        </p:nvSpPr>
        <p:spPr>
          <a:xfrm>
            <a:off x="576941" y="446090"/>
            <a:ext cx="5355774" cy="1513341"/>
          </a:xfrm>
        </p:spPr>
        <p:txBody>
          <a:bodyPr anchorCtr="1">
            <a:normAutofit fontScale="90000"/>
          </a:bodyPr>
          <a:lstStyle/>
          <a:p>
            <a:pPr lvl="0" algn="just"/>
            <a:r>
              <a:rPr lang="en-US" sz="2000" b="1" dirty="0"/>
              <a:t>LOCATION AND LOGOSTIC ADVANTAGES of Blagoevgrad </a:t>
            </a:r>
            <a:br>
              <a:rPr lang="en-US" sz="1800" b="1" dirty="0"/>
            </a:br>
            <a:r>
              <a:rPr lang="en-US" sz="1600" b="1" dirty="0">
                <a:solidFill>
                  <a:schemeClr val="bg2">
                    <a:lumMod val="25000"/>
                  </a:schemeClr>
                </a:solidFill>
              </a:rPr>
              <a:t>Blagoevgrad region is the third largest in Bulgaria, occupying the southwestern part of the country AND of A great importance for the Balkans and Europe.</a:t>
            </a:r>
            <a:endParaRPr lang="bg-BG" sz="1600" b="1" dirty="0">
              <a:solidFill>
                <a:schemeClr val="bg2">
                  <a:lumMod val="25000"/>
                </a:schemeClr>
              </a:solidFill>
            </a:endParaRPr>
          </a:p>
        </p:txBody>
      </p:sp>
      <p:pic>
        <p:nvPicPr>
          <p:cNvPr id="3" name="Контейнер за съдържание 4">
            <a:extLst>
              <a:ext uri="{FF2B5EF4-FFF2-40B4-BE49-F238E27FC236}">
                <a16:creationId xmlns:a16="http://schemas.microsoft.com/office/drawing/2014/main" id="{554DFEB5-69F2-4938-B073-B6E9A98F1548}"/>
              </a:ext>
            </a:extLst>
          </p:cNvPr>
          <p:cNvPicPr>
            <a:picLocks noGrp="1" noChangeAspect="1"/>
          </p:cNvPicPr>
          <p:nvPr>
            <p:ph idx="1"/>
          </p:nvPr>
        </p:nvPicPr>
        <p:blipFill>
          <a:blip r:embed="rId2"/>
          <a:stretch>
            <a:fillRect/>
          </a:stretch>
        </p:blipFill>
        <p:spPr>
          <a:xfrm>
            <a:off x="6094411" y="446090"/>
            <a:ext cx="5639013" cy="6074450"/>
          </a:xfrm>
        </p:spPr>
      </p:pic>
      <p:sp>
        <p:nvSpPr>
          <p:cNvPr id="4" name="Текстов контейнер 3">
            <a:extLst>
              <a:ext uri="{FF2B5EF4-FFF2-40B4-BE49-F238E27FC236}">
                <a16:creationId xmlns:a16="http://schemas.microsoft.com/office/drawing/2014/main" id="{2A227BEB-A012-45EC-A540-FBE3ED29687C}"/>
              </a:ext>
            </a:extLst>
          </p:cNvPr>
          <p:cNvSpPr txBox="1">
            <a:spLocks noGrp="1"/>
          </p:cNvSpPr>
          <p:nvPr>
            <p:ph type="body" idx="2"/>
          </p:nvPr>
        </p:nvSpPr>
        <p:spPr>
          <a:xfrm>
            <a:off x="576940" y="2090058"/>
            <a:ext cx="5517471" cy="4321852"/>
          </a:xfrm>
        </p:spPr>
        <p:txBody>
          <a:bodyPr/>
          <a:lstStyle/>
          <a:p>
            <a:pPr lvl="0">
              <a:lnSpc>
                <a:spcPct val="90000"/>
              </a:lnSpc>
              <a:spcBef>
                <a:spcPts val="300"/>
              </a:spcBef>
            </a:pPr>
            <a:r>
              <a:rPr lang="en-US" sz="1500" b="1" dirty="0">
                <a:solidFill>
                  <a:srgbClr val="FFFFFF"/>
                </a:solidFill>
              </a:rPr>
              <a:t>The location of the city is its biggest advantage.</a:t>
            </a:r>
          </a:p>
          <a:p>
            <a:pPr lvl="0">
              <a:lnSpc>
                <a:spcPct val="90000"/>
              </a:lnSpc>
              <a:spcBef>
                <a:spcPts val="300"/>
              </a:spcBef>
            </a:pPr>
            <a:r>
              <a:rPr lang="en-US" sz="1500" b="1" dirty="0">
                <a:solidFill>
                  <a:srgbClr val="FFFFFF"/>
                </a:solidFill>
              </a:rPr>
              <a:t>Border location:</a:t>
            </a:r>
          </a:p>
          <a:p>
            <a:pPr marL="285750" lvl="0" indent="-285750">
              <a:lnSpc>
                <a:spcPct val="90000"/>
              </a:lnSpc>
              <a:spcBef>
                <a:spcPts val="300"/>
              </a:spcBef>
              <a:buFontTx/>
              <a:buChar char="-"/>
            </a:pPr>
            <a:r>
              <a:rPr lang="en-US" sz="1500" b="1" dirty="0">
                <a:solidFill>
                  <a:schemeClr val="bg2">
                    <a:lumMod val="25000"/>
                  </a:schemeClr>
                </a:solidFill>
              </a:rPr>
              <a:t>Northern Macedonia - 28 km</a:t>
            </a:r>
          </a:p>
          <a:p>
            <a:pPr marL="285750" lvl="0" indent="-285750">
              <a:lnSpc>
                <a:spcPct val="90000"/>
              </a:lnSpc>
              <a:spcBef>
                <a:spcPts val="300"/>
              </a:spcBef>
              <a:buFontTx/>
              <a:buChar char="-"/>
            </a:pPr>
            <a:r>
              <a:rPr lang="en-US" sz="1500" b="1" dirty="0">
                <a:solidFill>
                  <a:schemeClr val="bg2">
                    <a:lumMod val="25000"/>
                  </a:schemeClr>
                </a:solidFill>
              </a:rPr>
              <a:t>Greece - 83 km</a:t>
            </a:r>
          </a:p>
          <a:p>
            <a:pPr marL="285750" lvl="0" indent="-285750">
              <a:lnSpc>
                <a:spcPct val="90000"/>
              </a:lnSpc>
              <a:spcBef>
                <a:spcPts val="300"/>
              </a:spcBef>
              <a:buFontTx/>
              <a:buChar char="-"/>
            </a:pPr>
            <a:r>
              <a:rPr lang="en-US" sz="1500" b="1" dirty="0">
                <a:solidFill>
                  <a:schemeClr val="bg2">
                    <a:lumMod val="25000"/>
                  </a:schemeClr>
                </a:solidFill>
              </a:rPr>
              <a:t>Serbia - 143 km.</a:t>
            </a:r>
          </a:p>
          <a:p>
            <a:pPr lvl="0">
              <a:lnSpc>
                <a:spcPct val="90000"/>
              </a:lnSpc>
              <a:spcBef>
                <a:spcPts val="300"/>
              </a:spcBef>
            </a:pPr>
            <a:r>
              <a:rPr lang="en-US" sz="1500" b="1" dirty="0">
                <a:solidFill>
                  <a:srgbClr val="FFFFFF"/>
                </a:solidFill>
              </a:rPr>
              <a:t>Distance to nearby major cities:</a:t>
            </a:r>
          </a:p>
          <a:p>
            <a:pPr marL="285750" lvl="0" indent="-285750">
              <a:lnSpc>
                <a:spcPct val="90000"/>
              </a:lnSpc>
              <a:spcBef>
                <a:spcPts val="300"/>
              </a:spcBef>
              <a:buFontTx/>
              <a:buChar char="-"/>
            </a:pPr>
            <a:r>
              <a:rPr lang="en-US" sz="1500" b="1" dirty="0">
                <a:solidFill>
                  <a:schemeClr val="bg2">
                    <a:lumMod val="25000"/>
                  </a:schemeClr>
                </a:solidFill>
              </a:rPr>
              <a:t>Sofia - 96 km</a:t>
            </a:r>
          </a:p>
          <a:p>
            <a:pPr marL="285750" lvl="0" indent="-285750">
              <a:lnSpc>
                <a:spcPct val="90000"/>
              </a:lnSpc>
              <a:spcBef>
                <a:spcPts val="300"/>
              </a:spcBef>
              <a:buFontTx/>
              <a:buChar char="-"/>
            </a:pPr>
            <a:r>
              <a:rPr lang="en-US" sz="1500" b="1" dirty="0">
                <a:solidFill>
                  <a:schemeClr val="bg2">
                    <a:lumMod val="25000"/>
                  </a:schemeClr>
                </a:solidFill>
              </a:rPr>
              <a:t>Skopje - 183 km</a:t>
            </a:r>
          </a:p>
          <a:p>
            <a:pPr marL="285750" lvl="0" indent="-285750">
              <a:lnSpc>
                <a:spcPct val="90000"/>
              </a:lnSpc>
              <a:spcBef>
                <a:spcPts val="300"/>
              </a:spcBef>
              <a:buFontTx/>
              <a:buChar char="-"/>
            </a:pPr>
            <a:r>
              <a:rPr lang="en-US" sz="1500" b="1" dirty="0">
                <a:solidFill>
                  <a:schemeClr val="bg2">
                    <a:lumMod val="25000"/>
                  </a:schemeClr>
                </a:solidFill>
              </a:rPr>
              <a:t>Thessaloniki - 199 km</a:t>
            </a:r>
          </a:p>
          <a:p>
            <a:pPr lvl="0">
              <a:lnSpc>
                <a:spcPct val="90000"/>
              </a:lnSpc>
              <a:spcBef>
                <a:spcPts val="300"/>
              </a:spcBef>
            </a:pPr>
            <a:r>
              <a:rPr lang="en-US" sz="1500" b="1" dirty="0">
                <a:solidFill>
                  <a:srgbClr val="FFFFFF"/>
                </a:solidFill>
              </a:rPr>
              <a:t>Road arteries:</a:t>
            </a:r>
          </a:p>
          <a:p>
            <a:pPr lvl="0">
              <a:lnSpc>
                <a:spcPct val="90000"/>
              </a:lnSpc>
              <a:spcBef>
                <a:spcPts val="300"/>
              </a:spcBef>
            </a:pPr>
            <a:r>
              <a:rPr lang="en-US" sz="1500" b="1" dirty="0">
                <a:solidFill>
                  <a:srgbClr val="FFFFFF"/>
                </a:solidFill>
              </a:rPr>
              <a:t>Struma Motorway, which connects Sofia with the </a:t>
            </a:r>
            <a:r>
              <a:rPr lang="en-US" sz="1500" b="1" dirty="0" err="1">
                <a:solidFill>
                  <a:srgbClr val="FFFFFF"/>
                </a:solidFill>
              </a:rPr>
              <a:t>Kulata</a:t>
            </a:r>
            <a:r>
              <a:rPr lang="en-US" sz="1500" b="1" dirty="0">
                <a:solidFill>
                  <a:srgbClr val="FFFFFF"/>
                </a:solidFill>
              </a:rPr>
              <a:t> border checkpoint. The highway is being built on the site of part of the existing national road I-1.</a:t>
            </a:r>
            <a:endParaRPr lang="bg-BG" sz="1200" i="1" dirty="0"/>
          </a:p>
          <a:p>
            <a:pPr lvl="0">
              <a:lnSpc>
                <a:spcPct val="90000"/>
              </a:lnSpc>
              <a:spcBef>
                <a:spcPts val="300"/>
              </a:spcBef>
            </a:pPr>
            <a:endParaRPr lang="bg-BG" sz="1200" b="1" dirty="0">
              <a:solidFill>
                <a:srgbClr val="996633"/>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4">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35561E55-236A-4A05-9119-15493A0F580A}"/>
              </a:ext>
            </a:extLst>
          </p:cNvPr>
          <p:cNvSpPr txBox="1">
            <a:spLocks noGrp="1"/>
          </p:cNvSpPr>
          <p:nvPr>
            <p:ph type="title"/>
          </p:nvPr>
        </p:nvSpPr>
        <p:spPr>
          <a:xfrm>
            <a:off x="544287" y="446090"/>
            <a:ext cx="5550124" cy="742629"/>
          </a:xfrm>
        </p:spPr>
        <p:txBody>
          <a:bodyPr anchorCtr="1">
            <a:normAutofit/>
          </a:bodyPr>
          <a:lstStyle/>
          <a:p>
            <a:pPr lvl="0" algn="ctr"/>
            <a:r>
              <a:rPr lang="en-US" b="1" dirty="0">
                <a:latin typeface="Times New Roman" pitchFamily="18"/>
              </a:rPr>
              <a:t>State of the local economy</a:t>
            </a:r>
            <a:endParaRPr lang="bg-BG" dirty="0"/>
          </a:p>
        </p:txBody>
      </p:sp>
      <p:sp>
        <p:nvSpPr>
          <p:cNvPr id="3" name="Текстов контейнер 3">
            <a:extLst>
              <a:ext uri="{FF2B5EF4-FFF2-40B4-BE49-F238E27FC236}">
                <a16:creationId xmlns:a16="http://schemas.microsoft.com/office/drawing/2014/main" id="{F96C3CE9-3809-413C-B6D9-30C7E3783F2E}"/>
              </a:ext>
            </a:extLst>
          </p:cNvPr>
          <p:cNvSpPr txBox="1">
            <a:spLocks noGrp="1"/>
          </p:cNvSpPr>
          <p:nvPr>
            <p:ph type="body" idx="2"/>
          </p:nvPr>
        </p:nvSpPr>
        <p:spPr>
          <a:xfrm>
            <a:off x="544287" y="1310636"/>
            <a:ext cx="5181603" cy="4978395"/>
          </a:xfrm>
        </p:spPr>
        <p:txBody>
          <a:bodyPr>
            <a:normAutofit/>
          </a:bodyPr>
          <a:lstStyle/>
          <a:p>
            <a:pPr lvl="0" indent="449583" algn="just">
              <a:lnSpc>
                <a:spcPct val="105000"/>
              </a:lnSpc>
              <a:spcBef>
                <a:spcPts val="500"/>
              </a:spcBef>
            </a:pPr>
            <a:r>
              <a:rPr lang="en-US" sz="1800" b="1" dirty="0">
                <a:solidFill>
                  <a:srgbClr val="FFFFFF"/>
                </a:solidFill>
                <a:latin typeface="Times New Roman" pitchFamily="18"/>
              </a:rPr>
              <a:t>As of 2019, Blagoevgrad district forms 2.62% of the country's GDP - more than Kyustendil (0.93%) and Pernik (0.93%) and less than Sofia district (3.23%) - the other reference center in the South-West region of level 2. As of 2019, the GDP per person is BGN 10,329 and remains lower than the national average of BGN 17,170.</a:t>
            </a:r>
          </a:p>
          <a:p>
            <a:pPr lvl="0" indent="449583" algn="just">
              <a:lnSpc>
                <a:spcPct val="105000"/>
              </a:lnSpc>
              <a:spcBef>
                <a:spcPts val="500"/>
              </a:spcBef>
            </a:pPr>
            <a:endParaRPr lang="en-US" sz="1900" b="1" dirty="0">
              <a:solidFill>
                <a:srgbClr val="FFFFFF"/>
              </a:solidFill>
              <a:latin typeface="Times New Roman" pitchFamily="18"/>
            </a:endParaRPr>
          </a:p>
          <a:p>
            <a:pPr lvl="0" indent="449583" algn="just">
              <a:lnSpc>
                <a:spcPct val="105000"/>
              </a:lnSpc>
              <a:spcBef>
                <a:spcPts val="500"/>
              </a:spcBef>
            </a:pPr>
            <a:r>
              <a:rPr lang="en-US" sz="1800" b="1" dirty="0">
                <a:solidFill>
                  <a:srgbClr val="FFFFFF"/>
                </a:solidFill>
                <a:latin typeface="Times New Roman" pitchFamily="18"/>
              </a:rPr>
              <a:t>As of 2019, there are 6,469 non-financial enterprises operating in the municipality. In the period 2014-2019 there is a dynamics in the number of enterprises in the municipality of Blagoevgrad, as they are gradually increasing.</a:t>
            </a:r>
            <a:endParaRPr lang="bg-BG" sz="1800" dirty="0"/>
          </a:p>
        </p:txBody>
      </p:sp>
      <p:sp>
        <p:nvSpPr>
          <p:cNvPr id="4" name="Контейнер за съдържание 2">
            <a:extLst>
              <a:ext uri="{FF2B5EF4-FFF2-40B4-BE49-F238E27FC236}">
                <a16:creationId xmlns:a16="http://schemas.microsoft.com/office/drawing/2014/main" id="{651F2578-73EE-4CFE-A44C-A3C1F18166EC}"/>
              </a:ext>
            </a:extLst>
          </p:cNvPr>
          <p:cNvSpPr txBox="1">
            <a:spLocks noGrp="1"/>
          </p:cNvSpPr>
          <p:nvPr>
            <p:ph idx="1"/>
          </p:nvPr>
        </p:nvSpPr>
        <p:spPr>
          <a:xfrm>
            <a:off x="6691531" y="446090"/>
            <a:ext cx="5043263" cy="671507"/>
          </a:xfrm>
        </p:spPr>
        <p:txBody>
          <a:bodyPr>
            <a:noAutofit/>
          </a:bodyPr>
          <a:lstStyle/>
          <a:p>
            <a:pPr marL="0" lvl="0" indent="0">
              <a:spcBef>
                <a:spcPts val="200"/>
              </a:spcBef>
              <a:buNone/>
            </a:pPr>
            <a:r>
              <a:rPr lang="en-US" sz="1600" b="1" i="1" dirty="0">
                <a:solidFill>
                  <a:srgbClr val="FFFFFF"/>
                </a:solidFill>
                <a:latin typeface="Times New Roman" pitchFamily="18"/>
              </a:rPr>
              <a:t>Number of enterprises in the Municipality of Blagoevgrad 2014-2019</a:t>
            </a:r>
            <a:endParaRPr lang="bg-BG" sz="1600" b="1" dirty="0">
              <a:solidFill>
                <a:srgbClr val="FFFFFF"/>
              </a:solidFill>
            </a:endParaRPr>
          </a:p>
        </p:txBody>
      </p:sp>
      <p:graphicFrame>
        <p:nvGraphicFramePr>
          <p:cNvPr id="5" name="Обект 4">
            <a:extLst>
              <a:ext uri="{FF2B5EF4-FFF2-40B4-BE49-F238E27FC236}">
                <a16:creationId xmlns:a16="http://schemas.microsoft.com/office/drawing/2014/main" id="{83961E36-0B81-4E31-9182-2CD86871A82D}"/>
              </a:ext>
            </a:extLst>
          </p:cNvPr>
          <p:cNvGraphicFramePr/>
          <p:nvPr/>
        </p:nvGraphicFramePr>
        <p:xfrm>
          <a:off x="6323011" y="1117597"/>
          <a:ext cx="5181603" cy="2103120"/>
        </p:xfrm>
        <a:graphic>
          <a:graphicData uri="http://schemas.openxmlformats.org/drawingml/2006/chart">
            <c:chart xmlns:c="http://schemas.openxmlformats.org/drawingml/2006/chart" xmlns:r="http://schemas.openxmlformats.org/officeDocument/2006/relationships" r:id="rId2"/>
          </a:graphicData>
        </a:graphic>
      </p:graphicFrame>
      <p:sp>
        <p:nvSpPr>
          <p:cNvPr id="6" name="Текстово поле 6">
            <a:extLst>
              <a:ext uri="{FF2B5EF4-FFF2-40B4-BE49-F238E27FC236}">
                <a16:creationId xmlns:a16="http://schemas.microsoft.com/office/drawing/2014/main" id="{C31210DA-7ECE-4CC7-8400-0D14BA93CE79}"/>
              </a:ext>
            </a:extLst>
          </p:cNvPr>
          <p:cNvSpPr txBox="1"/>
          <p:nvPr/>
        </p:nvSpPr>
        <p:spPr>
          <a:xfrm>
            <a:off x="6977743" y="3064428"/>
            <a:ext cx="4288972" cy="1080296"/>
          </a:xfrm>
          <a:prstGeom prst="rect">
            <a:avLst/>
          </a:prstGeom>
          <a:noFill/>
          <a:ln cap="flat">
            <a:noFill/>
          </a:ln>
        </p:spPr>
        <p:txBody>
          <a:bodyPr vert="horz" wrap="square" lIns="91440" tIns="45720" rIns="91440" bIns="45720" anchor="t" anchorCtr="0" compatLnSpc="1">
            <a:spAutoFit/>
          </a:bodyPr>
          <a:lstStyle/>
          <a:p>
            <a:pPr marL="0" marR="0" lvl="0" indent="449583" algn="just" defTabSz="457200" rtl="0" fontAlgn="auto" hangingPunct="1">
              <a:lnSpc>
                <a:spcPct val="115000"/>
              </a:lnSpc>
              <a:spcBef>
                <a:spcPts val="0"/>
              </a:spcBef>
              <a:spcAft>
                <a:spcPts val="0"/>
              </a:spcAft>
              <a:buNone/>
              <a:tabLst/>
              <a:defRPr sz="1800" b="0" i="0" u="none" strike="noStrike" kern="0" cap="none" spc="0" baseline="0">
                <a:solidFill>
                  <a:srgbClr val="000000"/>
                </a:solidFill>
                <a:uFillTx/>
              </a:defRPr>
            </a:pPr>
            <a:endParaRPr lang="bg-BG" sz="1400" b="0" i="1" u="none" strike="noStrike" kern="1200" cap="none" spc="0" baseline="0" dirty="0">
              <a:solidFill>
                <a:srgbClr val="000000"/>
              </a:solidFill>
              <a:uFillTx/>
              <a:latin typeface="Times New Roman" pitchFamily="18"/>
              <a:ea typeface="Times New Roman" pitchFamily="18"/>
            </a:endParaRPr>
          </a:p>
          <a:p>
            <a:pPr marL="0" marR="0" lvl="0" indent="449583" algn="just" defTabSz="457200" rtl="0" fontAlgn="auto" hangingPunct="1">
              <a:lnSpc>
                <a:spcPct val="115000"/>
              </a:lnSpc>
              <a:spcBef>
                <a:spcPts val="0"/>
              </a:spcBef>
              <a:spcAft>
                <a:spcPts val="0"/>
              </a:spcAft>
              <a:buNone/>
              <a:tabLst/>
              <a:defRPr sz="1800" b="0" i="0" u="none" strike="noStrike" kern="0" cap="none" spc="0" baseline="0">
                <a:solidFill>
                  <a:srgbClr val="000000"/>
                </a:solidFill>
                <a:uFillTx/>
              </a:defRPr>
            </a:pPr>
            <a:endParaRPr lang="en-US" sz="1400" b="1" i="1" u="none" strike="noStrike" kern="0" cap="none" spc="0" baseline="0" dirty="0">
              <a:solidFill>
                <a:srgbClr val="FFFFFF"/>
              </a:solidFill>
              <a:uFillTx/>
              <a:latin typeface="Times New Roman" pitchFamily="18"/>
              <a:ea typeface="Times New Roman" pitchFamily="18"/>
            </a:endParaRPr>
          </a:p>
          <a:p>
            <a:pPr marL="0" marR="0" lvl="0" indent="449583" defTabSz="457200" rtl="0" fontAlgn="auto" hangingPunct="1">
              <a:spcBef>
                <a:spcPts val="0"/>
              </a:spcBef>
              <a:spcAft>
                <a:spcPts val="0"/>
              </a:spcAft>
              <a:buNone/>
              <a:tabLst/>
              <a:defRPr sz="1800" b="0" i="0" u="none" strike="noStrike" kern="0" cap="none" spc="0" baseline="0">
                <a:solidFill>
                  <a:srgbClr val="000000"/>
                </a:solidFill>
                <a:uFillTx/>
              </a:defRPr>
            </a:pPr>
            <a:r>
              <a:rPr lang="en-US" sz="1600" b="1" i="1" u="none" strike="noStrike" kern="1200" cap="none" spc="0" baseline="0" dirty="0">
                <a:solidFill>
                  <a:srgbClr val="FFFFFF"/>
                </a:solidFill>
                <a:uFillTx/>
                <a:latin typeface="Times New Roman" pitchFamily="18"/>
                <a:ea typeface="Times New Roman" pitchFamily="18"/>
              </a:rPr>
              <a:t>Production in the Municipality of Blagoevgrad 2014-2019 (thousand BGN)</a:t>
            </a:r>
            <a:endParaRPr lang="bg-BG" sz="1600" b="1" i="0" u="none" strike="noStrike" kern="1200" cap="none" spc="0" baseline="0" dirty="0">
              <a:solidFill>
                <a:srgbClr val="FFFFFF"/>
              </a:solidFill>
              <a:uFillTx/>
              <a:latin typeface="Times New Roman" pitchFamily="18"/>
              <a:ea typeface="Times New Roman" pitchFamily="18"/>
            </a:endParaRPr>
          </a:p>
        </p:txBody>
      </p:sp>
      <p:graphicFrame>
        <p:nvGraphicFramePr>
          <p:cNvPr id="7" name="Обект 5">
            <a:extLst>
              <a:ext uri="{FF2B5EF4-FFF2-40B4-BE49-F238E27FC236}">
                <a16:creationId xmlns:a16="http://schemas.microsoft.com/office/drawing/2014/main" id="{435BFA6F-CA9D-439A-9541-3EED64938ED2}"/>
              </a:ext>
            </a:extLst>
          </p:cNvPr>
          <p:cNvGraphicFramePr/>
          <p:nvPr/>
        </p:nvGraphicFramePr>
        <p:xfrm>
          <a:off x="6323011" y="4185922"/>
          <a:ext cx="5181603" cy="232664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5">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F93952ED-CCAB-4D73-82E6-0E9FB9C5041C}"/>
              </a:ext>
            </a:extLst>
          </p:cNvPr>
          <p:cNvSpPr txBox="1">
            <a:spLocks noGrp="1"/>
          </p:cNvSpPr>
          <p:nvPr>
            <p:ph type="title"/>
          </p:nvPr>
        </p:nvSpPr>
        <p:spPr>
          <a:xfrm>
            <a:off x="859974" y="360677"/>
            <a:ext cx="10644640" cy="350513"/>
          </a:xfrm>
        </p:spPr>
        <p:txBody>
          <a:bodyPr anchorCtr="1">
            <a:noAutofit/>
          </a:bodyPr>
          <a:lstStyle/>
          <a:p>
            <a:pPr lvl="0" algn="ctr"/>
            <a:r>
              <a:rPr lang="en-US" sz="2800" b="1" dirty="0"/>
              <a:t>Types of enterprises on the territory of Blagoevgrad Municipality</a:t>
            </a:r>
            <a:endParaRPr lang="bg-BG" sz="2800" b="1" dirty="0"/>
          </a:p>
        </p:txBody>
      </p:sp>
      <p:sp>
        <p:nvSpPr>
          <p:cNvPr id="3" name="Текстов контейнер 2">
            <a:extLst>
              <a:ext uri="{FF2B5EF4-FFF2-40B4-BE49-F238E27FC236}">
                <a16:creationId xmlns:a16="http://schemas.microsoft.com/office/drawing/2014/main" id="{DB4B0FAE-86AD-4A08-B5BD-5CAF9E362D02}"/>
              </a:ext>
            </a:extLst>
          </p:cNvPr>
          <p:cNvSpPr txBox="1">
            <a:spLocks noGrp="1"/>
          </p:cNvSpPr>
          <p:nvPr>
            <p:ph type="body" idx="1"/>
          </p:nvPr>
        </p:nvSpPr>
        <p:spPr>
          <a:xfrm>
            <a:off x="859974" y="782324"/>
            <a:ext cx="5040090" cy="1351276"/>
          </a:xfrm>
        </p:spPr>
        <p:txBody>
          <a:bodyPr/>
          <a:lstStyle/>
          <a:p>
            <a:pPr lvl="0" algn="just"/>
            <a:r>
              <a:rPr lang="en-US" sz="1800" b="1" dirty="0">
                <a:latin typeface="Times New Roman" pitchFamily="18"/>
              </a:rPr>
              <a:t>The number of non-financial enterprises for 2019 in the municipality of Blagoevgrad and their distribution by groups and employees is as follows:</a:t>
            </a:r>
            <a:endParaRPr lang="bg-BG" b="1" dirty="0"/>
          </a:p>
        </p:txBody>
      </p:sp>
      <p:graphicFrame>
        <p:nvGraphicFramePr>
          <p:cNvPr id="4" name="Контейнер за съдържание 6">
            <a:extLst>
              <a:ext uri="{FF2B5EF4-FFF2-40B4-BE49-F238E27FC236}">
                <a16:creationId xmlns:a16="http://schemas.microsoft.com/office/drawing/2014/main" id="{CA2E738E-34E0-4A7E-8AF2-B2C0786C13D7}"/>
              </a:ext>
            </a:extLst>
          </p:cNvPr>
          <p:cNvGraphicFramePr>
            <a:graphicFrameLocks noGrp="1"/>
          </p:cNvGraphicFramePr>
          <p:nvPr>
            <p:ph idx="2"/>
            <p:extLst>
              <p:ext uri="{D42A27DB-BD31-4B8C-83A1-F6EECF244321}">
                <p14:modId xmlns:p14="http://schemas.microsoft.com/office/powerpoint/2010/main" val="1011145145"/>
              </p:ext>
            </p:extLst>
          </p:nvPr>
        </p:nvGraphicFramePr>
        <p:xfrm>
          <a:off x="859974" y="2413732"/>
          <a:ext cx="5040079" cy="3762050"/>
        </p:xfrm>
        <a:graphic>
          <a:graphicData uri="http://schemas.openxmlformats.org/drawingml/2006/table">
            <a:tbl>
              <a:tblPr firstRow="1" firstCol="1" bandRow="1">
                <a:effectLst/>
                <a:tableStyleId>{5C22544A-7EE6-4342-B048-85BDC9FD1C3A}</a:tableStyleId>
              </a:tblPr>
              <a:tblGrid>
                <a:gridCol w="1926768">
                  <a:extLst>
                    <a:ext uri="{9D8B030D-6E8A-4147-A177-3AD203B41FA5}">
                      <a16:colId xmlns:a16="http://schemas.microsoft.com/office/drawing/2014/main" val="330372597"/>
                    </a:ext>
                  </a:extLst>
                </a:gridCol>
                <a:gridCol w="740225">
                  <a:extLst>
                    <a:ext uri="{9D8B030D-6E8A-4147-A177-3AD203B41FA5}">
                      <a16:colId xmlns:a16="http://schemas.microsoft.com/office/drawing/2014/main" val="3409955596"/>
                    </a:ext>
                  </a:extLst>
                </a:gridCol>
                <a:gridCol w="566059">
                  <a:extLst>
                    <a:ext uri="{9D8B030D-6E8A-4147-A177-3AD203B41FA5}">
                      <a16:colId xmlns:a16="http://schemas.microsoft.com/office/drawing/2014/main" val="1217900448"/>
                    </a:ext>
                  </a:extLst>
                </a:gridCol>
                <a:gridCol w="881737">
                  <a:extLst>
                    <a:ext uri="{9D8B030D-6E8A-4147-A177-3AD203B41FA5}">
                      <a16:colId xmlns:a16="http://schemas.microsoft.com/office/drawing/2014/main" val="2298175090"/>
                    </a:ext>
                  </a:extLst>
                </a:gridCol>
                <a:gridCol w="925290">
                  <a:extLst>
                    <a:ext uri="{9D8B030D-6E8A-4147-A177-3AD203B41FA5}">
                      <a16:colId xmlns:a16="http://schemas.microsoft.com/office/drawing/2014/main" val="200647554"/>
                    </a:ext>
                  </a:extLst>
                </a:gridCol>
              </a:tblGrid>
              <a:tr h="1271802">
                <a:tc>
                  <a:txBody>
                    <a:bodyPr/>
                    <a:lstStyle/>
                    <a:p>
                      <a:pPr lvl="0" algn="ctr">
                        <a:lnSpc>
                          <a:spcPct val="115000"/>
                        </a:lnSpc>
                      </a:pPr>
                      <a:r>
                        <a:rPr lang="en-GB" sz="1200" dirty="0"/>
                        <a:t>Type of enterprise</a:t>
                      </a:r>
                      <a:endParaRPr lang="bg-BG" sz="1200" dirty="0">
                        <a:latin typeface="Times New Roman" pitchFamily="18"/>
                        <a:ea typeface="Times New Roman" pitchFamily="18"/>
                        <a:cs typeface="Times New Roman" pitchFamily="18"/>
                      </a:endParaRPr>
                    </a:p>
                  </a:txBody>
                  <a:tcPr marL="51709" marR="51709" marT="0" marB="0" anchor="ctr">
                    <a:solidFill>
                      <a:srgbClr val="A6A6A6"/>
                    </a:solidFill>
                  </a:tcPr>
                </a:tc>
                <a:tc>
                  <a:txBody>
                    <a:bodyPr/>
                    <a:lstStyle/>
                    <a:p>
                      <a:pPr lvl="0" algn="ctr">
                        <a:lnSpc>
                          <a:spcPct val="115000"/>
                        </a:lnSpc>
                      </a:pPr>
                      <a:r>
                        <a:rPr lang="en-GB" sz="1200" dirty="0"/>
                        <a:t>Number of enterprises</a:t>
                      </a:r>
                      <a:endParaRPr lang="bg-BG" sz="1200" dirty="0">
                        <a:latin typeface="Times New Roman" pitchFamily="18"/>
                        <a:ea typeface="Times New Roman" pitchFamily="18"/>
                        <a:cs typeface="Times New Roman" pitchFamily="18"/>
                      </a:endParaRPr>
                    </a:p>
                  </a:txBody>
                  <a:tcPr marL="51709" marR="51709" marT="0" marB="0" anchor="ctr">
                    <a:solidFill>
                      <a:srgbClr val="A6A6A6"/>
                    </a:solidFill>
                  </a:tcPr>
                </a:tc>
                <a:tc>
                  <a:txBody>
                    <a:bodyPr/>
                    <a:lstStyle/>
                    <a:p>
                      <a:pPr lvl="0" algn="ctr">
                        <a:lnSpc>
                          <a:spcPct val="115000"/>
                        </a:lnSpc>
                      </a:pPr>
                      <a:r>
                        <a:rPr lang="en-GB" sz="1200" dirty="0"/>
                        <a:t>employees</a:t>
                      </a:r>
                      <a:endParaRPr lang="bg-BG" sz="1200" dirty="0">
                        <a:latin typeface="Times New Roman" pitchFamily="18"/>
                        <a:ea typeface="Times New Roman" pitchFamily="18"/>
                        <a:cs typeface="Times New Roman" pitchFamily="18"/>
                      </a:endParaRPr>
                    </a:p>
                  </a:txBody>
                  <a:tcPr marL="51709" marR="51709" marT="0" marB="0" anchor="ctr">
                    <a:solidFill>
                      <a:srgbClr val="A6A6A6"/>
                    </a:solidFill>
                  </a:tcPr>
                </a:tc>
                <a:tc>
                  <a:txBody>
                    <a:bodyPr/>
                    <a:lstStyle/>
                    <a:p>
                      <a:pPr lvl="0" algn="ctr">
                        <a:lnSpc>
                          <a:spcPct val="115000"/>
                        </a:lnSpc>
                      </a:pPr>
                      <a:r>
                        <a:rPr lang="en-GB" sz="1200" dirty="0"/>
                        <a:t>Relative share of companies</a:t>
                      </a:r>
                      <a:endParaRPr lang="bg-BG" sz="1200" dirty="0">
                        <a:latin typeface="Times New Roman" pitchFamily="18"/>
                        <a:ea typeface="Times New Roman" pitchFamily="18"/>
                        <a:cs typeface="Times New Roman" pitchFamily="18"/>
                      </a:endParaRPr>
                    </a:p>
                  </a:txBody>
                  <a:tcPr marL="51709" marR="51709" marT="0" marB="0" anchor="ctr">
                    <a:solidFill>
                      <a:srgbClr val="A6A6A6"/>
                    </a:solidFill>
                  </a:tcPr>
                </a:tc>
                <a:tc>
                  <a:txBody>
                    <a:bodyPr/>
                    <a:lstStyle/>
                    <a:p>
                      <a:pPr lvl="0" algn="ctr">
                        <a:lnSpc>
                          <a:spcPct val="115000"/>
                        </a:lnSpc>
                      </a:pPr>
                      <a:r>
                        <a:rPr lang="en-US" sz="1200" dirty="0"/>
                        <a:t>Relative share of employees in them</a:t>
                      </a:r>
                      <a:endParaRPr lang="bg-BG" sz="1200" dirty="0">
                        <a:latin typeface="Times New Roman" pitchFamily="18"/>
                        <a:ea typeface="Times New Roman" pitchFamily="18"/>
                        <a:cs typeface="Times New Roman" pitchFamily="18"/>
                      </a:endParaRPr>
                    </a:p>
                  </a:txBody>
                  <a:tcPr marL="51709" marR="51709" marT="0" marB="0" anchor="ctr">
                    <a:solidFill>
                      <a:srgbClr val="A6A6A6"/>
                    </a:solidFill>
                  </a:tcPr>
                </a:tc>
                <a:extLst>
                  <a:ext uri="{0D108BD9-81ED-4DB2-BD59-A6C34878D82A}">
                    <a16:rowId xmlns:a16="http://schemas.microsoft.com/office/drawing/2014/main" val="823224978"/>
                  </a:ext>
                </a:extLst>
              </a:tr>
              <a:tr h="622673">
                <a:tc>
                  <a:txBody>
                    <a:bodyPr/>
                    <a:lstStyle/>
                    <a:p>
                      <a:pPr lvl="0">
                        <a:lnSpc>
                          <a:spcPct val="115000"/>
                        </a:lnSpc>
                      </a:pPr>
                      <a:r>
                        <a:rPr lang="en-GB" sz="1200" dirty="0"/>
                        <a:t>Micro enterprise (0-9 employees)</a:t>
                      </a:r>
                      <a:endParaRPr lang="bg-BG" sz="1200" dirty="0">
                        <a:latin typeface="Times New Roman" pitchFamily="18"/>
                        <a:ea typeface="Times New Roman" pitchFamily="18"/>
                        <a:cs typeface="Times New Roman" pitchFamily="18"/>
                      </a:endParaRPr>
                    </a:p>
                  </a:txBody>
                  <a:tcPr marL="51709" marR="51709" marT="0" marB="0" anchor="ctr">
                    <a:solidFill>
                      <a:srgbClr val="A6A6A6"/>
                    </a:solidFill>
                  </a:tcPr>
                </a:tc>
                <a:tc>
                  <a:txBody>
                    <a:bodyPr/>
                    <a:lstStyle/>
                    <a:p>
                      <a:pPr lvl="0" algn="ctr">
                        <a:lnSpc>
                          <a:spcPct val="115000"/>
                        </a:lnSpc>
                      </a:pPr>
                      <a:r>
                        <a:rPr lang="bg-BG" sz="1200"/>
                        <a:t>6 063</a:t>
                      </a:r>
                      <a:endParaRPr lang="bg-BG" sz="1200">
                        <a:latin typeface="Times New Roman" pitchFamily="18"/>
                        <a:ea typeface="Times New Roman" pitchFamily="18"/>
                        <a:cs typeface="Times New Roman" pitchFamily="18"/>
                      </a:endParaRPr>
                    </a:p>
                  </a:txBody>
                  <a:tcPr marL="51709" marR="51709" marT="0" marB="0" anchor="ctr">
                    <a:solidFill>
                      <a:srgbClr val="F2F2F2"/>
                    </a:solidFill>
                  </a:tcPr>
                </a:tc>
                <a:tc>
                  <a:txBody>
                    <a:bodyPr/>
                    <a:lstStyle/>
                    <a:p>
                      <a:pPr lvl="0" algn="ctr">
                        <a:lnSpc>
                          <a:spcPct val="115000"/>
                        </a:lnSpc>
                      </a:pPr>
                      <a:r>
                        <a:rPr lang="bg-BG" sz="1200"/>
                        <a:t>10 552</a:t>
                      </a:r>
                      <a:endParaRPr lang="bg-BG" sz="1200">
                        <a:latin typeface="Times New Roman" pitchFamily="18"/>
                        <a:ea typeface="Times New Roman" pitchFamily="18"/>
                        <a:cs typeface="Times New Roman" pitchFamily="18"/>
                      </a:endParaRPr>
                    </a:p>
                  </a:txBody>
                  <a:tcPr marL="51709" marR="51709" marT="0" marB="0" anchor="ctr">
                    <a:solidFill>
                      <a:srgbClr val="F2F2F2"/>
                    </a:solidFill>
                  </a:tcPr>
                </a:tc>
                <a:tc>
                  <a:txBody>
                    <a:bodyPr/>
                    <a:lstStyle/>
                    <a:p>
                      <a:pPr lvl="0" algn="ctr">
                        <a:lnSpc>
                          <a:spcPct val="115000"/>
                        </a:lnSpc>
                      </a:pPr>
                      <a:r>
                        <a:rPr lang="bg-BG" sz="1200"/>
                        <a:t>93,72%</a:t>
                      </a:r>
                      <a:endParaRPr lang="bg-BG" sz="1200">
                        <a:latin typeface="Times New Roman" pitchFamily="18"/>
                        <a:ea typeface="Times New Roman" pitchFamily="18"/>
                        <a:cs typeface="Times New Roman" pitchFamily="18"/>
                      </a:endParaRPr>
                    </a:p>
                  </a:txBody>
                  <a:tcPr marL="51709" marR="51709" marT="0" marB="0" anchor="ctr">
                    <a:solidFill>
                      <a:srgbClr val="F2F2F2"/>
                    </a:solidFill>
                  </a:tcPr>
                </a:tc>
                <a:tc>
                  <a:txBody>
                    <a:bodyPr/>
                    <a:lstStyle/>
                    <a:p>
                      <a:pPr lvl="0" algn="ctr">
                        <a:lnSpc>
                          <a:spcPct val="115000"/>
                        </a:lnSpc>
                      </a:pPr>
                      <a:r>
                        <a:rPr lang="bg-BG" sz="1200"/>
                        <a:t>40,22%</a:t>
                      </a:r>
                      <a:endParaRPr lang="bg-BG" sz="1200">
                        <a:latin typeface="Times New Roman" pitchFamily="18"/>
                        <a:ea typeface="Times New Roman" pitchFamily="18"/>
                        <a:cs typeface="Times New Roman" pitchFamily="18"/>
                      </a:endParaRPr>
                    </a:p>
                  </a:txBody>
                  <a:tcPr marL="51709" marR="51709" marT="0" marB="0" anchor="ctr">
                    <a:solidFill>
                      <a:srgbClr val="F2F2F2"/>
                    </a:solidFill>
                  </a:tcPr>
                </a:tc>
                <a:extLst>
                  <a:ext uri="{0D108BD9-81ED-4DB2-BD59-A6C34878D82A}">
                    <a16:rowId xmlns:a16="http://schemas.microsoft.com/office/drawing/2014/main" val="2541463425"/>
                  </a:ext>
                </a:extLst>
              </a:tr>
              <a:tr h="622525">
                <a:tc>
                  <a:txBody>
                    <a:bodyPr/>
                    <a:lstStyle/>
                    <a:p>
                      <a:pPr lvl="0">
                        <a:lnSpc>
                          <a:spcPct val="115000"/>
                        </a:lnSpc>
                      </a:pPr>
                      <a:r>
                        <a:rPr lang="en-GB" sz="1200" dirty="0"/>
                        <a:t>Small business (10-49 employees)</a:t>
                      </a:r>
                      <a:endParaRPr lang="bg-BG" sz="1200" dirty="0">
                        <a:latin typeface="Times New Roman" pitchFamily="18"/>
                        <a:ea typeface="Times New Roman" pitchFamily="18"/>
                        <a:cs typeface="Times New Roman" pitchFamily="18"/>
                      </a:endParaRPr>
                    </a:p>
                  </a:txBody>
                  <a:tcPr marL="51709" marR="51709" marT="0" marB="0" anchor="ctr">
                    <a:solidFill>
                      <a:srgbClr val="A6A6A6"/>
                    </a:solidFill>
                  </a:tcPr>
                </a:tc>
                <a:tc>
                  <a:txBody>
                    <a:bodyPr/>
                    <a:lstStyle/>
                    <a:p>
                      <a:pPr lvl="0" algn="ctr">
                        <a:lnSpc>
                          <a:spcPct val="115000"/>
                        </a:lnSpc>
                      </a:pPr>
                      <a:r>
                        <a:rPr lang="bg-BG" sz="1200"/>
                        <a:t>346</a:t>
                      </a:r>
                      <a:endParaRPr lang="bg-BG" sz="1200">
                        <a:latin typeface="Times New Roman" pitchFamily="18"/>
                        <a:ea typeface="Times New Roman" pitchFamily="18"/>
                        <a:cs typeface="Times New Roman" pitchFamily="18"/>
                      </a:endParaRPr>
                    </a:p>
                  </a:txBody>
                  <a:tcPr marL="51709" marR="51709" marT="0" marB="0" anchor="ctr">
                    <a:solidFill>
                      <a:srgbClr val="F2F2F2"/>
                    </a:solidFill>
                  </a:tcPr>
                </a:tc>
                <a:tc>
                  <a:txBody>
                    <a:bodyPr/>
                    <a:lstStyle/>
                    <a:p>
                      <a:pPr lvl="0" algn="ctr">
                        <a:lnSpc>
                          <a:spcPct val="115000"/>
                        </a:lnSpc>
                      </a:pPr>
                      <a:r>
                        <a:rPr lang="bg-BG" sz="1200"/>
                        <a:t>6 955</a:t>
                      </a:r>
                      <a:endParaRPr lang="bg-BG" sz="1200">
                        <a:latin typeface="Times New Roman" pitchFamily="18"/>
                        <a:ea typeface="Times New Roman" pitchFamily="18"/>
                        <a:cs typeface="Times New Roman" pitchFamily="18"/>
                      </a:endParaRPr>
                    </a:p>
                  </a:txBody>
                  <a:tcPr marL="51709" marR="51709" marT="0" marB="0" anchor="ctr">
                    <a:solidFill>
                      <a:srgbClr val="F2F2F2"/>
                    </a:solidFill>
                  </a:tcPr>
                </a:tc>
                <a:tc>
                  <a:txBody>
                    <a:bodyPr/>
                    <a:lstStyle/>
                    <a:p>
                      <a:pPr lvl="0" algn="ctr">
                        <a:lnSpc>
                          <a:spcPct val="115000"/>
                        </a:lnSpc>
                      </a:pPr>
                      <a:r>
                        <a:rPr lang="bg-BG" sz="1200"/>
                        <a:t>5,35%</a:t>
                      </a:r>
                      <a:endParaRPr lang="bg-BG" sz="1200">
                        <a:latin typeface="Times New Roman" pitchFamily="18"/>
                        <a:ea typeface="Times New Roman" pitchFamily="18"/>
                        <a:cs typeface="Times New Roman" pitchFamily="18"/>
                      </a:endParaRPr>
                    </a:p>
                  </a:txBody>
                  <a:tcPr marL="51709" marR="51709" marT="0" marB="0" anchor="ctr">
                    <a:solidFill>
                      <a:srgbClr val="F2F2F2"/>
                    </a:solidFill>
                  </a:tcPr>
                </a:tc>
                <a:tc>
                  <a:txBody>
                    <a:bodyPr/>
                    <a:lstStyle/>
                    <a:p>
                      <a:pPr lvl="0" algn="ctr">
                        <a:lnSpc>
                          <a:spcPct val="115000"/>
                        </a:lnSpc>
                      </a:pPr>
                      <a:r>
                        <a:rPr lang="bg-BG" sz="1200"/>
                        <a:t>26,51%</a:t>
                      </a:r>
                      <a:endParaRPr lang="bg-BG" sz="1200">
                        <a:latin typeface="Times New Roman" pitchFamily="18"/>
                        <a:ea typeface="Times New Roman" pitchFamily="18"/>
                        <a:cs typeface="Times New Roman" pitchFamily="18"/>
                      </a:endParaRPr>
                    </a:p>
                  </a:txBody>
                  <a:tcPr marL="51709" marR="51709" marT="0" marB="0" anchor="ctr">
                    <a:solidFill>
                      <a:srgbClr val="F2F2F2"/>
                    </a:solidFill>
                  </a:tcPr>
                </a:tc>
                <a:extLst>
                  <a:ext uri="{0D108BD9-81ED-4DB2-BD59-A6C34878D82A}">
                    <a16:rowId xmlns:a16="http://schemas.microsoft.com/office/drawing/2014/main" val="2843550179"/>
                  </a:ext>
                </a:extLst>
              </a:tr>
              <a:tr h="622525">
                <a:tc>
                  <a:txBody>
                    <a:bodyPr/>
                    <a:lstStyle/>
                    <a:p>
                      <a:pPr lvl="0">
                        <a:lnSpc>
                          <a:spcPct val="115000"/>
                        </a:lnSpc>
                      </a:pPr>
                      <a:r>
                        <a:rPr lang="en-GB" sz="1200" dirty="0"/>
                        <a:t>Medium enterprise (50-249 employees)</a:t>
                      </a:r>
                      <a:endParaRPr lang="bg-BG" sz="1200" dirty="0">
                        <a:latin typeface="Times New Roman" pitchFamily="18"/>
                        <a:ea typeface="Times New Roman" pitchFamily="18"/>
                        <a:cs typeface="Times New Roman" pitchFamily="18"/>
                      </a:endParaRPr>
                    </a:p>
                  </a:txBody>
                  <a:tcPr marL="51709" marR="51709" marT="0" marB="0" anchor="ctr">
                    <a:solidFill>
                      <a:srgbClr val="A6A6A6"/>
                    </a:solidFill>
                  </a:tcPr>
                </a:tc>
                <a:tc>
                  <a:txBody>
                    <a:bodyPr/>
                    <a:lstStyle/>
                    <a:p>
                      <a:pPr lvl="0" algn="ctr">
                        <a:lnSpc>
                          <a:spcPct val="115000"/>
                        </a:lnSpc>
                      </a:pPr>
                      <a:r>
                        <a:rPr lang="bg-BG" sz="1200"/>
                        <a:t>54</a:t>
                      </a:r>
                      <a:endParaRPr lang="bg-BG" sz="1200">
                        <a:latin typeface="Times New Roman" pitchFamily="18"/>
                        <a:ea typeface="Times New Roman" pitchFamily="18"/>
                        <a:cs typeface="Times New Roman" pitchFamily="18"/>
                      </a:endParaRPr>
                    </a:p>
                  </a:txBody>
                  <a:tcPr marL="51709" marR="51709" marT="0" marB="0" anchor="ctr">
                    <a:solidFill>
                      <a:srgbClr val="F2F2F2"/>
                    </a:solidFill>
                  </a:tcPr>
                </a:tc>
                <a:tc>
                  <a:txBody>
                    <a:bodyPr/>
                    <a:lstStyle/>
                    <a:p>
                      <a:pPr lvl="0" algn="ctr">
                        <a:lnSpc>
                          <a:spcPct val="115000"/>
                        </a:lnSpc>
                      </a:pPr>
                      <a:r>
                        <a:rPr lang="bg-BG" sz="1200"/>
                        <a:t>4 949</a:t>
                      </a:r>
                      <a:endParaRPr lang="bg-BG" sz="1200">
                        <a:latin typeface="Times New Roman" pitchFamily="18"/>
                        <a:ea typeface="Times New Roman" pitchFamily="18"/>
                        <a:cs typeface="Times New Roman" pitchFamily="18"/>
                      </a:endParaRPr>
                    </a:p>
                  </a:txBody>
                  <a:tcPr marL="51709" marR="51709" marT="0" marB="0" anchor="ctr">
                    <a:solidFill>
                      <a:srgbClr val="F2F2F2"/>
                    </a:solidFill>
                  </a:tcPr>
                </a:tc>
                <a:tc>
                  <a:txBody>
                    <a:bodyPr/>
                    <a:lstStyle/>
                    <a:p>
                      <a:pPr lvl="0" algn="ctr">
                        <a:lnSpc>
                          <a:spcPct val="115000"/>
                        </a:lnSpc>
                      </a:pPr>
                      <a:r>
                        <a:rPr lang="bg-BG" sz="1200" dirty="0"/>
                        <a:t>0,83%</a:t>
                      </a:r>
                      <a:endParaRPr lang="bg-BG" sz="1200" dirty="0">
                        <a:latin typeface="Times New Roman" pitchFamily="18"/>
                        <a:ea typeface="Times New Roman" pitchFamily="18"/>
                        <a:cs typeface="Times New Roman" pitchFamily="18"/>
                      </a:endParaRPr>
                    </a:p>
                  </a:txBody>
                  <a:tcPr marL="51709" marR="51709" marT="0" marB="0" anchor="ctr">
                    <a:solidFill>
                      <a:srgbClr val="F2F2F2"/>
                    </a:solidFill>
                  </a:tcPr>
                </a:tc>
                <a:tc>
                  <a:txBody>
                    <a:bodyPr/>
                    <a:lstStyle/>
                    <a:p>
                      <a:pPr lvl="0" algn="ctr">
                        <a:lnSpc>
                          <a:spcPct val="115000"/>
                        </a:lnSpc>
                      </a:pPr>
                      <a:r>
                        <a:rPr lang="bg-BG" sz="1200"/>
                        <a:t>18,86%</a:t>
                      </a:r>
                      <a:endParaRPr lang="bg-BG" sz="1200">
                        <a:latin typeface="Times New Roman" pitchFamily="18"/>
                        <a:ea typeface="Times New Roman" pitchFamily="18"/>
                        <a:cs typeface="Times New Roman" pitchFamily="18"/>
                      </a:endParaRPr>
                    </a:p>
                  </a:txBody>
                  <a:tcPr marL="51709" marR="51709" marT="0" marB="0" anchor="ctr">
                    <a:solidFill>
                      <a:srgbClr val="F2F2F2"/>
                    </a:solidFill>
                  </a:tcPr>
                </a:tc>
                <a:extLst>
                  <a:ext uri="{0D108BD9-81ED-4DB2-BD59-A6C34878D82A}">
                    <a16:rowId xmlns:a16="http://schemas.microsoft.com/office/drawing/2014/main" val="156552731"/>
                  </a:ext>
                </a:extLst>
              </a:tr>
              <a:tr h="622525">
                <a:tc>
                  <a:txBody>
                    <a:bodyPr/>
                    <a:lstStyle/>
                    <a:p>
                      <a:pPr lvl="0">
                        <a:lnSpc>
                          <a:spcPct val="115000"/>
                        </a:lnSpc>
                      </a:pPr>
                      <a:r>
                        <a:rPr lang="en-US" sz="1200" dirty="0"/>
                        <a:t>Large enterprise (over 250 employees)</a:t>
                      </a:r>
                      <a:endParaRPr lang="bg-BG" sz="1200" dirty="0">
                        <a:latin typeface="Times New Roman" pitchFamily="18"/>
                        <a:ea typeface="Times New Roman" pitchFamily="18"/>
                        <a:cs typeface="Times New Roman" pitchFamily="18"/>
                      </a:endParaRPr>
                    </a:p>
                  </a:txBody>
                  <a:tcPr marL="51709" marR="51709" marT="0" marB="0" anchor="ctr">
                    <a:solidFill>
                      <a:srgbClr val="A6A6A6"/>
                    </a:solidFill>
                  </a:tcPr>
                </a:tc>
                <a:tc>
                  <a:txBody>
                    <a:bodyPr/>
                    <a:lstStyle/>
                    <a:p>
                      <a:pPr lvl="0" algn="ctr">
                        <a:lnSpc>
                          <a:spcPct val="115000"/>
                        </a:lnSpc>
                      </a:pPr>
                      <a:r>
                        <a:rPr lang="bg-BG" sz="1200"/>
                        <a:t>6</a:t>
                      </a:r>
                      <a:endParaRPr lang="bg-BG" sz="1200">
                        <a:latin typeface="Times New Roman" pitchFamily="18"/>
                        <a:ea typeface="Times New Roman" pitchFamily="18"/>
                        <a:cs typeface="Times New Roman" pitchFamily="18"/>
                      </a:endParaRPr>
                    </a:p>
                  </a:txBody>
                  <a:tcPr marL="51709" marR="51709" marT="0" marB="0" anchor="ctr">
                    <a:solidFill>
                      <a:srgbClr val="F2F2F2"/>
                    </a:solidFill>
                  </a:tcPr>
                </a:tc>
                <a:tc>
                  <a:txBody>
                    <a:bodyPr/>
                    <a:lstStyle/>
                    <a:p>
                      <a:pPr lvl="0" algn="ctr">
                        <a:lnSpc>
                          <a:spcPct val="115000"/>
                        </a:lnSpc>
                      </a:pPr>
                      <a:r>
                        <a:rPr lang="bg-BG" sz="1200"/>
                        <a:t>3 780</a:t>
                      </a:r>
                      <a:endParaRPr lang="bg-BG" sz="1200">
                        <a:latin typeface="Times New Roman" pitchFamily="18"/>
                        <a:ea typeface="Times New Roman" pitchFamily="18"/>
                        <a:cs typeface="Times New Roman" pitchFamily="18"/>
                      </a:endParaRPr>
                    </a:p>
                  </a:txBody>
                  <a:tcPr marL="51709" marR="51709" marT="0" marB="0" anchor="ctr">
                    <a:solidFill>
                      <a:srgbClr val="F2F2F2"/>
                    </a:solidFill>
                  </a:tcPr>
                </a:tc>
                <a:tc>
                  <a:txBody>
                    <a:bodyPr/>
                    <a:lstStyle/>
                    <a:p>
                      <a:pPr lvl="0" algn="ctr">
                        <a:lnSpc>
                          <a:spcPct val="115000"/>
                        </a:lnSpc>
                      </a:pPr>
                      <a:r>
                        <a:rPr lang="bg-BG" sz="1200"/>
                        <a:t>0,09%</a:t>
                      </a:r>
                      <a:endParaRPr lang="bg-BG" sz="1200">
                        <a:latin typeface="Times New Roman" pitchFamily="18"/>
                        <a:ea typeface="Times New Roman" pitchFamily="18"/>
                        <a:cs typeface="Times New Roman" pitchFamily="18"/>
                      </a:endParaRPr>
                    </a:p>
                  </a:txBody>
                  <a:tcPr marL="51709" marR="51709" marT="0" marB="0" anchor="ctr">
                    <a:solidFill>
                      <a:srgbClr val="F2F2F2"/>
                    </a:solidFill>
                  </a:tcPr>
                </a:tc>
                <a:tc>
                  <a:txBody>
                    <a:bodyPr/>
                    <a:lstStyle/>
                    <a:p>
                      <a:pPr lvl="0" algn="ctr">
                        <a:lnSpc>
                          <a:spcPct val="115000"/>
                        </a:lnSpc>
                      </a:pPr>
                      <a:r>
                        <a:rPr lang="bg-BG" sz="1200" dirty="0"/>
                        <a:t>14,41%</a:t>
                      </a:r>
                      <a:endParaRPr lang="bg-BG" sz="1200" dirty="0">
                        <a:latin typeface="Times New Roman" pitchFamily="18"/>
                        <a:ea typeface="Times New Roman" pitchFamily="18"/>
                        <a:cs typeface="Times New Roman" pitchFamily="18"/>
                      </a:endParaRPr>
                    </a:p>
                  </a:txBody>
                  <a:tcPr marL="51709" marR="51709" marT="0" marB="0" anchor="ctr">
                    <a:solidFill>
                      <a:srgbClr val="F2F2F2"/>
                    </a:solidFill>
                  </a:tcPr>
                </a:tc>
                <a:extLst>
                  <a:ext uri="{0D108BD9-81ED-4DB2-BD59-A6C34878D82A}">
                    <a16:rowId xmlns:a16="http://schemas.microsoft.com/office/drawing/2014/main" val="3866904725"/>
                  </a:ext>
                </a:extLst>
              </a:tr>
            </a:tbl>
          </a:graphicData>
        </a:graphic>
      </p:graphicFrame>
      <p:sp>
        <p:nvSpPr>
          <p:cNvPr id="5" name="Текстов контейнер 4">
            <a:extLst>
              <a:ext uri="{FF2B5EF4-FFF2-40B4-BE49-F238E27FC236}">
                <a16:creationId xmlns:a16="http://schemas.microsoft.com/office/drawing/2014/main" id="{5306D12B-B161-44DA-A771-98B68A19A2B0}"/>
              </a:ext>
            </a:extLst>
          </p:cNvPr>
          <p:cNvSpPr txBox="1">
            <a:spLocks noGrp="1"/>
          </p:cNvSpPr>
          <p:nvPr>
            <p:ph type="body" idx="3"/>
          </p:nvPr>
        </p:nvSpPr>
        <p:spPr>
          <a:xfrm>
            <a:off x="6465539" y="782324"/>
            <a:ext cx="5040090" cy="1209762"/>
          </a:xfrm>
        </p:spPr>
        <p:txBody>
          <a:bodyPr/>
          <a:lstStyle/>
          <a:p>
            <a:pPr lvl="0" algn="just"/>
            <a:r>
              <a:rPr lang="en-US" sz="1800" b="1" dirty="0">
                <a:latin typeface="Times New Roman" pitchFamily="18"/>
              </a:rPr>
              <a:t>The number of enterprises, according to economic activities and the number of employees in them by 2019 is as follows:</a:t>
            </a:r>
            <a:endParaRPr lang="bg-BG" b="1" dirty="0"/>
          </a:p>
        </p:txBody>
      </p:sp>
      <p:graphicFrame>
        <p:nvGraphicFramePr>
          <p:cNvPr id="6" name="Контейнер за съдържание 7">
            <a:extLst>
              <a:ext uri="{FF2B5EF4-FFF2-40B4-BE49-F238E27FC236}">
                <a16:creationId xmlns:a16="http://schemas.microsoft.com/office/drawing/2014/main" id="{06D54736-0F98-4BB2-9C85-C0DDD34AE5C1}"/>
              </a:ext>
            </a:extLst>
          </p:cNvPr>
          <p:cNvGraphicFramePr>
            <a:graphicFrameLocks noGrp="1"/>
          </p:cNvGraphicFramePr>
          <p:nvPr>
            <p:ph idx="4"/>
            <p:extLst>
              <p:ext uri="{D42A27DB-BD31-4B8C-83A1-F6EECF244321}">
                <p14:modId xmlns:p14="http://schemas.microsoft.com/office/powerpoint/2010/main" val="594664736"/>
              </p:ext>
            </p:extLst>
          </p:nvPr>
        </p:nvGraphicFramePr>
        <p:xfrm>
          <a:off x="6465539" y="2413732"/>
          <a:ext cx="5040645" cy="3762050"/>
        </p:xfrm>
        <a:graphic>
          <a:graphicData uri="http://schemas.openxmlformats.org/drawingml/2006/table">
            <a:tbl>
              <a:tblPr firstRow="1" firstCol="1" bandRow="1">
                <a:effectLst/>
                <a:tableStyleId>{5C22544A-7EE6-4342-B048-85BDC9FD1C3A}</a:tableStyleId>
              </a:tblPr>
              <a:tblGrid>
                <a:gridCol w="1535460">
                  <a:extLst>
                    <a:ext uri="{9D8B030D-6E8A-4147-A177-3AD203B41FA5}">
                      <a16:colId xmlns:a16="http://schemas.microsoft.com/office/drawing/2014/main" val="2803399779"/>
                    </a:ext>
                  </a:extLst>
                </a:gridCol>
                <a:gridCol w="1012368">
                  <a:extLst>
                    <a:ext uri="{9D8B030D-6E8A-4147-A177-3AD203B41FA5}">
                      <a16:colId xmlns:a16="http://schemas.microsoft.com/office/drawing/2014/main" val="1133110814"/>
                    </a:ext>
                  </a:extLst>
                </a:gridCol>
                <a:gridCol w="849090">
                  <a:extLst>
                    <a:ext uri="{9D8B030D-6E8A-4147-A177-3AD203B41FA5}">
                      <a16:colId xmlns:a16="http://schemas.microsoft.com/office/drawing/2014/main" val="3486908665"/>
                    </a:ext>
                  </a:extLst>
                </a:gridCol>
                <a:gridCol w="718446">
                  <a:extLst>
                    <a:ext uri="{9D8B030D-6E8A-4147-A177-3AD203B41FA5}">
                      <a16:colId xmlns:a16="http://schemas.microsoft.com/office/drawing/2014/main" val="3472238195"/>
                    </a:ext>
                  </a:extLst>
                </a:gridCol>
                <a:gridCol w="925281">
                  <a:extLst>
                    <a:ext uri="{9D8B030D-6E8A-4147-A177-3AD203B41FA5}">
                      <a16:colId xmlns:a16="http://schemas.microsoft.com/office/drawing/2014/main" val="1008463804"/>
                    </a:ext>
                  </a:extLst>
                </a:gridCol>
              </a:tblGrid>
              <a:tr h="584758">
                <a:tc>
                  <a:txBody>
                    <a:bodyPr/>
                    <a:lstStyle/>
                    <a:p>
                      <a:pPr lvl="0" algn="ctr">
                        <a:lnSpc>
                          <a:spcPct val="115000"/>
                        </a:lnSpc>
                      </a:pPr>
                      <a:r>
                        <a:rPr lang="en-GB" sz="1200" dirty="0"/>
                        <a:t>Economic activity</a:t>
                      </a:r>
                      <a:endParaRPr lang="bg-BG" sz="1200" dirty="0">
                        <a:latin typeface="Times New Roman" pitchFamily="18"/>
                        <a:ea typeface="Times New Roman" pitchFamily="18"/>
                        <a:cs typeface="Times New Roman" pitchFamily="18"/>
                      </a:endParaRPr>
                    </a:p>
                  </a:txBody>
                  <a:tcPr marL="56290" marR="56290" marT="0" marB="0" anchor="ctr">
                    <a:solidFill>
                      <a:srgbClr val="A6A6A6"/>
                    </a:solidFill>
                  </a:tcPr>
                </a:tc>
                <a:tc>
                  <a:txBody>
                    <a:bodyPr/>
                    <a:lstStyle/>
                    <a:p>
                      <a:pPr lvl="0" algn="ctr">
                        <a:lnSpc>
                          <a:spcPct val="115000"/>
                        </a:lnSpc>
                      </a:pPr>
                      <a:r>
                        <a:rPr lang="en-GB" sz="1200" dirty="0"/>
                        <a:t>Number of enterprises</a:t>
                      </a:r>
                      <a:endParaRPr lang="bg-BG" sz="1200" dirty="0">
                        <a:latin typeface="Times New Roman" pitchFamily="18"/>
                        <a:ea typeface="Times New Roman" pitchFamily="18"/>
                        <a:cs typeface="Times New Roman" pitchFamily="18"/>
                      </a:endParaRPr>
                    </a:p>
                  </a:txBody>
                  <a:tcPr marL="56290" marR="56290" marT="0" marB="0" anchor="ctr">
                    <a:solidFill>
                      <a:srgbClr val="A6A6A6"/>
                    </a:solidFill>
                  </a:tcPr>
                </a:tc>
                <a:tc>
                  <a:txBody>
                    <a:bodyPr/>
                    <a:lstStyle/>
                    <a:p>
                      <a:pPr lvl="0" algn="ctr">
                        <a:lnSpc>
                          <a:spcPct val="115000"/>
                        </a:lnSpc>
                      </a:pPr>
                      <a:r>
                        <a:rPr lang="en-GB" sz="1200" dirty="0"/>
                        <a:t>Percentage</a:t>
                      </a:r>
                      <a:endParaRPr lang="bg-BG" sz="1200" dirty="0">
                        <a:latin typeface="Times New Roman" pitchFamily="18"/>
                        <a:ea typeface="Times New Roman" pitchFamily="18"/>
                        <a:cs typeface="Times New Roman" pitchFamily="18"/>
                      </a:endParaRPr>
                    </a:p>
                  </a:txBody>
                  <a:tcPr marL="56290" marR="56290" marT="0" marB="0" anchor="ctr">
                    <a:solidFill>
                      <a:srgbClr val="A6A6A6"/>
                    </a:solidFill>
                  </a:tcPr>
                </a:tc>
                <a:tc>
                  <a:txBody>
                    <a:bodyPr/>
                    <a:lstStyle/>
                    <a:p>
                      <a:pPr lvl="0" algn="ctr">
                        <a:lnSpc>
                          <a:spcPct val="115000"/>
                        </a:lnSpc>
                      </a:pPr>
                      <a:r>
                        <a:rPr lang="en-GB" sz="1200" dirty="0"/>
                        <a:t>Number of Employees</a:t>
                      </a:r>
                      <a:endParaRPr lang="bg-BG" sz="1200" dirty="0">
                        <a:latin typeface="Times New Roman" pitchFamily="18"/>
                        <a:ea typeface="Times New Roman" pitchFamily="18"/>
                        <a:cs typeface="Times New Roman" pitchFamily="18"/>
                      </a:endParaRPr>
                    </a:p>
                  </a:txBody>
                  <a:tcPr marL="56290" marR="56290" marT="0" marB="0" anchor="ctr">
                    <a:solidFill>
                      <a:srgbClr val="A6A6A6"/>
                    </a:solidFill>
                  </a:tcPr>
                </a:tc>
                <a:tc>
                  <a:txBody>
                    <a:bodyPr/>
                    <a:lstStyle/>
                    <a:p>
                      <a:pPr lvl="0" algn="ctr">
                        <a:lnSpc>
                          <a:spcPct val="115000"/>
                        </a:lnSpc>
                      </a:pPr>
                      <a:r>
                        <a:rPr lang="en-GB" sz="1200" dirty="0"/>
                        <a:t>Percentage</a:t>
                      </a:r>
                      <a:endParaRPr lang="bg-BG" sz="1200" dirty="0">
                        <a:latin typeface="Times New Roman" pitchFamily="18"/>
                        <a:ea typeface="Times New Roman" pitchFamily="18"/>
                        <a:cs typeface="Times New Roman" pitchFamily="18"/>
                      </a:endParaRPr>
                    </a:p>
                  </a:txBody>
                  <a:tcPr marL="56290" marR="56290" marT="0" marB="0" anchor="ctr">
                    <a:solidFill>
                      <a:srgbClr val="A6A6A6"/>
                    </a:solidFill>
                  </a:tcPr>
                </a:tc>
                <a:extLst>
                  <a:ext uri="{0D108BD9-81ED-4DB2-BD59-A6C34878D82A}">
                    <a16:rowId xmlns:a16="http://schemas.microsoft.com/office/drawing/2014/main" val="261598417"/>
                  </a:ext>
                </a:extLst>
              </a:tr>
              <a:tr h="386068">
                <a:tc>
                  <a:txBody>
                    <a:bodyPr/>
                    <a:lstStyle/>
                    <a:p>
                      <a:pPr lvl="0">
                        <a:lnSpc>
                          <a:spcPct val="115000"/>
                        </a:lnSpc>
                      </a:pPr>
                      <a:r>
                        <a:rPr lang="en-GB" sz="1200" dirty="0"/>
                        <a:t>Trade</a:t>
                      </a:r>
                      <a:endParaRPr lang="bg-BG" sz="1200" dirty="0">
                        <a:latin typeface="Times New Roman" pitchFamily="18"/>
                        <a:ea typeface="Times New Roman" pitchFamily="18"/>
                        <a:cs typeface="Times New Roman" pitchFamily="18"/>
                      </a:endParaRPr>
                    </a:p>
                  </a:txBody>
                  <a:tcPr marL="56290" marR="56290" marT="0" marB="0" anchor="ctr">
                    <a:solidFill>
                      <a:srgbClr val="A6A6A6"/>
                    </a:solidFill>
                  </a:tcPr>
                </a:tc>
                <a:tc>
                  <a:txBody>
                    <a:bodyPr/>
                    <a:lstStyle/>
                    <a:p>
                      <a:pPr lvl="0" algn="ctr">
                        <a:lnSpc>
                          <a:spcPct val="115000"/>
                        </a:lnSpc>
                      </a:pPr>
                      <a:r>
                        <a:rPr lang="bg-BG" sz="1200"/>
                        <a:t>2124</a:t>
                      </a:r>
                      <a:endParaRPr lang="bg-BG" sz="1200">
                        <a:latin typeface="Times New Roman" pitchFamily="18"/>
                        <a:ea typeface="Times New Roman" pitchFamily="18"/>
                        <a:cs typeface="Times New Roman" pitchFamily="18"/>
                      </a:endParaRPr>
                    </a:p>
                  </a:txBody>
                  <a:tcPr marL="56290" marR="56290" marT="0" marB="0" anchor="ctr">
                    <a:solidFill>
                      <a:srgbClr val="F2F2F2"/>
                    </a:solidFill>
                  </a:tcPr>
                </a:tc>
                <a:tc>
                  <a:txBody>
                    <a:bodyPr/>
                    <a:lstStyle/>
                    <a:p>
                      <a:pPr lvl="0" algn="ctr">
                        <a:lnSpc>
                          <a:spcPct val="115000"/>
                        </a:lnSpc>
                      </a:pPr>
                      <a:r>
                        <a:rPr lang="bg-BG" sz="1200"/>
                        <a:t>32,83%</a:t>
                      </a:r>
                      <a:endParaRPr lang="bg-BG" sz="1200">
                        <a:latin typeface="Times New Roman" pitchFamily="18"/>
                        <a:ea typeface="Times New Roman" pitchFamily="18"/>
                        <a:cs typeface="Times New Roman" pitchFamily="18"/>
                      </a:endParaRPr>
                    </a:p>
                  </a:txBody>
                  <a:tcPr marL="56290" marR="56290" marT="0" marB="0" anchor="ctr">
                    <a:solidFill>
                      <a:srgbClr val="F2F2F2"/>
                    </a:solidFill>
                  </a:tcPr>
                </a:tc>
                <a:tc>
                  <a:txBody>
                    <a:bodyPr/>
                    <a:lstStyle/>
                    <a:p>
                      <a:pPr lvl="0" algn="ctr">
                        <a:lnSpc>
                          <a:spcPct val="115000"/>
                        </a:lnSpc>
                      </a:pPr>
                      <a:r>
                        <a:rPr lang="bg-BG" sz="1200"/>
                        <a:t>5243</a:t>
                      </a:r>
                      <a:endParaRPr lang="bg-BG" sz="1200">
                        <a:latin typeface="Times New Roman" pitchFamily="18"/>
                        <a:ea typeface="Times New Roman" pitchFamily="18"/>
                        <a:cs typeface="Times New Roman" pitchFamily="18"/>
                      </a:endParaRPr>
                    </a:p>
                  </a:txBody>
                  <a:tcPr marL="56290" marR="56290" marT="0" marB="0" anchor="ctr">
                    <a:solidFill>
                      <a:srgbClr val="F2F2F2"/>
                    </a:solidFill>
                  </a:tcPr>
                </a:tc>
                <a:tc>
                  <a:txBody>
                    <a:bodyPr/>
                    <a:lstStyle/>
                    <a:p>
                      <a:pPr lvl="0" algn="ctr">
                        <a:lnSpc>
                          <a:spcPct val="115000"/>
                        </a:lnSpc>
                      </a:pPr>
                      <a:r>
                        <a:rPr lang="bg-BG" sz="1200"/>
                        <a:t>19,98%</a:t>
                      </a:r>
                      <a:endParaRPr lang="bg-BG" sz="1200">
                        <a:latin typeface="Times New Roman" pitchFamily="18"/>
                        <a:ea typeface="Times New Roman" pitchFamily="18"/>
                        <a:cs typeface="Times New Roman" pitchFamily="18"/>
                      </a:endParaRPr>
                    </a:p>
                  </a:txBody>
                  <a:tcPr marL="56290" marR="56290" marT="0" marB="0" anchor="ctr">
                    <a:solidFill>
                      <a:srgbClr val="F2F2F2"/>
                    </a:solidFill>
                  </a:tcPr>
                </a:tc>
                <a:extLst>
                  <a:ext uri="{0D108BD9-81ED-4DB2-BD59-A6C34878D82A}">
                    <a16:rowId xmlns:a16="http://schemas.microsoft.com/office/drawing/2014/main" val="1726843048"/>
                  </a:ext>
                </a:extLst>
              </a:tr>
              <a:tr h="386068">
                <a:tc>
                  <a:txBody>
                    <a:bodyPr/>
                    <a:lstStyle/>
                    <a:p>
                      <a:pPr lvl="0">
                        <a:lnSpc>
                          <a:spcPct val="115000"/>
                        </a:lnSpc>
                      </a:pPr>
                      <a:r>
                        <a:rPr lang="en-GB" sz="1200" dirty="0"/>
                        <a:t>Services</a:t>
                      </a:r>
                      <a:endParaRPr lang="bg-BG" sz="1200" dirty="0">
                        <a:latin typeface="Times New Roman" pitchFamily="18"/>
                        <a:ea typeface="Times New Roman" pitchFamily="18"/>
                        <a:cs typeface="Times New Roman" pitchFamily="18"/>
                      </a:endParaRPr>
                    </a:p>
                  </a:txBody>
                  <a:tcPr marL="56290" marR="56290" marT="0" marB="0" anchor="ctr">
                    <a:solidFill>
                      <a:srgbClr val="A6A6A6"/>
                    </a:solidFill>
                  </a:tcPr>
                </a:tc>
                <a:tc>
                  <a:txBody>
                    <a:bodyPr/>
                    <a:lstStyle/>
                    <a:p>
                      <a:pPr lvl="0" algn="ctr">
                        <a:lnSpc>
                          <a:spcPct val="115000"/>
                        </a:lnSpc>
                      </a:pPr>
                      <a:r>
                        <a:rPr lang="bg-BG" sz="1200"/>
                        <a:t>1973</a:t>
                      </a:r>
                      <a:endParaRPr lang="bg-BG" sz="1200">
                        <a:latin typeface="Times New Roman" pitchFamily="18"/>
                        <a:ea typeface="Times New Roman" pitchFamily="18"/>
                        <a:cs typeface="Times New Roman" pitchFamily="18"/>
                      </a:endParaRPr>
                    </a:p>
                  </a:txBody>
                  <a:tcPr marL="56290" marR="56290" marT="0" marB="0" anchor="ctr">
                    <a:solidFill>
                      <a:srgbClr val="F2F2F2"/>
                    </a:solidFill>
                  </a:tcPr>
                </a:tc>
                <a:tc>
                  <a:txBody>
                    <a:bodyPr/>
                    <a:lstStyle/>
                    <a:p>
                      <a:pPr lvl="0" algn="ctr">
                        <a:lnSpc>
                          <a:spcPct val="115000"/>
                        </a:lnSpc>
                      </a:pPr>
                      <a:r>
                        <a:rPr lang="bg-BG" sz="1200"/>
                        <a:t>30,50%</a:t>
                      </a:r>
                      <a:endParaRPr lang="bg-BG" sz="1200">
                        <a:latin typeface="Times New Roman" pitchFamily="18"/>
                        <a:ea typeface="Times New Roman" pitchFamily="18"/>
                        <a:cs typeface="Times New Roman" pitchFamily="18"/>
                      </a:endParaRPr>
                    </a:p>
                  </a:txBody>
                  <a:tcPr marL="56290" marR="56290" marT="0" marB="0" anchor="ctr">
                    <a:solidFill>
                      <a:srgbClr val="F2F2F2"/>
                    </a:solidFill>
                  </a:tcPr>
                </a:tc>
                <a:tc>
                  <a:txBody>
                    <a:bodyPr/>
                    <a:lstStyle/>
                    <a:p>
                      <a:pPr lvl="0" algn="ctr">
                        <a:lnSpc>
                          <a:spcPct val="115000"/>
                        </a:lnSpc>
                      </a:pPr>
                      <a:r>
                        <a:rPr lang="bg-BG" sz="1200"/>
                        <a:t>6398</a:t>
                      </a:r>
                      <a:endParaRPr lang="bg-BG" sz="1200">
                        <a:latin typeface="Times New Roman" pitchFamily="18"/>
                        <a:ea typeface="Times New Roman" pitchFamily="18"/>
                        <a:cs typeface="Times New Roman" pitchFamily="18"/>
                      </a:endParaRPr>
                    </a:p>
                  </a:txBody>
                  <a:tcPr marL="56290" marR="56290" marT="0" marB="0" anchor="ctr">
                    <a:solidFill>
                      <a:srgbClr val="F2F2F2"/>
                    </a:solidFill>
                  </a:tcPr>
                </a:tc>
                <a:tc>
                  <a:txBody>
                    <a:bodyPr/>
                    <a:lstStyle/>
                    <a:p>
                      <a:pPr lvl="0" algn="ctr">
                        <a:lnSpc>
                          <a:spcPct val="115000"/>
                        </a:lnSpc>
                      </a:pPr>
                      <a:r>
                        <a:rPr lang="bg-BG" sz="1200"/>
                        <a:t>24,39%</a:t>
                      </a:r>
                      <a:endParaRPr lang="bg-BG" sz="1200">
                        <a:latin typeface="Times New Roman" pitchFamily="18"/>
                        <a:ea typeface="Times New Roman" pitchFamily="18"/>
                        <a:cs typeface="Times New Roman" pitchFamily="18"/>
                      </a:endParaRPr>
                    </a:p>
                  </a:txBody>
                  <a:tcPr marL="56290" marR="56290" marT="0" marB="0" anchor="ctr">
                    <a:solidFill>
                      <a:srgbClr val="F2F2F2"/>
                    </a:solidFill>
                  </a:tcPr>
                </a:tc>
                <a:extLst>
                  <a:ext uri="{0D108BD9-81ED-4DB2-BD59-A6C34878D82A}">
                    <a16:rowId xmlns:a16="http://schemas.microsoft.com/office/drawing/2014/main" val="2232277074"/>
                  </a:ext>
                </a:extLst>
              </a:tr>
              <a:tr h="386068">
                <a:tc>
                  <a:txBody>
                    <a:bodyPr/>
                    <a:lstStyle/>
                    <a:p>
                      <a:pPr lvl="0">
                        <a:lnSpc>
                          <a:spcPct val="115000"/>
                        </a:lnSpc>
                      </a:pPr>
                      <a:r>
                        <a:rPr lang="en-GB" sz="1200" dirty="0"/>
                        <a:t>Transport</a:t>
                      </a:r>
                      <a:endParaRPr lang="bg-BG" sz="1200" dirty="0">
                        <a:latin typeface="Times New Roman" pitchFamily="18"/>
                        <a:ea typeface="Times New Roman" pitchFamily="18"/>
                        <a:cs typeface="Times New Roman" pitchFamily="18"/>
                      </a:endParaRPr>
                    </a:p>
                  </a:txBody>
                  <a:tcPr marL="56290" marR="56290" marT="0" marB="0" anchor="ctr">
                    <a:solidFill>
                      <a:srgbClr val="A6A6A6"/>
                    </a:solidFill>
                  </a:tcPr>
                </a:tc>
                <a:tc>
                  <a:txBody>
                    <a:bodyPr/>
                    <a:lstStyle/>
                    <a:p>
                      <a:pPr lvl="0" algn="ctr">
                        <a:lnSpc>
                          <a:spcPct val="115000"/>
                        </a:lnSpc>
                      </a:pPr>
                      <a:r>
                        <a:rPr lang="bg-BG" sz="1200"/>
                        <a:t>1126</a:t>
                      </a:r>
                      <a:endParaRPr lang="bg-BG" sz="1200">
                        <a:latin typeface="Times New Roman" pitchFamily="18"/>
                        <a:ea typeface="Times New Roman" pitchFamily="18"/>
                        <a:cs typeface="Times New Roman" pitchFamily="18"/>
                      </a:endParaRPr>
                    </a:p>
                  </a:txBody>
                  <a:tcPr marL="56290" marR="56290" marT="0" marB="0" anchor="ctr">
                    <a:solidFill>
                      <a:srgbClr val="F2F2F2"/>
                    </a:solidFill>
                  </a:tcPr>
                </a:tc>
                <a:tc>
                  <a:txBody>
                    <a:bodyPr/>
                    <a:lstStyle/>
                    <a:p>
                      <a:pPr lvl="0" algn="ctr">
                        <a:lnSpc>
                          <a:spcPct val="115000"/>
                        </a:lnSpc>
                      </a:pPr>
                      <a:r>
                        <a:rPr lang="bg-BG" sz="1200"/>
                        <a:t>17,41%</a:t>
                      </a:r>
                      <a:endParaRPr lang="bg-BG" sz="1200">
                        <a:latin typeface="Times New Roman" pitchFamily="18"/>
                        <a:ea typeface="Times New Roman" pitchFamily="18"/>
                        <a:cs typeface="Times New Roman" pitchFamily="18"/>
                      </a:endParaRPr>
                    </a:p>
                  </a:txBody>
                  <a:tcPr marL="56290" marR="56290" marT="0" marB="0" anchor="ctr">
                    <a:solidFill>
                      <a:srgbClr val="F2F2F2"/>
                    </a:solidFill>
                  </a:tcPr>
                </a:tc>
                <a:tc>
                  <a:txBody>
                    <a:bodyPr/>
                    <a:lstStyle/>
                    <a:p>
                      <a:pPr lvl="0" algn="ctr">
                        <a:lnSpc>
                          <a:spcPct val="115000"/>
                        </a:lnSpc>
                      </a:pPr>
                      <a:r>
                        <a:rPr lang="bg-BG" sz="1200"/>
                        <a:t>3659</a:t>
                      </a:r>
                      <a:endParaRPr lang="bg-BG" sz="1200">
                        <a:latin typeface="Times New Roman" pitchFamily="18"/>
                        <a:ea typeface="Times New Roman" pitchFamily="18"/>
                        <a:cs typeface="Times New Roman" pitchFamily="18"/>
                      </a:endParaRPr>
                    </a:p>
                  </a:txBody>
                  <a:tcPr marL="56290" marR="56290" marT="0" marB="0" anchor="ctr">
                    <a:solidFill>
                      <a:srgbClr val="F2F2F2"/>
                    </a:solidFill>
                  </a:tcPr>
                </a:tc>
                <a:tc>
                  <a:txBody>
                    <a:bodyPr/>
                    <a:lstStyle/>
                    <a:p>
                      <a:pPr lvl="0" algn="ctr">
                        <a:lnSpc>
                          <a:spcPct val="115000"/>
                        </a:lnSpc>
                      </a:pPr>
                      <a:r>
                        <a:rPr lang="bg-BG" sz="1200"/>
                        <a:t>13,95%</a:t>
                      </a:r>
                      <a:endParaRPr lang="bg-BG" sz="1200">
                        <a:latin typeface="Times New Roman" pitchFamily="18"/>
                        <a:ea typeface="Times New Roman" pitchFamily="18"/>
                        <a:cs typeface="Times New Roman" pitchFamily="18"/>
                      </a:endParaRPr>
                    </a:p>
                  </a:txBody>
                  <a:tcPr marL="56290" marR="56290" marT="0" marB="0" anchor="ctr">
                    <a:solidFill>
                      <a:srgbClr val="F2F2F2"/>
                    </a:solidFill>
                  </a:tcPr>
                </a:tc>
                <a:extLst>
                  <a:ext uri="{0D108BD9-81ED-4DB2-BD59-A6C34878D82A}">
                    <a16:rowId xmlns:a16="http://schemas.microsoft.com/office/drawing/2014/main" val="3623929370"/>
                  </a:ext>
                </a:extLst>
              </a:tr>
              <a:tr h="386068">
                <a:tc>
                  <a:txBody>
                    <a:bodyPr/>
                    <a:lstStyle/>
                    <a:p>
                      <a:pPr lvl="0">
                        <a:lnSpc>
                          <a:spcPct val="115000"/>
                        </a:lnSpc>
                      </a:pPr>
                      <a:r>
                        <a:rPr lang="en-GB" sz="1200" dirty="0"/>
                        <a:t>Industry</a:t>
                      </a:r>
                      <a:endParaRPr lang="bg-BG" sz="1200" dirty="0">
                        <a:latin typeface="Times New Roman" pitchFamily="18"/>
                        <a:ea typeface="Times New Roman" pitchFamily="18"/>
                        <a:cs typeface="Times New Roman" pitchFamily="18"/>
                      </a:endParaRPr>
                    </a:p>
                  </a:txBody>
                  <a:tcPr marL="56290" marR="56290" marT="0" marB="0" anchor="ctr">
                    <a:solidFill>
                      <a:srgbClr val="A6A6A6"/>
                    </a:solidFill>
                  </a:tcPr>
                </a:tc>
                <a:tc>
                  <a:txBody>
                    <a:bodyPr/>
                    <a:lstStyle/>
                    <a:p>
                      <a:pPr lvl="0" algn="ctr">
                        <a:lnSpc>
                          <a:spcPct val="115000"/>
                        </a:lnSpc>
                      </a:pPr>
                      <a:r>
                        <a:rPr lang="bg-BG" sz="1200"/>
                        <a:t>442</a:t>
                      </a:r>
                      <a:endParaRPr lang="bg-BG" sz="1200">
                        <a:latin typeface="Times New Roman" pitchFamily="18"/>
                        <a:ea typeface="Times New Roman" pitchFamily="18"/>
                        <a:cs typeface="Times New Roman" pitchFamily="18"/>
                      </a:endParaRPr>
                    </a:p>
                  </a:txBody>
                  <a:tcPr marL="56290" marR="56290" marT="0" marB="0" anchor="ctr">
                    <a:solidFill>
                      <a:srgbClr val="F2F2F2"/>
                    </a:solidFill>
                  </a:tcPr>
                </a:tc>
                <a:tc>
                  <a:txBody>
                    <a:bodyPr/>
                    <a:lstStyle/>
                    <a:p>
                      <a:pPr lvl="0" algn="ctr">
                        <a:lnSpc>
                          <a:spcPct val="115000"/>
                        </a:lnSpc>
                      </a:pPr>
                      <a:r>
                        <a:rPr lang="bg-BG" sz="1200"/>
                        <a:t>6,83%</a:t>
                      </a:r>
                      <a:endParaRPr lang="bg-BG" sz="1200">
                        <a:latin typeface="Times New Roman" pitchFamily="18"/>
                        <a:ea typeface="Times New Roman" pitchFamily="18"/>
                        <a:cs typeface="Times New Roman" pitchFamily="18"/>
                      </a:endParaRPr>
                    </a:p>
                  </a:txBody>
                  <a:tcPr marL="56290" marR="56290" marT="0" marB="0" anchor="ctr">
                    <a:solidFill>
                      <a:srgbClr val="F2F2F2"/>
                    </a:solidFill>
                  </a:tcPr>
                </a:tc>
                <a:tc>
                  <a:txBody>
                    <a:bodyPr/>
                    <a:lstStyle/>
                    <a:p>
                      <a:pPr lvl="0" algn="ctr">
                        <a:lnSpc>
                          <a:spcPct val="115000"/>
                        </a:lnSpc>
                      </a:pPr>
                      <a:r>
                        <a:rPr lang="bg-BG" sz="1200"/>
                        <a:t>4978</a:t>
                      </a:r>
                      <a:endParaRPr lang="bg-BG" sz="1200">
                        <a:latin typeface="Times New Roman" pitchFamily="18"/>
                        <a:ea typeface="Times New Roman" pitchFamily="18"/>
                        <a:cs typeface="Times New Roman" pitchFamily="18"/>
                      </a:endParaRPr>
                    </a:p>
                  </a:txBody>
                  <a:tcPr marL="56290" marR="56290" marT="0" marB="0" anchor="ctr">
                    <a:solidFill>
                      <a:srgbClr val="F2F2F2"/>
                    </a:solidFill>
                  </a:tcPr>
                </a:tc>
                <a:tc>
                  <a:txBody>
                    <a:bodyPr/>
                    <a:lstStyle/>
                    <a:p>
                      <a:pPr lvl="0" algn="ctr">
                        <a:lnSpc>
                          <a:spcPct val="115000"/>
                        </a:lnSpc>
                      </a:pPr>
                      <a:r>
                        <a:rPr lang="bg-BG" sz="1200"/>
                        <a:t>18,97%</a:t>
                      </a:r>
                      <a:endParaRPr lang="bg-BG" sz="1200">
                        <a:latin typeface="Times New Roman" pitchFamily="18"/>
                        <a:ea typeface="Times New Roman" pitchFamily="18"/>
                        <a:cs typeface="Times New Roman" pitchFamily="18"/>
                      </a:endParaRPr>
                    </a:p>
                  </a:txBody>
                  <a:tcPr marL="56290" marR="56290" marT="0" marB="0" anchor="ctr">
                    <a:solidFill>
                      <a:srgbClr val="F2F2F2"/>
                    </a:solidFill>
                  </a:tcPr>
                </a:tc>
                <a:extLst>
                  <a:ext uri="{0D108BD9-81ED-4DB2-BD59-A6C34878D82A}">
                    <a16:rowId xmlns:a16="http://schemas.microsoft.com/office/drawing/2014/main" val="59037574"/>
                  </a:ext>
                </a:extLst>
              </a:tr>
              <a:tr h="386068">
                <a:tc>
                  <a:txBody>
                    <a:bodyPr/>
                    <a:lstStyle/>
                    <a:p>
                      <a:pPr lvl="0">
                        <a:lnSpc>
                          <a:spcPct val="115000"/>
                        </a:lnSpc>
                      </a:pPr>
                      <a:r>
                        <a:rPr lang="en-GB" sz="1200" dirty="0"/>
                        <a:t>Construction</a:t>
                      </a:r>
                      <a:endParaRPr lang="bg-BG" sz="1200" dirty="0">
                        <a:latin typeface="Times New Roman" pitchFamily="18"/>
                        <a:ea typeface="Times New Roman" pitchFamily="18"/>
                        <a:cs typeface="Times New Roman" pitchFamily="18"/>
                      </a:endParaRPr>
                    </a:p>
                  </a:txBody>
                  <a:tcPr marL="56290" marR="56290" marT="0" marB="0" anchor="ctr">
                    <a:solidFill>
                      <a:srgbClr val="A6A6A6"/>
                    </a:solidFill>
                  </a:tcPr>
                </a:tc>
                <a:tc>
                  <a:txBody>
                    <a:bodyPr/>
                    <a:lstStyle/>
                    <a:p>
                      <a:pPr lvl="0" algn="ctr">
                        <a:lnSpc>
                          <a:spcPct val="115000"/>
                        </a:lnSpc>
                      </a:pPr>
                      <a:r>
                        <a:rPr lang="bg-BG" sz="1200"/>
                        <a:t>385</a:t>
                      </a:r>
                      <a:endParaRPr lang="bg-BG" sz="1200">
                        <a:latin typeface="Times New Roman" pitchFamily="18"/>
                        <a:ea typeface="Times New Roman" pitchFamily="18"/>
                        <a:cs typeface="Times New Roman" pitchFamily="18"/>
                      </a:endParaRPr>
                    </a:p>
                  </a:txBody>
                  <a:tcPr marL="56290" marR="56290" marT="0" marB="0" anchor="ctr">
                    <a:solidFill>
                      <a:srgbClr val="F2F2F2"/>
                    </a:solidFill>
                  </a:tcPr>
                </a:tc>
                <a:tc>
                  <a:txBody>
                    <a:bodyPr/>
                    <a:lstStyle/>
                    <a:p>
                      <a:pPr lvl="0" algn="ctr">
                        <a:lnSpc>
                          <a:spcPct val="115000"/>
                        </a:lnSpc>
                      </a:pPr>
                      <a:r>
                        <a:rPr lang="bg-BG" sz="1200"/>
                        <a:t>5,95%</a:t>
                      </a:r>
                      <a:endParaRPr lang="bg-BG" sz="1200">
                        <a:latin typeface="Times New Roman" pitchFamily="18"/>
                        <a:ea typeface="Times New Roman" pitchFamily="18"/>
                        <a:cs typeface="Times New Roman" pitchFamily="18"/>
                      </a:endParaRPr>
                    </a:p>
                  </a:txBody>
                  <a:tcPr marL="56290" marR="56290" marT="0" marB="0" anchor="ctr">
                    <a:solidFill>
                      <a:srgbClr val="F2F2F2"/>
                    </a:solidFill>
                  </a:tcPr>
                </a:tc>
                <a:tc>
                  <a:txBody>
                    <a:bodyPr/>
                    <a:lstStyle/>
                    <a:p>
                      <a:pPr lvl="0" algn="ctr">
                        <a:lnSpc>
                          <a:spcPct val="115000"/>
                        </a:lnSpc>
                      </a:pPr>
                      <a:r>
                        <a:rPr lang="bg-BG" sz="1200"/>
                        <a:t>3655</a:t>
                      </a:r>
                      <a:endParaRPr lang="bg-BG" sz="1200">
                        <a:latin typeface="Times New Roman" pitchFamily="18"/>
                        <a:ea typeface="Times New Roman" pitchFamily="18"/>
                        <a:cs typeface="Times New Roman" pitchFamily="18"/>
                      </a:endParaRPr>
                    </a:p>
                  </a:txBody>
                  <a:tcPr marL="56290" marR="56290" marT="0" marB="0" anchor="ctr">
                    <a:solidFill>
                      <a:srgbClr val="F2F2F2"/>
                    </a:solidFill>
                  </a:tcPr>
                </a:tc>
                <a:tc>
                  <a:txBody>
                    <a:bodyPr/>
                    <a:lstStyle/>
                    <a:p>
                      <a:pPr lvl="0" algn="ctr">
                        <a:lnSpc>
                          <a:spcPct val="115000"/>
                        </a:lnSpc>
                      </a:pPr>
                      <a:r>
                        <a:rPr lang="bg-BG" sz="1200"/>
                        <a:t>13,93%</a:t>
                      </a:r>
                      <a:endParaRPr lang="bg-BG" sz="1200">
                        <a:latin typeface="Times New Roman" pitchFamily="18"/>
                        <a:ea typeface="Times New Roman" pitchFamily="18"/>
                        <a:cs typeface="Times New Roman" pitchFamily="18"/>
                      </a:endParaRPr>
                    </a:p>
                  </a:txBody>
                  <a:tcPr marL="56290" marR="56290" marT="0" marB="0" anchor="ctr">
                    <a:solidFill>
                      <a:srgbClr val="F2F2F2"/>
                    </a:solidFill>
                  </a:tcPr>
                </a:tc>
                <a:extLst>
                  <a:ext uri="{0D108BD9-81ED-4DB2-BD59-A6C34878D82A}">
                    <a16:rowId xmlns:a16="http://schemas.microsoft.com/office/drawing/2014/main" val="2812265435"/>
                  </a:ext>
                </a:extLst>
              </a:tr>
              <a:tr h="386068">
                <a:tc>
                  <a:txBody>
                    <a:bodyPr/>
                    <a:lstStyle/>
                    <a:p>
                      <a:pPr lvl="0">
                        <a:lnSpc>
                          <a:spcPct val="115000"/>
                        </a:lnSpc>
                      </a:pPr>
                      <a:r>
                        <a:rPr lang="en-GB" sz="1200" dirty="0"/>
                        <a:t>Others</a:t>
                      </a:r>
                      <a:endParaRPr lang="bg-BG" sz="1200" dirty="0">
                        <a:latin typeface="Times New Roman" pitchFamily="18"/>
                        <a:ea typeface="Times New Roman" pitchFamily="18"/>
                        <a:cs typeface="Times New Roman" pitchFamily="18"/>
                      </a:endParaRPr>
                    </a:p>
                  </a:txBody>
                  <a:tcPr marL="56290" marR="56290" marT="0" marB="0" anchor="ctr">
                    <a:solidFill>
                      <a:srgbClr val="A6A6A6"/>
                    </a:solidFill>
                  </a:tcPr>
                </a:tc>
                <a:tc>
                  <a:txBody>
                    <a:bodyPr/>
                    <a:lstStyle/>
                    <a:p>
                      <a:pPr lvl="0" algn="ctr">
                        <a:lnSpc>
                          <a:spcPct val="115000"/>
                        </a:lnSpc>
                      </a:pPr>
                      <a:r>
                        <a:rPr lang="bg-BG" sz="1200"/>
                        <a:t>343</a:t>
                      </a:r>
                      <a:endParaRPr lang="bg-BG" sz="1200">
                        <a:latin typeface="Times New Roman" pitchFamily="18"/>
                        <a:ea typeface="Times New Roman" pitchFamily="18"/>
                        <a:cs typeface="Times New Roman" pitchFamily="18"/>
                      </a:endParaRPr>
                    </a:p>
                  </a:txBody>
                  <a:tcPr marL="56290" marR="56290" marT="0" marB="0" anchor="ctr">
                    <a:solidFill>
                      <a:srgbClr val="F2F2F2"/>
                    </a:solidFill>
                  </a:tcPr>
                </a:tc>
                <a:tc>
                  <a:txBody>
                    <a:bodyPr/>
                    <a:lstStyle/>
                    <a:p>
                      <a:pPr lvl="0" algn="ctr">
                        <a:lnSpc>
                          <a:spcPct val="115000"/>
                        </a:lnSpc>
                      </a:pPr>
                      <a:r>
                        <a:rPr lang="bg-BG" sz="1200"/>
                        <a:t>5,30%</a:t>
                      </a:r>
                      <a:endParaRPr lang="bg-BG" sz="1200">
                        <a:latin typeface="Times New Roman" pitchFamily="18"/>
                        <a:ea typeface="Times New Roman" pitchFamily="18"/>
                        <a:cs typeface="Times New Roman" pitchFamily="18"/>
                      </a:endParaRPr>
                    </a:p>
                  </a:txBody>
                  <a:tcPr marL="56290" marR="56290" marT="0" marB="0" anchor="ctr">
                    <a:solidFill>
                      <a:srgbClr val="F2F2F2"/>
                    </a:solidFill>
                  </a:tcPr>
                </a:tc>
                <a:tc>
                  <a:txBody>
                    <a:bodyPr/>
                    <a:lstStyle/>
                    <a:p>
                      <a:pPr lvl="0" algn="ctr">
                        <a:lnSpc>
                          <a:spcPct val="115000"/>
                        </a:lnSpc>
                      </a:pPr>
                      <a:r>
                        <a:rPr lang="bg-BG" sz="1200"/>
                        <a:t>526</a:t>
                      </a:r>
                      <a:endParaRPr lang="bg-BG" sz="1200">
                        <a:latin typeface="Times New Roman" pitchFamily="18"/>
                        <a:ea typeface="Times New Roman" pitchFamily="18"/>
                        <a:cs typeface="Times New Roman" pitchFamily="18"/>
                      </a:endParaRPr>
                    </a:p>
                  </a:txBody>
                  <a:tcPr marL="56290" marR="56290" marT="0" marB="0" anchor="ctr">
                    <a:solidFill>
                      <a:srgbClr val="F2F2F2"/>
                    </a:solidFill>
                  </a:tcPr>
                </a:tc>
                <a:tc>
                  <a:txBody>
                    <a:bodyPr/>
                    <a:lstStyle/>
                    <a:p>
                      <a:pPr lvl="0" algn="ctr">
                        <a:lnSpc>
                          <a:spcPct val="115000"/>
                        </a:lnSpc>
                      </a:pPr>
                      <a:r>
                        <a:rPr lang="bg-BG" sz="1200"/>
                        <a:t>2,00%</a:t>
                      </a:r>
                      <a:endParaRPr lang="bg-BG" sz="1200">
                        <a:latin typeface="Times New Roman" pitchFamily="18"/>
                        <a:ea typeface="Times New Roman" pitchFamily="18"/>
                        <a:cs typeface="Times New Roman" pitchFamily="18"/>
                      </a:endParaRPr>
                    </a:p>
                  </a:txBody>
                  <a:tcPr marL="56290" marR="56290" marT="0" marB="0" anchor="ctr">
                    <a:solidFill>
                      <a:srgbClr val="F2F2F2"/>
                    </a:solidFill>
                  </a:tcPr>
                </a:tc>
                <a:extLst>
                  <a:ext uri="{0D108BD9-81ED-4DB2-BD59-A6C34878D82A}">
                    <a16:rowId xmlns:a16="http://schemas.microsoft.com/office/drawing/2014/main" val="329937005"/>
                  </a:ext>
                </a:extLst>
              </a:tr>
              <a:tr h="584923">
                <a:tc>
                  <a:txBody>
                    <a:bodyPr/>
                    <a:lstStyle/>
                    <a:p>
                      <a:pPr lvl="0">
                        <a:lnSpc>
                          <a:spcPct val="115000"/>
                        </a:lnSpc>
                      </a:pPr>
                      <a:r>
                        <a:rPr lang="en-GB" sz="1200" dirty="0"/>
                        <a:t>Agriculture, forestry and fisheries</a:t>
                      </a:r>
                      <a:endParaRPr lang="bg-BG" sz="1200" dirty="0">
                        <a:latin typeface="Times New Roman" pitchFamily="18"/>
                        <a:ea typeface="Times New Roman" pitchFamily="18"/>
                        <a:cs typeface="Times New Roman" pitchFamily="18"/>
                      </a:endParaRPr>
                    </a:p>
                  </a:txBody>
                  <a:tcPr marL="56290" marR="56290" marT="0" marB="0" anchor="ctr">
                    <a:solidFill>
                      <a:srgbClr val="A6A6A6"/>
                    </a:solidFill>
                  </a:tcPr>
                </a:tc>
                <a:tc>
                  <a:txBody>
                    <a:bodyPr/>
                    <a:lstStyle/>
                    <a:p>
                      <a:pPr lvl="0" algn="ctr">
                        <a:lnSpc>
                          <a:spcPct val="115000"/>
                        </a:lnSpc>
                      </a:pPr>
                      <a:r>
                        <a:rPr lang="bg-BG" sz="1200"/>
                        <a:t>65</a:t>
                      </a:r>
                      <a:endParaRPr lang="bg-BG" sz="1200">
                        <a:latin typeface="Times New Roman" pitchFamily="18"/>
                        <a:ea typeface="Times New Roman" pitchFamily="18"/>
                        <a:cs typeface="Times New Roman" pitchFamily="18"/>
                      </a:endParaRPr>
                    </a:p>
                  </a:txBody>
                  <a:tcPr marL="56290" marR="56290" marT="0" marB="0" anchor="ctr">
                    <a:solidFill>
                      <a:srgbClr val="F2F2F2"/>
                    </a:solidFill>
                  </a:tcPr>
                </a:tc>
                <a:tc>
                  <a:txBody>
                    <a:bodyPr/>
                    <a:lstStyle/>
                    <a:p>
                      <a:pPr lvl="0" algn="ctr">
                        <a:lnSpc>
                          <a:spcPct val="115000"/>
                        </a:lnSpc>
                      </a:pPr>
                      <a:r>
                        <a:rPr lang="bg-BG" sz="1200"/>
                        <a:t>1,00%</a:t>
                      </a:r>
                      <a:endParaRPr lang="bg-BG" sz="1200">
                        <a:latin typeface="Times New Roman" pitchFamily="18"/>
                        <a:ea typeface="Times New Roman" pitchFamily="18"/>
                        <a:cs typeface="Times New Roman" pitchFamily="18"/>
                      </a:endParaRPr>
                    </a:p>
                  </a:txBody>
                  <a:tcPr marL="56290" marR="56290" marT="0" marB="0" anchor="ctr">
                    <a:solidFill>
                      <a:srgbClr val="F2F2F2"/>
                    </a:solidFill>
                  </a:tcPr>
                </a:tc>
                <a:tc>
                  <a:txBody>
                    <a:bodyPr/>
                    <a:lstStyle/>
                    <a:p>
                      <a:pPr lvl="0" algn="ctr">
                        <a:lnSpc>
                          <a:spcPct val="115000"/>
                        </a:lnSpc>
                      </a:pPr>
                      <a:r>
                        <a:rPr lang="en-GB" sz="1200" dirty="0"/>
                        <a:t>No information</a:t>
                      </a:r>
                      <a:endParaRPr lang="bg-BG" sz="1200" dirty="0">
                        <a:latin typeface="Times New Roman" pitchFamily="18"/>
                        <a:ea typeface="Times New Roman" pitchFamily="18"/>
                        <a:cs typeface="Times New Roman" pitchFamily="18"/>
                      </a:endParaRPr>
                    </a:p>
                  </a:txBody>
                  <a:tcPr marL="56290" marR="56290" marT="0" marB="0" anchor="ctr">
                    <a:solidFill>
                      <a:srgbClr val="F2F2F2"/>
                    </a:solidFill>
                  </a:tcPr>
                </a:tc>
                <a:tc>
                  <a:txBody>
                    <a:bodyPr/>
                    <a:lstStyle/>
                    <a:p>
                      <a:pPr lvl="0" algn="ctr">
                        <a:lnSpc>
                          <a:spcPct val="115000"/>
                        </a:lnSpc>
                      </a:pPr>
                      <a:r>
                        <a:rPr lang="bg-BG" sz="1200" dirty="0"/>
                        <a:t> </a:t>
                      </a:r>
                      <a:endParaRPr lang="bg-BG" sz="1200" dirty="0">
                        <a:latin typeface="Times New Roman" pitchFamily="18"/>
                        <a:ea typeface="Times New Roman" pitchFamily="18"/>
                        <a:cs typeface="Times New Roman" pitchFamily="18"/>
                      </a:endParaRPr>
                    </a:p>
                  </a:txBody>
                  <a:tcPr marL="56290" marR="56290" marT="0" marB="0" anchor="ctr">
                    <a:solidFill>
                      <a:srgbClr val="F2F2F2"/>
                    </a:solidFill>
                  </a:tcPr>
                </a:tc>
                <a:extLst>
                  <a:ext uri="{0D108BD9-81ED-4DB2-BD59-A6C34878D82A}">
                    <a16:rowId xmlns:a16="http://schemas.microsoft.com/office/drawing/2014/main" val="663414044"/>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6">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D3092355-A48D-4F66-A3A2-D3B65A63DF79}"/>
              </a:ext>
            </a:extLst>
          </p:cNvPr>
          <p:cNvSpPr txBox="1">
            <a:spLocks noGrp="1"/>
          </p:cNvSpPr>
          <p:nvPr>
            <p:ph type="title"/>
          </p:nvPr>
        </p:nvSpPr>
        <p:spPr>
          <a:xfrm>
            <a:off x="185056" y="76196"/>
            <a:ext cx="11832774" cy="1295403"/>
          </a:xfrm>
        </p:spPr>
        <p:txBody>
          <a:bodyPr anchorCtr="1">
            <a:normAutofit/>
          </a:bodyPr>
          <a:lstStyle/>
          <a:p>
            <a:pPr lvl="0" algn="ctr"/>
            <a:r>
              <a:rPr lang="en-US" sz="2400" b="1" dirty="0">
                <a:latin typeface="Times New Roman" pitchFamily="18"/>
              </a:rPr>
              <a:t>Blagoevgrad Municipality produces 35.69% of the production in Blagoevgrad District </a:t>
            </a:r>
            <a:br>
              <a:rPr lang="bg-BG" sz="2000" b="1" dirty="0">
                <a:latin typeface="Times New Roman" pitchFamily="18"/>
              </a:rPr>
            </a:br>
            <a:endParaRPr lang="bg-BG" sz="1400" b="1" dirty="0"/>
          </a:p>
        </p:txBody>
      </p:sp>
      <p:graphicFrame>
        <p:nvGraphicFramePr>
          <p:cNvPr id="13" name="Контейнер за съдържание 12">
            <a:extLst>
              <a:ext uri="{FF2B5EF4-FFF2-40B4-BE49-F238E27FC236}">
                <a16:creationId xmlns:a16="http://schemas.microsoft.com/office/drawing/2014/main" id="{3606E1E9-0A4C-4805-9F92-C0D635779217}"/>
              </a:ext>
            </a:extLst>
          </p:cNvPr>
          <p:cNvGraphicFramePr>
            <a:graphicFrameLocks noGrp="1"/>
          </p:cNvGraphicFramePr>
          <p:nvPr>
            <p:ph idx="1"/>
            <p:extLst>
              <p:ext uri="{D42A27DB-BD31-4B8C-83A1-F6EECF244321}">
                <p14:modId xmlns:p14="http://schemas.microsoft.com/office/powerpoint/2010/main" val="2875377363"/>
              </p:ext>
            </p:extLst>
          </p:nvPr>
        </p:nvGraphicFramePr>
        <p:xfrm>
          <a:off x="174625" y="1001486"/>
          <a:ext cx="11831638" cy="5639027"/>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7">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A4B9526A-D267-4092-B0D4-CC93779D7DC5}"/>
              </a:ext>
            </a:extLst>
          </p:cNvPr>
          <p:cNvSpPr txBox="1">
            <a:spLocks noGrp="1"/>
          </p:cNvSpPr>
          <p:nvPr>
            <p:ph type="title"/>
          </p:nvPr>
        </p:nvSpPr>
        <p:spPr>
          <a:xfrm>
            <a:off x="620484" y="424543"/>
            <a:ext cx="4593771" cy="1688725"/>
          </a:xfrm>
        </p:spPr>
        <p:txBody>
          <a:bodyPr>
            <a:normAutofit/>
          </a:bodyPr>
          <a:lstStyle/>
          <a:p>
            <a:pPr lvl="0" algn="just"/>
            <a:r>
              <a:rPr lang="en-US" sz="1600" b="1" dirty="0">
                <a:latin typeface="Times New Roman" pitchFamily="18"/>
              </a:rPr>
              <a:t>The average annual salary of employees in the municipality of Blagoevgrad increases from BGN 8,146 in 2014 to BGN 11,155 in 2019, but remains lower than that of the country - BGN 14,328.</a:t>
            </a:r>
            <a:endParaRPr lang="bg-BG" sz="2200" b="1" dirty="0"/>
          </a:p>
        </p:txBody>
      </p:sp>
      <p:graphicFrame>
        <p:nvGraphicFramePr>
          <p:cNvPr id="3" name="Контейнер за съдържание 4">
            <a:extLst>
              <a:ext uri="{FF2B5EF4-FFF2-40B4-BE49-F238E27FC236}">
                <a16:creationId xmlns:a16="http://schemas.microsoft.com/office/drawing/2014/main" id="{0934FB89-3848-4493-9CD0-FC08F9C36DD8}"/>
              </a:ext>
            </a:extLst>
          </p:cNvPr>
          <p:cNvGraphicFramePr>
            <a:graphicFrameLocks noGrp="1"/>
          </p:cNvGraphicFramePr>
          <p:nvPr>
            <p:ph idx="1"/>
            <p:extLst>
              <p:ext uri="{D42A27DB-BD31-4B8C-83A1-F6EECF244321}">
                <p14:modId xmlns:p14="http://schemas.microsoft.com/office/powerpoint/2010/main" val="1999439950"/>
              </p:ext>
            </p:extLst>
          </p:nvPr>
        </p:nvGraphicFramePr>
        <p:xfrm>
          <a:off x="5671456" y="670556"/>
          <a:ext cx="6286863" cy="1442712"/>
        </p:xfrm>
        <a:graphic>
          <a:graphicData uri="http://schemas.openxmlformats.org/drawingml/2006/table">
            <a:tbl>
              <a:tblPr firstRow="1" firstCol="1" bandRow="1">
                <a:effectLst/>
                <a:tableStyleId>{5C22544A-7EE6-4342-B048-85BDC9FD1C3A}</a:tableStyleId>
              </a:tblPr>
              <a:tblGrid>
                <a:gridCol w="1513112">
                  <a:extLst>
                    <a:ext uri="{9D8B030D-6E8A-4147-A177-3AD203B41FA5}">
                      <a16:colId xmlns:a16="http://schemas.microsoft.com/office/drawing/2014/main" val="3412530477"/>
                    </a:ext>
                  </a:extLst>
                </a:gridCol>
                <a:gridCol w="925290">
                  <a:extLst>
                    <a:ext uri="{9D8B030D-6E8A-4147-A177-3AD203B41FA5}">
                      <a16:colId xmlns:a16="http://schemas.microsoft.com/office/drawing/2014/main" val="4287530843"/>
                    </a:ext>
                  </a:extLst>
                </a:gridCol>
                <a:gridCol w="838203">
                  <a:extLst>
                    <a:ext uri="{9D8B030D-6E8A-4147-A177-3AD203B41FA5}">
                      <a16:colId xmlns:a16="http://schemas.microsoft.com/office/drawing/2014/main" val="1169137105"/>
                    </a:ext>
                  </a:extLst>
                </a:gridCol>
                <a:gridCol w="779151">
                  <a:extLst>
                    <a:ext uri="{9D8B030D-6E8A-4147-A177-3AD203B41FA5}">
                      <a16:colId xmlns:a16="http://schemas.microsoft.com/office/drawing/2014/main" val="464925991"/>
                    </a:ext>
                  </a:extLst>
                </a:gridCol>
                <a:gridCol w="760835">
                  <a:extLst>
                    <a:ext uri="{9D8B030D-6E8A-4147-A177-3AD203B41FA5}">
                      <a16:colId xmlns:a16="http://schemas.microsoft.com/office/drawing/2014/main" val="2145301708"/>
                    </a:ext>
                  </a:extLst>
                </a:gridCol>
                <a:gridCol w="760835">
                  <a:extLst>
                    <a:ext uri="{9D8B030D-6E8A-4147-A177-3AD203B41FA5}">
                      <a16:colId xmlns:a16="http://schemas.microsoft.com/office/drawing/2014/main" val="1011017156"/>
                    </a:ext>
                  </a:extLst>
                </a:gridCol>
                <a:gridCol w="709437">
                  <a:extLst>
                    <a:ext uri="{9D8B030D-6E8A-4147-A177-3AD203B41FA5}">
                      <a16:colId xmlns:a16="http://schemas.microsoft.com/office/drawing/2014/main" val="983463320"/>
                    </a:ext>
                  </a:extLst>
                </a:gridCol>
              </a:tblGrid>
              <a:tr h="617732">
                <a:tc rowSpan="2">
                  <a:txBody>
                    <a:bodyPr/>
                    <a:lstStyle/>
                    <a:p>
                      <a:pPr lvl="0" indent="68580" algn="ctr">
                        <a:lnSpc>
                          <a:spcPct val="115000"/>
                        </a:lnSpc>
                      </a:pPr>
                      <a:r>
                        <a:rPr lang="en-US" sz="1200" dirty="0"/>
                        <a:t>Average gross annual salary in BGN</a:t>
                      </a:r>
                      <a:endParaRPr lang="bg-BG" sz="1200" dirty="0">
                        <a:latin typeface="Times New Roman" pitchFamily="18"/>
                        <a:ea typeface="Times New Roman" pitchFamily="18"/>
                        <a:cs typeface="Times New Roman" pitchFamily="18"/>
                      </a:endParaRPr>
                    </a:p>
                  </a:txBody>
                  <a:tcPr marL="60194" marR="60194" marT="0" marB="0" anchor="ctr">
                    <a:solidFill>
                      <a:srgbClr val="A6A6A6"/>
                    </a:solidFill>
                  </a:tcPr>
                </a:tc>
                <a:tc>
                  <a:txBody>
                    <a:bodyPr/>
                    <a:lstStyle/>
                    <a:p>
                      <a:pPr lvl="0" algn="ctr">
                        <a:lnSpc>
                          <a:spcPct val="115000"/>
                        </a:lnSpc>
                        <a:spcBef>
                          <a:spcPts val="1200"/>
                        </a:spcBef>
                        <a:spcAft>
                          <a:spcPts val="1200"/>
                        </a:spcAft>
                      </a:pPr>
                      <a:r>
                        <a:rPr lang="bg-BG" sz="1200"/>
                        <a:t>2014</a:t>
                      </a:r>
                      <a:endParaRPr lang="bg-BG" sz="1200">
                        <a:latin typeface="Times New Roman" pitchFamily="18"/>
                        <a:ea typeface="Times New Roman" pitchFamily="18"/>
                        <a:cs typeface="Times New Roman" pitchFamily="18"/>
                      </a:endParaRPr>
                    </a:p>
                  </a:txBody>
                  <a:tcPr marL="60194" marR="60194" marT="0" marB="0" anchor="ctr">
                    <a:solidFill>
                      <a:srgbClr val="A6A6A6"/>
                    </a:solidFill>
                  </a:tcPr>
                </a:tc>
                <a:tc>
                  <a:txBody>
                    <a:bodyPr/>
                    <a:lstStyle/>
                    <a:p>
                      <a:pPr lvl="0" algn="ctr">
                        <a:lnSpc>
                          <a:spcPct val="115000"/>
                        </a:lnSpc>
                        <a:spcBef>
                          <a:spcPts val="1200"/>
                        </a:spcBef>
                        <a:spcAft>
                          <a:spcPts val="1200"/>
                        </a:spcAft>
                      </a:pPr>
                      <a:r>
                        <a:rPr lang="bg-BG" sz="1200"/>
                        <a:t>2015</a:t>
                      </a:r>
                      <a:endParaRPr lang="bg-BG" sz="1200">
                        <a:latin typeface="Times New Roman" pitchFamily="18"/>
                        <a:ea typeface="Times New Roman" pitchFamily="18"/>
                        <a:cs typeface="Times New Roman" pitchFamily="18"/>
                      </a:endParaRPr>
                    </a:p>
                  </a:txBody>
                  <a:tcPr marL="60194" marR="60194" marT="0" marB="0" anchor="ctr">
                    <a:solidFill>
                      <a:srgbClr val="A6A6A6"/>
                    </a:solidFill>
                  </a:tcPr>
                </a:tc>
                <a:tc>
                  <a:txBody>
                    <a:bodyPr/>
                    <a:lstStyle/>
                    <a:p>
                      <a:pPr lvl="0" algn="ctr">
                        <a:lnSpc>
                          <a:spcPct val="115000"/>
                        </a:lnSpc>
                        <a:spcBef>
                          <a:spcPts val="1200"/>
                        </a:spcBef>
                        <a:spcAft>
                          <a:spcPts val="1200"/>
                        </a:spcAft>
                      </a:pPr>
                      <a:r>
                        <a:rPr lang="bg-BG" sz="1200"/>
                        <a:t>2016</a:t>
                      </a:r>
                      <a:endParaRPr lang="bg-BG" sz="1200">
                        <a:latin typeface="Times New Roman" pitchFamily="18"/>
                        <a:ea typeface="Times New Roman" pitchFamily="18"/>
                        <a:cs typeface="Times New Roman" pitchFamily="18"/>
                      </a:endParaRPr>
                    </a:p>
                  </a:txBody>
                  <a:tcPr marL="60194" marR="60194" marT="0" marB="0" anchor="ctr">
                    <a:solidFill>
                      <a:srgbClr val="A6A6A6"/>
                    </a:solidFill>
                  </a:tcPr>
                </a:tc>
                <a:tc>
                  <a:txBody>
                    <a:bodyPr/>
                    <a:lstStyle/>
                    <a:p>
                      <a:pPr lvl="0" algn="ctr">
                        <a:lnSpc>
                          <a:spcPct val="115000"/>
                        </a:lnSpc>
                        <a:spcBef>
                          <a:spcPts val="1200"/>
                        </a:spcBef>
                        <a:spcAft>
                          <a:spcPts val="1200"/>
                        </a:spcAft>
                      </a:pPr>
                      <a:r>
                        <a:rPr lang="bg-BG" sz="1200"/>
                        <a:t>2017</a:t>
                      </a:r>
                      <a:endParaRPr lang="bg-BG" sz="1200">
                        <a:latin typeface="Times New Roman" pitchFamily="18"/>
                        <a:ea typeface="Times New Roman" pitchFamily="18"/>
                        <a:cs typeface="Times New Roman" pitchFamily="18"/>
                      </a:endParaRPr>
                    </a:p>
                  </a:txBody>
                  <a:tcPr marL="60194" marR="60194" marT="0" marB="0" anchor="ctr">
                    <a:solidFill>
                      <a:srgbClr val="A6A6A6"/>
                    </a:solidFill>
                  </a:tcPr>
                </a:tc>
                <a:tc>
                  <a:txBody>
                    <a:bodyPr/>
                    <a:lstStyle/>
                    <a:p>
                      <a:pPr lvl="0" algn="ctr">
                        <a:lnSpc>
                          <a:spcPct val="115000"/>
                        </a:lnSpc>
                      </a:pPr>
                      <a:r>
                        <a:rPr lang="bg-BG" sz="1200"/>
                        <a:t>2018</a:t>
                      </a:r>
                      <a:endParaRPr lang="bg-BG" sz="1200">
                        <a:latin typeface="Times New Roman" pitchFamily="18"/>
                        <a:ea typeface="Times New Roman" pitchFamily="18"/>
                        <a:cs typeface="Times New Roman" pitchFamily="18"/>
                      </a:endParaRPr>
                    </a:p>
                  </a:txBody>
                  <a:tcPr marL="60194" marR="60194" marT="0" marB="0" anchor="ctr">
                    <a:solidFill>
                      <a:srgbClr val="A6A6A6"/>
                    </a:solidFill>
                  </a:tcPr>
                </a:tc>
                <a:tc>
                  <a:txBody>
                    <a:bodyPr/>
                    <a:lstStyle/>
                    <a:p>
                      <a:pPr lvl="0" algn="ctr">
                        <a:lnSpc>
                          <a:spcPct val="115000"/>
                        </a:lnSpc>
                        <a:spcBef>
                          <a:spcPts val="1200"/>
                        </a:spcBef>
                        <a:spcAft>
                          <a:spcPts val="1200"/>
                        </a:spcAft>
                      </a:pPr>
                      <a:r>
                        <a:rPr lang="bg-BG" sz="1200"/>
                        <a:t>2019</a:t>
                      </a:r>
                      <a:endParaRPr lang="bg-BG" sz="1200">
                        <a:latin typeface="Times New Roman" pitchFamily="18"/>
                        <a:ea typeface="Times New Roman" pitchFamily="18"/>
                        <a:cs typeface="Times New Roman" pitchFamily="18"/>
                      </a:endParaRPr>
                    </a:p>
                  </a:txBody>
                  <a:tcPr marL="60194" marR="60194" marT="0" marB="0" anchor="ctr">
                    <a:solidFill>
                      <a:srgbClr val="A6A6A6"/>
                    </a:solidFill>
                  </a:tcPr>
                </a:tc>
                <a:extLst>
                  <a:ext uri="{0D108BD9-81ED-4DB2-BD59-A6C34878D82A}">
                    <a16:rowId xmlns:a16="http://schemas.microsoft.com/office/drawing/2014/main" val="545883373"/>
                  </a:ext>
                </a:extLst>
              </a:tr>
              <a:tr h="824980">
                <a:tc vMerge="1">
                  <a:txBody>
                    <a:bodyPr/>
                    <a:lstStyle/>
                    <a:p>
                      <a:endParaRPr lang="bg-BG"/>
                    </a:p>
                  </a:txBody>
                  <a:tcPr/>
                </a:tc>
                <a:tc>
                  <a:txBody>
                    <a:bodyPr/>
                    <a:lstStyle/>
                    <a:p>
                      <a:pPr lvl="0" algn="ctr">
                        <a:lnSpc>
                          <a:spcPct val="115000"/>
                        </a:lnSpc>
                        <a:spcBef>
                          <a:spcPts val="1200"/>
                        </a:spcBef>
                        <a:spcAft>
                          <a:spcPts val="1200"/>
                        </a:spcAft>
                      </a:pPr>
                      <a:r>
                        <a:rPr lang="bg-BG" sz="1200"/>
                        <a:t>8146,00</a:t>
                      </a:r>
                      <a:endParaRPr lang="bg-BG" sz="1200">
                        <a:latin typeface="Times New Roman" pitchFamily="18"/>
                        <a:ea typeface="Times New Roman" pitchFamily="18"/>
                        <a:cs typeface="Times New Roman" pitchFamily="18"/>
                      </a:endParaRPr>
                    </a:p>
                  </a:txBody>
                  <a:tcPr marL="60194" marR="60194" marT="0" marB="0" anchor="ctr">
                    <a:solidFill>
                      <a:srgbClr val="F2F2F2"/>
                    </a:solidFill>
                  </a:tcPr>
                </a:tc>
                <a:tc>
                  <a:txBody>
                    <a:bodyPr/>
                    <a:lstStyle/>
                    <a:p>
                      <a:pPr lvl="0" algn="ctr">
                        <a:lnSpc>
                          <a:spcPct val="115000"/>
                        </a:lnSpc>
                        <a:spcBef>
                          <a:spcPts val="1200"/>
                        </a:spcBef>
                        <a:spcAft>
                          <a:spcPts val="1200"/>
                        </a:spcAft>
                      </a:pPr>
                      <a:r>
                        <a:rPr lang="bg-BG" sz="1200"/>
                        <a:t>8544,00</a:t>
                      </a:r>
                      <a:endParaRPr lang="bg-BG" sz="1200">
                        <a:latin typeface="Times New Roman" pitchFamily="18"/>
                        <a:ea typeface="Times New Roman" pitchFamily="18"/>
                        <a:cs typeface="Times New Roman" pitchFamily="18"/>
                      </a:endParaRPr>
                    </a:p>
                  </a:txBody>
                  <a:tcPr marL="60194" marR="60194" marT="0" marB="0" anchor="ctr">
                    <a:solidFill>
                      <a:srgbClr val="F2F2F2"/>
                    </a:solidFill>
                  </a:tcPr>
                </a:tc>
                <a:tc>
                  <a:txBody>
                    <a:bodyPr/>
                    <a:lstStyle/>
                    <a:p>
                      <a:pPr lvl="0" algn="ctr">
                        <a:lnSpc>
                          <a:spcPct val="115000"/>
                        </a:lnSpc>
                        <a:spcBef>
                          <a:spcPts val="1200"/>
                        </a:spcBef>
                        <a:spcAft>
                          <a:spcPts val="1200"/>
                        </a:spcAft>
                      </a:pPr>
                      <a:r>
                        <a:rPr lang="bg-BG" sz="1200"/>
                        <a:t>8993,00</a:t>
                      </a:r>
                      <a:endParaRPr lang="bg-BG" sz="1200">
                        <a:latin typeface="Times New Roman" pitchFamily="18"/>
                        <a:ea typeface="Times New Roman" pitchFamily="18"/>
                        <a:cs typeface="Times New Roman" pitchFamily="18"/>
                      </a:endParaRPr>
                    </a:p>
                  </a:txBody>
                  <a:tcPr marL="60194" marR="60194" marT="0" marB="0" anchor="ctr">
                    <a:solidFill>
                      <a:srgbClr val="F2F2F2"/>
                    </a:solidFill>
                  </a:tcPr>
                </a:tc>
                <a:tc>
                  <a:txBody>
                    <a:bodyPr/>
                    <a:lstStyle/>
                    <a:p>
                      <a:pPr lvl="0" algn="ctr">
                        <a:lnSpc>
                          <a:spcPct val="115000"/>
                        </a:lnSpc>
                        <a:spcBef>
                          <a:spcPts val="1200"/>
                        </a:spcBef>
                        <a:spcAft>
                          <a:spcPts val="1200"/>
                        </a:spcAft>
                      </a:pPr>
                      <a:r>
                        <a:rPr lang="bg-BG" sz="1200"/>
                        <a:t>9712,00</a:t>
                      </a:r>
                      <a:endParaRPr lang="bg-BG" sz="1200">
                        <a:latin typeface="Times New Roman" pitchFamily="18"/>
                        <a:ea typeface="Times New Roman" pitchFamily="18"/>
                        <a:cs typeface="Times New Roman" pitchFamily="18"/>
                      </a:endParaRPr>
                    </a:p>
                  </a:txBody>
                  <a:tcPr marL="60194" marR="60194" marT="0" marB="0" anchor="ctr">
                    <a:solidFill>
                      <a:srgbClr val="F2F2F2"/>
                    </a:solidFill>
                  </a:tcPr>
                </a:tc>
                <a:tc>
                  <a:txBody>
                    <a:bodyPr/>
                    <a:lstStyle/>
                    <a:p>
                      <a:pPr lvl="0" algn="ctr">
                        <a:lnSpc>
                          <a:spcPct val="115000"/>
                        </a:lnSpc>
                        <a:spcBef>
                          <a:spcPts val="1200"/>
                        </a:spcBef>
                        <a:spcAft>
                          <a:spcPts val="1200"/>
                        </a:spcAft>
                      </a:pPr>
                      <a:r>
                        <a:rPr lang="bg-BG" sz="1200"/>
                        <a:t>10498,00</a:t>
                      </a:r>
                      <a:endParaRPr lang="bg-BG" sz="1200">
                        <a:latin typeface="Times New Roman" pitchFamily="18"/>
                        <a:ea typeface="Times New Roman" pitchFamily="18"/>
                        <a:cs typeface="Times New Roman" pitchFamily="18"/>
                      </a:endParaRPr>
                    </a:p>
                  </a:txBody>
                  <a:tcPr marL="60194" marR="60194" marT="0" marB="0" anchor="ctr">
                    <a:solidFill>
                      <a:srgbClr val="F2F2F2"/>
                    </a:solidFill>
                  </a:tcPr>
                </a:tc>
                <a:tc>
                  <a:txBody>
                    <a:bodyPr/>
                    <a:lstStyle/>
                    <a:p>
                      <a:pPr lvl="0" algn="ctr">
                        <a:lnSpc>
                          <a:spcPct val="115000"/>
                        </a:lnSpc>
                        <a:spcBef>
                          <a:spcPts val="1200"/>
                        </a:spcBef>
                        <a:spcAft>
                          <a:spcPts val="1200"/>
                        </a:spcAft>
                      </a:pPr>
                      <a:r>
                        <a:rPr lang="bg-BG" sz="1200" dirty="0"/>
                        <a:t>11155,00</a:t>
                      </a:r>
                      <a:endParaRPr lang="bg-BG" sz="1200" dirty="0">
                        <a:latin typeface="Times New Roman" pitchFamily="18"/>
                        <a:ea typeface="Times New Roman" pitchFamily="18"/>
                        <a:cs typeface="Times New Roman" pitchFamily="18"/>
                      </a:endParaRPr>
                    </a:p>
                  </a:txBody>
                  <a:tcPr marL="60194" marR="60194" marT="0" marB="0" anchor="ctr">
                    <a:solidFill>
                      <a:srgbClr val="F2F2F2"/>
                    </a:solidFill>
                  </a:tcPr>
                </a:tc>
                <a:extLst>
                  <a:ext uri="{0D108BD9-81ED-4DB2-BD59-A6C34878D82A}">
                    <a16:rowId xmlns:a16="http://schemas.microsoft.com/office/drawing/2014/main" val="1767100734"/>
                  </a:ext>
                </a:extLst>
              </a:tr>
            </a:tbl>
          </a:graphicData>
        </a:graphic>
      </p:graphicFrame>
      <p:sp>
        <p:nvSpPr>
          <p:cNvPr id="4" name="Текстов контейнер 3">
            <a:extLst>
              <a:ext uri="{FF2B5EF4-FFF2-40B4-BE49-F238E27FC236}">
                <a16:creationId xmlns:a16="http://schemas.microsoft.com/office/drawing/2014/main" id="{08F11CBF-D44C-484B-8781-FEC013314475}"/>
              </a:ext>
            </a:extLst>
          </p:cNvPr>
          <p:cNvSpPr txBox="1">
            <a:spLocks noGrp="1"/>
          </p:cNvSpPr>
          <p:nvPr>
            <p:ph type="body" idx="2"/>
          </p:nvPr>
        </p:nvSpPr>
        <p:spPr>
          <a:xfrm>
            <a:off x="620484" y="2471056"/>
            <a:ext cx="4669968" cy="3716386"/>
          </a:xfrm>
        </p:spPr>
        <p:txBody>
          <a:bodyPr/>
          <a:lstStyle/>
          <a:p>
            <a:pPr lvl="0" algn="just">
              <a:lnSpc>
                <a:spcPct val="90000"/>
              </a:lnSpc>
            </a:pPr>
            <a:r>
              <a:rPr lang="en-US" sz="1800" b="1" dirty="0">
                <a:solidFill>
                  <a:srgbClr val="FFFFFF"/>
                </a:solidFill>
                <a:latin typeface="Times New Roman" pitchFamily="18"/>
              </a:rPr>
              <a:t>The current picture of the Economic Profile of Blagoevgrad Municipality shows a predominant share of the Trade and Services sector. Factories and plants</a:t>
            </a:r>
            <a:r>
              <a:rPr lang="bg-BG" sz="1800" b="1" dirty="0">
                <a:solidFill>
                  <a:srgbClr val="FFFFFF"/>
                </a:solidFill>
                <a:latin typeface="Times New Roman" pitchFamily="18"/>
              </a:rPr>
              <a:t>,</a:t>
            </a:r>
            <a:r>
              <a:rPr lang="en-US" sz="1800" b="1" dirty="0">
                <a:solidFill>
                  <a:srgbClr val="FFFFFF"/>
                </a:solidFill>
                <a:latin typeface="Times New Roman" pitchFamily="18"/>
              </a:rPr>
              <a:t> that were closed after 1989 opened a niche for new economic activity, which is currently being filled with warehouses, transport and logistics services, and repair shops. In the future, the municipality strives to concentrate high-tech and high-performance and outsourcing services that would give a strong boost to the economy and demography of the city and the municipality in another direction.</a:t>
            </a:r>
            <a:endParaRPr lang="bg-BG" b="1" dirty="0">
              <a:solidFill>
                <a:srgbClr val="FFFFFF"/>
              </a:solidFill>
            </a:endParaRPr>
          </a:p>
        </p:txBody>
      </p:sp>
      <p:graphicFrame>
        <p:nvGraphicFramePr>
          <p:cNvPr id="5" name="Таблица 5">
            <a:extLst>
              <a:ext uri="{FF2B5EF4-FFF2-40B4-BE49-F238E27FC236}">
                <a16:creationId xmlns:a16="http://schemas.microsoft.com/office/drawing/2014/main" id="{AB8D330F-8367-4A0E-8440-3A12E3D3BE42}"/>
              </a:ext>
            </a:extLst>
          </p:cNvPr>
          <p:cNvGraphicFramePr>
            <a:graphicFrameLocks noGrp="1"/>
          </p:cNvGraphicFramePr>
          <p:nvPr>
            <p:extLst>
              <p:ext uri="{D42A27DB-BD31-4B8C-83A1-F6EECF244321}">
                <p14:modId xmlns:p14="http://schemas.microsoft.com/office/powerpoint/2010/main" val="1147812561"/>
              </p:ext>
            </p:extLst>
          </p:nvPr>
        </p:nvGraphicFramePr>
        <p:xfrm>
          <a:off x="5671456" y="2337755"/>
          <a:ext cx="6286863" cy="3849684"/>
        </p:xfrm>
        <a:graphic>
          <a:graphicData uri="http://schemas.openxmlformats.org/drawingml/2006/table">
            <a:tbl>
              <a:tblPr firstRow="1" firstCol="1" bandRow="1">
                <a:effectLst/>
                <a:tableStyleId>{5C22544A-7EE6-4342-B048-85BDC9FD1C3A}</a:tableStyleId>
              </a:tblPr>
              <a:tblGrid>
                <a:gridCol w="1992084">
                  <a:extLst>
                    <a:ext uri="{9D8B030D-6E8A-4147-A177-3AD203B41FA5}">
                      <a16:colId xmlns:a16="http://schemas.microsoft.com/office/drawing/2014/main" val="821087185"/>
                    </a:ext>
                  </a:extLst>
                </a:gridCol>
                <a:gridCol w="1012368">
                  <a:extLst>
                    <a:ext uri="{9D8B030D-6E8A-4147-A177-3AD203B41FA5}">
                      <a16:colId xmlns:a16="http://schemas.microsoft.com/office/drawing/2014/main" val="745459584"/>
                    </a:ext>
                  </a:extLst>
                </a:gridCol>
                <a:gridCol w="979715">
                  <a:extLst>
                    <a:ext uri="{9D8B030D-6E8A-4147-A177-3AD203B41FA5}">
                      <a16:colId xmlns:a16="http://schemas.microsoft.com/office/drawing/2014/main" val="2158931170"/>
                    </a:ext>
                  </a:extLst>
                </a:gridCol>
                <a:gridCol w="1045031">
                  <a:extLst>
                    <a:ext uri="{9D8B030D-6E8A-4147-A177-3AD203B41FA5}">
                      <a16:colId xmlns:a16="http://schemas.microsoft.com/office/drawing/2014/main" val="2889122146"/>
                    </a:ext>
                  </a:extLst>
                </a:gridCol>
                <a:gridCol w="1257665">
                  <a:extLst>
                    <a:ext uri="{9D8B030D-6E8A-4147-A177-3AD203B41FA5}">
                      <a16:colId xmlns:a16="http://schemas.microsoft.com/office/drawing/2014/main" val="3339404542"/>
                    </a:ext>
                  </a:extLst>
                </a:gridCol>
              </a:tblGrid>
              <a:tr h="481065">
                <a:tc>
                  <a:txBody>
                    <a:bodyPr/>
                    <a:lstStyle/>
                    <a:p>
                      <a:pPr lvl="0" algn="ctr">
                        <a:lnSpc>
                          <a:spcPct val="115000"/>
                        </a:lnSpc>
                      </a:pPr>
                      <a:r>
                        <a:rPr lang="en-GB" sz="1200" dirty="0"/>
                        <a:t>Economic activity</a:t>
                      </a:r>
                      <a:endParaRPr lang="bg-BG" sz="1200" dirty="0">
                        <a:latin typeface="Times New Roman" pitchFamily="18"/>
                        <a:ea typeface="Times New Roman" pitchFamily="18"/>
                        <a:cs typeface="Times New Roman" pitchFamily="18"/>
                      </a:endParaRPr>
                    </a:p>
                  </a:txBody>
                  <a:tcPr marL="68580" marR="68580" marT="0" marB="0" anchor="ctr">
                    <a:solidFill>
                      <a:srgbClr val="A6A6A6"/>
                    </a:solidFill>
                  </a:tcPr>
                </a:tc>
                <a:tc>
                  <a:txBody>
                    <a:bodyPr/>
                    <a:lstStyle/>
                    <a:p>
                      <a:pPr lvl="0" algn="ctr">
                        <a:lnSpc>
                          <a:spcPct val="115000"/>
                        </a:lnSpc>
                      </a:pPr>
                      <a:r>
                        <a:rPr lang="en-GB" sz="1200" dirty="0"/>
                        <a:t>Number of enterprises</a:t>
                      </a:r>
                      <a:endParaRPr lang="bg-BG" sz="1200" dirty="0">
                        <a:latin typeface="Times New Roman" pitchFamily="18"/>
                        <a:ea typeface="Times New Roman" pitchFamily="18"/>
                        <a:cs typeface="Times New Roman" pitchFamily="18"/>
                      </a:endParaRPr>
                    </a:p>
                  </a:txBody>
                  <a:tcPr marL="68580" marR="68580" marT="0" marB="0" anchor="ctr">
                    <a:solidFill>
                      <a:srgbClr val="A6A6A6"/>
                    </a:solidFill>
                  </a:tcPr>
                </a:tc>
                <a:tc>
                  <a:txBody>
                    <a:bodyPr/>
                    <a:lstStyle/>
                    <a:p>
                      <a:pPr lvl="0" algn="ctr">
                        <a:lnSpc>
                          <a:spcPct val="115000"/>
                        </a:lnSpc>
                      </a:pPr>
                      <a:r>
                        <a:rPr lang="en-GB" sz="1200" dirty="0"/>
                        <a:t>Percentage</a:t>
                      </a:r>
                      <a:endParaRPr lang="bg-BG" sz="1200" dirty="0">
                        <a:latin typeface="Times New Roman" pitchFamily="18"/>
                        <a:ea typeface="Times New Roman" pitchFamily="18"/>
                        <a:cs typeface="Times New Roman" pitchFamily="18"/>
                      </a:endParaRPr>
                    </a:p>
                  </a:txBody>
                  <a:tcPr marL="68580" marR="68580" marT="0" marB="0" anchor="ctr">
                    <a:solidFill>
                      <a:srgbClr val="A6A6A6"/>
                    </a:solidFill>
                  </a:tcPr>
                </a:tc>
                <a:tc>
                  <a:txBody>
                    <a:bodyPr/>
                    <a:lstStyle/>
                    <a:p>
                      <a:pPr lvl="0" algn="ctr">
                        <a:lnSpc>
                          <a:spcPct val="115000"/>
                        </a:lnSpc>
                      </a:pPr>
                      <a:r>
                        <a:rPr lang="en-GB" sz="1200" dirty="0"/>
                        <a:t>Number of Employees</a:t>
                      </a:r>
                      <a:endParaRPr lang="bg-BG" sz="1200" dirty="0">
                        <a:latin typeface="Times New Roman" pitchFamily="18"/>
                        <a:ea typeface="Times New Roman" pitchFamily="18"/>
                        <a:cs typeface="Times New Roman" pitchFamily="18"/>
                      </a:endParaRPr>
                    </a:p>
                  </a:txBody>
                  <a:tcPr marL="68580" marR="68580" marT="0" marB="0" anchor="ctr">
                    <a:solidFill>
                      <a:srgbClr val="A6A6A6"/>
                    </a:solidFill>
                  </a:tcPr>
                </a:tc>
                <a:tc>
                  <a:txBody>
                    <a:bodyPr/>
                    <a:lstStyle/>
                    <a:p>
                      <a:pPr lvl="0" algn="ctr">
                        <a:lnSpc>
                          <a:spcPct val="115000"/>
                        </a:lnSpc>
                      </a:pPr>
                      <a:r>
                        <a:rPr lang="en-GB" sz="1200" dirty="0"/>
                        <a:t>Percentage</a:t>
                      </a:r>
                      <a:endParaRPr lang="bg-BG" sz="1200" dirty="0">
                        <a:latin typeface="Times New Roman" pitchFamily="18"/>
                        <a:ea typeface="Times New Roman" pitchFamily="18"/>
                        <a:cs typeface="Times New Roman" pitchFamily="18"/>
                      </a:endParaRPr>
                    </a:p>
                  </a:txBody>
                  <a:tcPr marL="68580" marR="68580" marT="0" marB="0" anchor="ctr">
                    <a:solidFill>
                      <a:srgbClr val="A6A6A6"/>
                    </a:solidFill>
                  </a:tcPr>
                </a:tc>
                <a:extLst>
                  <a:ext uri="{0D108BD9-81ED-4DB2-BD59-A6C34878D82A}">
                    <a16:rowId xmlns:a16="http://schemas.microsoft.com/office/drawing/2014/main" val="3411593341"/>
                  </a:ext>
                </a:extLst>
              </a:tr>
              <a:tr h="481230">
                <a:tc>
                  <a:txBody>
                    <a:bodyPr/>
                    <a:lstStyle/>
                    <a:p>
                      <a:pPr lvl="0">
                        <a:lnSpc>
                          <a:spcPct val="115000"/>
                        </a:lnSpc>
                      </a:pPr>
                      <a:r>
                        <a:rPr lang="en-GB" sz="1200" dirty="0"/>
                        <a:t>Trade</a:t>
                      </a:r>
                      <a:endParaRPr lang="bg-BG" sz="1200" dirty="0">
                        <a:latin typeface="Times New Roman" pitchFamily="18"/>
                        <a:ea typeface="Times New Roman" pitchFamily="18"/>
                        <a:cs typeface="Times New Roman" pitchFamily="18"/>
                      </a:endParaRPr>
                    </a:p>
                  </a:txBody>
                  <a:tcPr marL="68580" marR="68580" marT="0" marB="0" anchor="ctr">
                    <a:solidFill>
                      <a:srgbClr val="A6A6A6"/>
                    </a:solidFill>
                  </a:tcPr>
                </a:tc>
                <a:tc>
                  <a:txBody>
                    <a:bodyPr/>
                    <a:lstStyle/>
                    <a:p>
                      <a:pPr lvl="0" algn="ctr">
                        <a:lnSpc>
                          <a:spcPct val="115000"/>
                        </a:lnSpc>
                      </a:pPr>
                      <a:r>
                        <a:rPr lang="bg-BG" sz="1200"/>
                        <a:t>2124</a:t>
                      </a:r>
                      <a:endParaRPr lang="bg-BG" sz="1200">
                        <a:latin typeface="Times New Roman" pitchFamily="18"/>
                        <a:ea typeface="Times New Roman" pitchFamily="18"/>
                        <a:cs typeface="Times New Roman" pitchFamily="18"/>
                      </a:endParaRPr>
                    </a:p>
                  </a:txBody>
                  <a:tcPr marL="68580" marR="68580" marT="0" marB="0" anchor="ctr">
                    <a:solidFill>
                      <a:srgbClr val="F2F2F2"/>
                    </a:solidFill>
                  </a:tcPr>
                </a:tc>
                <a:tc>
                  <a:txBody>
                    <a:bodyPr/>
                    <a:lstStyle/>
                    <a:p>
                      <a:pPr lvl="0" algn="ctr">
                        <a:lnSpc>
                          <a:spcPct val="115000"/>
                        </a:lnSpc>
                      </a:pPr>
                      <a:r>
                        <a:rPr lang="bg-BG" sz="1200"/>
                        <a:t>32,83%</a:t>
                      </a:r>
                      <a:endParaRPr lang="bg-BG" sz="1200">
                        <a:latin typeface="Times New Roman" pitchFamily="18"/>
                        <a:ea typeface="Times New Roman" pitchFamily="18"/>
                        <a:cs typeface="Times New Roman" pitchFamily="18"/>
                      </a:endParaRPr>
                    </a:p>
                  </a:txBody>
                  <a:tcPr marL="68580" marR="68580" marT="0" marB="0" anchor="ctr">
                    <a:solidFill>
                      <a:srgbClr val="F2F2F2"/>
                    </a:solidFill>
                  </a:tcPr>
                </a:tc>
                <a:tc>
                  <a:txBody>
                    <a:bodyPr/>
                    <a:lstStyle/>
                    <a:p>
                      <a:pPr lvl="0" algn="ctr">
                        <a:lnSpc>
                          <a:spcPct val="115000"/>
                        </a:lnSpc>
                      </a:pPr>
                      <a:r>
                        <a:rPr lang="bg-BG" sz="1200"/>
                        <a:t>5243</a:t>
                      </a:r>
                      <a:endParaRPr lang="bg-BG" sz="1200">
                        <a:latin typeface="Times New Roman" pitchFamily="18"/>
                        <a:ea typeface="Times New Roman" pitchFamily="18"/>
                        <a:cs typeface="Times New Roman" pitchFamily="18"/>
                      </a:endParaRPr>
                    </a:p>
                  </a:txBody>
                  <a:tcPr marL="68580" marR="68580" marT="0" marB="0" anchor="ctr">
                    <a:solidFill>
                      <a:srgbClr val="F2F2F2"/>
                    </a:solidFill>
                  </a:tcPr>
                </a:tc>
                <a:tc>
                  <a:txBody>
                    <a:bodyPr/>
                    <a:lstStyle/>
                    <a:p>
                      <a:pPr lvl="0" algn="ctr">
                        <a:lnSpc>
                          <a:spcPct val="115000"/>
                        </a:lnSpc>
                      </a:pPr>
                      <a:r>
                        <a:rPr lang="bg-BG" sz="1200"/>
                        <a:t>19,98%</a:t>
                      </a:r>
                      <a:endParaRPr lang="bg-BG" sz="1200">
                        <a:latin typeface="Times New Roman" pitchFamily="18"/>
                        <a:ea typeface="Times New Roman" pitchFamily="18"/>
                        <a:cs typeface="Times New Roman" pitchFamily="18"/>
                      </a:endParaRPr>
                    </a:p>
                  </a:txBody>
                  <a:tcPr marL="68580" marR="68580" marT="0" marB="0" anchor="ctr">
                    <a:solidFill>
                      <a:srgbClr val="F2F2F2"/>
                    </a:solidFill>
                  </a:tcPr>
                </a:tc>
                <a:extLst>
                  <a:ext uri="{0D108BD9-81ED-4DB2-BD59-A6C34878D82A}">
                    <a16:rowId xmlns:a16="http://schemas.microsoft.com/office/drawing/2014/main" val="3499257129"/>
                  </a:ext>
                </a:extLst>
              </a:tr>
              <a:tr h="481230">
                <a:tc>
                  <a:txBody>
                    <a:bodyPr/>
                    <a:lstStyle/>
                    <a:p>
                      <a:pPr lvl="0">
                        <a:lnSpc>
                          <a:spcPct val="115000"/>
                        </a:lnSpc>
                      </a:pPr>
                      <a:r>
                        <a:rPr lang="en-GB" sz="1200" dirty="0"/>
                        <a:t>Services</a:t>
                      </a:r>
                      <a:endParaRPr lang="bg-BG" sz="1200" dirty="0">
                        <a:latin typeface="Times New Roman" pitchFamily="18"/>
                        <a:ea typeface="Times New Roman" pitchFamily="18"/>
                        <a:cs typeface="Times New Roman" pitchFamily="18"/>
                      </a:endParaRPr>
                    </a:p>
                  </a:txBody>
                  <a:tcPr marL="68580" marR="68580" marT="0" marB="0" anchor="ctr">
                    <a:solidFill>
                      <a:srgbClr val="A6A6A6"/>
                    </a:solidFill>
                  </a:tcPr>
                </a:tc>
                <a:tc>
                  <a:txBody>
                    <a:bodyPr/>
                    <a:lstStyle/>
                    <a:p>
                      <a:pPr lvl="0" algn="ctr">
                        <a:lnSpc>
                          <a:spcPct val="115000"/>
                        </a:lnSpc>
                      </a:pPr>
                      <a:r>
                        <a:rPr lang="bg-BG" sz="1200"/>
                        <a:t>1973</a:t>
                      </a:r>
                      <a:endParaRPr lang="bg-BG" sz="1200">
                        <a:latin typeface="Times New Roman" pitchFamily="18"/>
                        <a:ea typeface="Times New Roman" pitchFamily="18"/>
                        <a:cs typeface="Times New Roman" pitchFamily="18"/>
                      </a:endParaRPr>
                    </a:p>
                  </a:txBody>
                  <a:tcPr marL="68580" marR="68580" marT="0" marB="0" anchor="ctr">
                    <a:solidFill>
                      <a:srgbClr val="F2F2F2"/>
                    </a:solidFill>
                  </a:tcPr>
                </a:tc>
                <a:tc>
                  <a:txBody>
                    <a:bodyPr/>
                    <a:lstStyle/>
                    <a:p>
                      <a:pPr lvl="0" algn="ctr">
                        <a:lnSpc>
                          <a:spcPct val="115000"/>
                        </a:lnSpc>
                      </a:pPr>
                      <a:r>
                        <a:rPr lang="bg-BG" sz="1200"/>
                        <a:t>30,50%</a:t>
                      </a:r>
                      <a:endParaRPr lang="bg-BG" sz="1200">
                        <a:latin typeface="Times New Roman" pitchFamily="18"/>
                        <a:ea typeface="Times New Roman" pitchFamily="18"/>
                        <a:cs typeface="Times New Roman" pitchFamily="18"/>
                      </a:endParaRPr>
                    </a:p>
                  </a:txBody>
                  <a:tcPr marL="68580" marR="68580" marT="0" marB="0" anchor="ctr">
                    <a:solidFill>
                      <a:srgbClr val="F2F2F2"/>
                    </a:solidFill>
                  </a:tcPr>
                </a:tc>
                <a:tc>
                  <a:txBody>
                    <a:bodyPr/>
                    <a:lstStyle/>
                    <a:p>
                      <a:pPr lvl="0" algn="ctr">
                        <a:lnSpc>
                          <a:spcPct val="115000"/>
                        </a:lnSpc>
                      </a:pPr>
                      <a:r>
                        <a:rPr lang="bg-BG" sz="1200"/>
                        <a:t>6398</a:t>
                      </a:r>
                      <a:endParaRPr lang="bg-BG" sz="1200">
                        <a:latin typeface="Times New Roman" pitchFamily="18"/>
                        <a:ea typeface="Times New Roman" pitchFamily="18"/>
                        <a:cs typeface="Times New Roman" pitchFamily="18"/>
                      </a:endParaRPr>
                    </a:p>
                  </a:txBody>
                  <a:tcPr marL="68580" marR="68580" marT="0" marB="0" anchor="ctr">
                    <a:solidFill>
                      <a:srgbClr val="F2F2F2"/>
                    </a:solidFill>
                  </a:tcPr>
                </a:tc>
                <a:tc>
                  <a:txBody>
                    <a:bodyPr/>
                    <a:lstStyle/>
                    <a:p>
                      <a:pPr lvl="0" algn="ctr">
                        <a:lnSpc>
                          <a:spcPct val="115000"/>
                        </a:lnSpc>
                      </a:pPr>
                      <a:r>
                        <a:rPr lang="bg-BG" sz="1200"/>
                        <a:t>24,39%</a:t>
                      </a:r>
                      <a:endParaRPr lang="bg-BG" sz="1200">
                        <a:latin typeface="Times New Roman" pitchFamily="18"/>
                        <a:ea typeface="Times New Roman" pitchFamily="18"/>
                        <a:cs typeface="Times New Roman" pitchFamily="18"/>
                      </a:endParaRPr>
                    </a:p>
                  </a:txBody>
                  <a:tcPr marL="68580" marR="68580" marT="0" marB="0" anchor="ctr">
                    <a:solidFill>
                      <a:srgbClr val="F2F2F2"/>
                    </a:solidFill>
                  </a:tcPr>
                </a:tc>
                <a:extLst>
                  <a:ext uri="{0D108BD9-81ED-4DB2-BD59-A6C34878D82A}">
                    <a16:rowId xmlns:a16="http://schemas.microsoft.com/office/drawing/2014/main" val="2536737495"/>
                  </a:ext>
                </a:extLst>
              </a:tr>
              <a:tr h="481230">
                <a:tc>
                  <a:txBody>
                    <a:bodyPr/>
                    <a:lstStyle/>
                    <a:p>
                      <a:pPr lvl="0">
                        <a:lnSpc>
                          <a:spcPct val="115000"/>
                        </a:lnSpc>
                      </a:pPr>
                      <a:r>
                        <a:rPr lang="en-GB" sz="1200" dirty="0"/>
                        <a:t>Transport</a:t>
                      </a:r>
                      <a:endParaRPr lang="bg-BG" sz="1200" dirty="0">
                        <a:latin typeface="Times New Roman" pitchFamily="18"/>
                        <a:ea typeface="Times New Roman" pitchFamily="18"/>
                        <a:cs typeface="Times New Roman" pitchFamily="18"/>
                      </a:endParaRPr>
                    </a:p>
                  </a:txBody>
                  <a:tcPr marL="68580" marR="68580" marT="0" marB="0" anchor="ctr">
                    <a:solidFill>
                      <a:srgbClr val="A6A6A6"/>
                    </a:solidFill>
                  </a:tcPr>
                </a:tc>
                <a:tc>
                  <a:txBody>
                    <a:bodyPr/>
                    <a:lstStyle/>
                    <a:p>
                      <a:pPr lvl="0" algn="ctr">
                        <a:lnSpc>
                          <a:spcPct val="115000"/>
                        </a:lnSpc>
                      </a:pPr>
                      <a:r>
                        <a:rPr lang="bg-BG" sz="1200"/>
                        <a:t>1126</a:t>
                      </a:r>
                      <a:endParaRPr lang="bg-BG" sz="1200">
                        <a:latin typeface="Times New Roman" pitchFamily="18"/>
                        <a:ea typeface="Times New Roman" pitchFamily="18"/>
                        <a:cs typeface="Times New Roman" pitchFamily="18"/>
                      </a:endParaRPr>
                    </a:p>
                  </a:txBody>
                  <a:tcPr marL="68580" marR="68580" marT="0" marB="0" anchor="ctr">
                    <a:solidFill>
                      <a:srgbClr val="F2F2F2"/>
                    </a:solidFill>
                  </a:tcPr>
                </a:tc>
                <a:tc>
                  <a:txBody>
                    <a:bodyPr/>
                    <a:lstStyle/>
                    <a:p>
                      <a:pPr lvl="0" algn="ctr">
                        <a:lnSpc>
                          <a:spcPct val="115000"/>
                        </a:lnSpc>
                      </a:pPr>
                      <a:r>
                        <a:rPr lang="bg-BG" sz="1200"/>
                        <a:t>17,41%</a:t>
                      </a:r>
                      <a:endParaRPr lang="bg-BG" sz="1200">
                        <a:latin typeface="Times New Roman" pitchFamily="18"/>
                        <a:ea typeface="Times New Roman" pitchFamily="18"/>
                        <a:cs typeface="Times New Roman" pitchFamily="18"/>
                      </a:endParaRPr>
                    </a:p>
                  </a:txBody>
                  <a:tcPr marL="68580" marR="68580" marT="0" marB="0" anchor="ctr">
                    <a:solidFill>
                      <a:srgbClr val="F2F2F2"/>
                    </a:solidFill>
                  </a:tcPr>
                </a:tc>
                <a:tc>
                  <a:txBody>
                    <a:bodyPr/>
                    <a:lstStyle/>
                    <a:p>
                      <a:pPr lvl="0" algn="ctr">
                        <a:lnSpc>
                          <a:spcPct val="115000"/>
                        </a:lnSpc>
                      </a:pPr>
                      <a:r>
                        <a:rPr lang="bg-BG" sz="1200"/>
                        <a:t>3659</a:t>
                      </a:r>
                      <a:endParaRPr lang="bg-BG" sz="1200">
                        <a:latin typeface="Times New Roman" pitchFamily="18"/>
                        <a:ea typeface="Times New Roman" pitchFamily="18"/>
                        <a:cs typeface="Times New Roman" pitchFamily="18"/>
                      </a:endParaRPr>
                    </a:p>
                  </a:txBody>
                  <a:tcPr marL="68580" marR="68580" marT="0" marB="0" anchor="ctr">
                    <a:solidFill>
                      <a:srgbClr val="F2F2F2"/>
                    </a:solidFill>
                  </a:tcPr>
                </a:tc>
                <a:tc>
                  <a:txBody>
                    <a:bodyPr/>
                    <a:lstStyle/>
                    <a:p>
                      <a:pPr lvl="0" algn="ctr">
                        <a:lnSpc>
                          <a:spcPct val="115000"/>
                        </a:lnSpc>
                      </a:pPr>
                      <a:r>
                        <a:rPr lang="bg-BG" sz="1200"/>
                        <a:t>13,95%</a:t>
                      </a:r>
                      <a:endParaRPr lang="bg-BG" sz="1200">
                        <a:latin typeface="Times New Roman" pitchFamily="18"/>
                        <a:ea typeface="Times New Roman" pitchFamily="18"/>
                        <a:cs typeface="Times New Roman" pitchFamily="18"/>
                      </a:endParaRPr>
                    </a:p>
                  </a:txBody>
                  <a:tcPr marL="68580" marR="68580" marT="0" marB="0" anchor="ctr">
                    <a:solidFill>
                      <a:srgbClr val="F2F2F2"/>
                    </a:solidFill>
                  </a:tcPr>
                </a:tc>
                <a:extLst>
                  <a:ext uri="{0D108BD9-81ED-4DB2-BD59-A6C34878D82A}">
                    <a16:rowId xmlns:a16="http://schemas.microsoft.com/office/drawing/2014/main" val="2067773235"/>
                  </a:ext>
                </a:extLst>
              </a:tr>
              <a:tr h="481230">
                <a:tc>
                  <a:txBody>
                    <a:bodyPr/>
                    <a:lstStyle/>
                    <a:p>
                      <a:pPr lvl="0">
                        <a:lnSpc>
                          <a:spcPct val="115000"/>
                        </a:lnSpc>
                      </a:pPr>
                      <a:r>
                        <a:rPr lang="en-GB" sz="1200" dirty="0"/>
                        <a:t>Industry</a:t>
                      </a:r>
                      <a:endParaRPr lang="bg-BG" sz="1200" dirty="0">
                        <a:latin typeface="Times New Roman" pitchFamily="18"/>
                        <a:ea typeface="Times New Roman" pitchFamily="18"/>
                        <a:cs typeface="Times New Roman" pitchFamily="18"/>
                      </a:endParaRPr>
                    </a:p>
                  </a:txBody>
                  <a:tcPr marL="68580" marR="68580" marT="0" marB="0" anchor="ctr">
                    <a:solidFill>
                      <a:srgbClr val="A6A6A6"/>
                    </a:solidFill>
                  </a:tcPr>
                </a:tc>
                <a:tc>
                  <a:txBody>
                    <a:bodyPr/>
                    <a:lstStyle/>
                    <a:p>
                      <a:pPr lvl="0" algn="ctr">
                        <a:lnSpc>
                          <a:spcPct val="115000"/>
                        </a:lnSpc>
                      </a:pPr>
                      <a:r>
                        <a:rPr lang="bg-BG" sz="1200"/>
                        <a:t>442</a:t>
                      </a:r>
                      <a:endParaRPr lang="bg-BG" sz="1200">
                        <a:latin typeface="Times New Roman" pitchFamily="18"/>
                        <a:ea typeface="Times New Roman" pitchFamily="18"/>
                        <a:cs typeface="Times New Roman" pitchFamily="18"/>
                      </a:endParaRPr>
                    </a:p>
                  </a:txBody>
                  <a:tcPr marL="68580" marR="68580" marT="0" marB="0" anchor="ctr">
                    <a:solidFill>
                      <a:srgbClr val="F2F2F2"/>
                    </a:solidFill>
                  </a:tcPr>
                </a:tc>
                <a:tc>
                  <a:txBody>
                    <a:bodyPr/>
                    <a:lstStyle/>
                    <a:p>
                      <a:pPr lvl="0" algn="ctr">
                        <a:lnSpc>
                          <a:spcPct val="115000"/>
                        </a:lnSpc>
                      </a:pPr>
                      <a:r>
                        <a:rPr lang="bg-BG" sz="1200"/>
                        <a:t>6,83%</a:t>
                      </a:r>
                      <a:endParaRPr lang="bg-BG" sz="1200">
                        <a:latin typeface="Times New Roman" pitchFamily="18"/>
                        <a:ea typeface="Times New Roman" pitchFamily="18"/>
                        <a:cs typeface="Times New Roman" pitchFamily="18"/>
                      </a:endParaRPr>
                    </a:p>
                  </a:txBody>
                  <a:tcPr marL="68580" marR="68580" marT="0" marB="0" anchor="ctr">
                    <a:solidFill>
                      <a:srgbClr val="F2F2F2"/>
                    </a:solidFill>
                  </a:tcPr>
                </a:tc>
                <a:tc>
                  <a:txBody>
                    <a:bodyPr/>
                    <a:lstStyle/>
                    <a:p>
                      <a:pPr lvl="0" algn="ctr">
                        <a:lnSpc>
                          <a:spcPct val="115000"/>
                        </a:lnSpc>
                      </a:pPr>
                      <a:r>
                        <a:rPr lang="bg-BG" sz="1200"/>
                        <a:t>4978</a:t>
                      </a:r>
                      <a:endParaRPr lang="bg-BG" sz="1200">
                        <a:latin typeface="Times New Roman" pitchFamily="18"/>
                        <a:ea typeface="Times New Roman" pitchFamily="18"/>
                        <a:cs typeface="Times New Roman" pitchFamily="18"/>
                      </a:endParaRPr>
                    </a:p>
                  </a:txBody>
                  <a:tcPr marL="68580" marR="68580" marT="0" marB="0" anchor="ctr">
                    <a:solidFill>
                      <a:srgbClr val="F2F2F2"/>
                    </a:solidFill>
                  </a:tcPr>
                </a:tc>
                <a:tc>
                  <a:txBody>
                    <a:bodyPr/>
                    <a:lstStyle/>
                    <a:p>
                      <a:pPr lvl="0" algn="ctr">
                        <a:lnSpc>
                          <a:spcPct val="115000"/>
                        </a:lnSpc>
                      </a:pPr>
                      <a:r>
                        <a:rPr lang="bg-BG" sz="1200"/>
                        <a:t>18,97%</a:t>
                      </a:r>
                      <a:endParaRPr lang="bg-BG" sz="1200">
                        <a:latin typeface="Times New Roman" pitchFamily="18"/>
                        <a:ea typeface="Times New Roman" pitchFamily="18"/>
                        <a:cs typeface="Times New Roman" pitchFamily="18"/>
                      </a:endParaRPr>
                    </a:p>
                  </a:txBody>
                  <a:tcPr marL="68580" marR="68580" marT="0" marB="0" anchor="ctr">
                    <a:solidFill>
                      <a:srgbClr val="F2F2F2"/>
                    </a:solidFill>
                  </a:tcPr>
                </a:tc>
                <a:extLst>
                  <a:ext uri="{0D108BD9-81ED-4DB2-BD59-A6C34878D82A}">
                    <a16:rowId xmlns:a16="http://schemas.microsoft.com/office/drawing/2014/main" val="3562808977"/>
                  </a:ext>
                </a:extLst>
              </a:tr>
              <a:tr h="481230">
                <a:tc>
                  <a:txBody>
                    <a:bodyPr/>
                    <a:lstStyle/>
                    <a:p>
                      <a:pPr lvl="0">
                        <a:lnSpc>
                          <a:spcPct val="115000"/>
                        </a:lnSpc>
                      </a:pPr>
                      <a:r>
                        <a:rPr lang="en-GB" sz="1200" dirty="0"/>
                        <a:t>Construction</a:t>
                      </a:r>
                      <a:endParaRPr lang="bg-BG" sz="1200" dirty="0">
                        <a:latin typeface="Times New Roman" pitchFamily="18"/>
                        <a:ea typeface="Times New Roman" pitchFamily="18"/>
                        <a:cs typeface="Times New Roman" pitchFamily="18"/>
                      </a:endParaRPr>
                    </a:p>
                  </a:txBody>
                  <a:tcPr marL="68580" marR="68580" marT="0" marB="0" anchor="ctr">
                    <a:solidFill>
                      <a:srgbClr val="A6A6A6"/>
                    </a:solidFill>
                  </a:tcPr>
                </a:tc>
                <a:tc>
                  <a:txBody>
                    <a:bodyPr/>
                    <a:lstStyle/>
                    <a:p>
                      <a:pPr lvl="0" algn="ctr">
                        <a:lnSpc>
                          <a:spcPct val="115000"/>
                        </a:lnSpc>
                      </a:pPr>
                      <a:r>
                        <a:rPr lang="bg-BG" sz="1200"/>
                        <a:t>385</a:t>
                      </a:r>
                      <a:endParaRPr lang="bg-BG" sz="1200">
                        <a:latin typeface="Times New Roman" pitchFamily="18"/>
                        <a:ea typeface="Times New Roman" pitchFamily="18"/>
                        <a:cs typeface="Times New Roman" pitchFamily="18"/>
                      </a:endParaRPr>
                    </a:p>
                  </a:txBody>
                  <a:tcPr marL="68580" marR="68580" marT="0" marB="0" anchor="ctr">
                    <a:solidFill>
                      <a:srgbClr val="F2F2F2"/>
                    </a:solidFill>
                  </a:tcPr>
                </a:tc>
                <a:tc>
                  <a:txBody>
                    <a:bodyPr/>
                    <a:lstStyle/>
                    <a:p>
                      <a:pPr lvl="0" algn="ctr">
                        <a:lnSpc>
                          <a:spcPct val="115000"/>
                        </a:lnSpc>
                      </a:pPr>
                      <a:r>
                        <a:rPr lang="bg-BG" sz="1200"/>
                        <a:t>5,95%</a:t>
                      </a:r>
                      <a:endParaRPr lang="bg-BG" sz="1200">
                        <a:latin typeface="Times New Roman" pitchFamily="18"/>
                        <a:ea typeface="Times New Roman" pitchFamily="18"/>
                        <a:cs typeface="Times New Roman" pitchFamily="18"/>
                      </a:endParaRPr>
                    </a:p>
                  </a:txBody>
                  <a:tcPr marL="68580" marR="68580" marT="0" marB="0" anchor="ctr">
                    <a:solidFill>
                      <a:srgbClr val="F2F2F2"/>
                    </a:solidFill>
                  </a:tcPr>
                </a:tc>
                <a:tc>
                  <a:txBody>
                    <a:bodyPr/>
                    <a:lstStyle/>
                    <a:p>
                      <a:pPr lvl="0" algn="ctr">
                        <a:lnSpc>
                          <a:spcPct val="115000"/>
                        </a:lnSpc>
                      </a:pPr>
                      <a:r>
                        <a:rPr lang="bg-BG" sz="1200"/>
                        <a:t>3655</a:t>
                      </a:r>
                      <a:endParaRPr lang="bg-BG" sz="1200">
                        <a:latin typeface="Times New Roman" pitchFamily="18"/>
                        <a:ea typeface="Times New Roman" pitchFamily="18"/>
                        <a:cs typeface="Times New Roman" pitchFamily="18"/>
                      </a:endParaRPr>
                    </a:p>
                  </a:txBody>
                  <a:tcPr marL="68580" marR="68580" marT="0" marB="0" anchor="ctr">
                    <a:solidFill>
                      <a:srgbClr val="F2F2F2"/>
                    </a:solidFill>
                  </a:tcPr>
                </a:tc>
                <a:tc>
                  <a:txBody>
                    <a:bodyPr/>
                    <a:lstStyle/>
                    <a:p>
                      <a:pPr lvl="0" algn="ctr">
                        <a:lnSpc>
                          <a:spcPct val="115000"/>
                        </a:lnSpc>
                      </a:pPr>
                      <a:r>
                        <a:rPr lang="bg-BG" sz="1200"/>
                        <a:t>13,93%</a:t>
                      </a:r>
                      <a:endParaRPr lang="bg-BG" sz="1200">
                        <a:latin typeface="Times New Roman" pitchFamily="18"/>
                        <a:ea typeface="Times New Roman" pitchFamily="18"/>
                        <a:cs typeface="Times New Roman" pitchFamily="18"/>
                      </a:endParaRPr>
                    </a:p>
                  </a:txBody>
                  <a:tcPr marL="68580" marR="68580" marT="0" marB="0" anchor="ctr">
                    <a:solidFill>
                      <a:srgbClr val="F2F2F2"/>
                    </a:solidFill>
                  </a:tcPr>
                </a:tc>
                <a:extLst>
                  <a:ext uri="{0D108BD9-81ED-4DB2-BD59-A6C34878D82A}">
                    <a16:rowId xmlns:a16="http://schemas.microsoft.com/office/drawing/2014/main" val="2083901523"/>
                  </a:ext>
                </a:extLst>
              </a:tr>
              <a:tr h="230373">
                <a:tc>
                  <a:txBody>
                    <a:bodyPr/>
                    <a:lstStyle/>
                    <a:p>
                      <a:pPr lvl="0">
                        <a:lnSpc>
                          <a:spcPct val="115000"/>
                        </a:lnSpc>
                      </a:pPr>
                      <a:r>
                        <a:rPr lang="en-GB" sz="1200" dirty="0"/>
                        <a:t>Others</a:t>
                      </a:r>
                      <a:endParaRPr lang="bg-BG" sz="1200" dirty="0">
                        <a:latin typeface="Times New Roman" pitchFamily="18"/>
                        <a:ea typeface="Times New Roman" pitchFamily="18"/>
                        <a:cs typeface="Times New Roman" pitchFamily="18"/>
                      </a:endParaRPr>
                    </a:p>
                  </a:txBody>
                  <a:tcPr marL="68580" marR="68580" marT="0" marB="0" anchor="ctr">
                    <a:solidFill>
                      <a:srgbClr val="A6A6A6"/>
                    </a:solidFill>
                  </a:tcPr>
                </a:tc>
                <a:tc>
                  <a:txBody>
                    <a:bodyPr/>
                    <a:lstStyle/>
                    <a:p>
                      <a:pPr lvl="0" algn="ctr">
                        <a:lnSpc>
                          <a:spcPct val="115000"/>
                        </a:lnSpc>
                      </a:pPr>
                      <a:r>
                        <a:rPr lang="bg-BG" sz="1200"/>
                        <a:t>343</a:t>
                      </a:r>
                      <a:endParaRPr lang="bg-BG" sz="1200">
                        <a:latin typeface="Times New Roman" pitchFamily="18"/>
                        <a:ea typeface="Times New Roman" pitchFamily="18"/>
                        <a:cs typeface="Times New Roman" pitchFamily="18"/>
                      </a:endParaRPr>
                    </a:p>
                  </a:txBody>
                  <a:tcPr marL="68580" marR="68580" marT="0" marB="0" anchor="ctr">
                    <a:solidFill>
                      <a:srgbClr val="F2F2F2"/>
                    </a:solidFill>
                  </a:tcPr>
                </a:tc>
                <a:tc>
                  <a:txBody>
                    <a:bodyPr/>
                    <a:lstStyle/>
                    <a:p>
                      <a:pPr lvl="0" algn="ctr">
                        <a:lnSpc>
                          <a:spcPct val="115000"/>
                        </a:lnSpc>
                      </a:pPr>
                      <a:r>
                        <a:rPr lang="bg-BG" sz="1200"/>
                        <a:t>5,30%</a:t>
                      </a:r>
                      <a:endParaRPr lang="bg-BG" sz="1200">
                        <a:latin typeface="Times New Roman" pitchFamily="18"/>
                        <a:ea typeface="Times New Roman" pitchFamily="18"/>
                        <a:cs typeface="Times New Roman" pitchFamily="18"/>
                      </a:endParaRPr>
                    </a:p>
                  </a:txBody>
                  <a:tcPr marL="68580" marR="68580" marT="0" marB="0" anchor="ctr">
                    <a:solidFill>
                      <a:srgbClr val="F2F2F2"/>
                    </a:solidFill>
                  </a:tcPr>
                </a:tc>
                <a:tc>
                  <a:txBody>
                    <a:bodyPr/>
                    <a:lstStyle/>
                    <a:p>
                      <a:pPr lvl="0" algn="ctr">
                        <a:lnSpc>
                          <a:spcPct val="115000"/>
                        </a:lnSpc>
                      </a:pPr>
                      <a:r>
                        <a:rPr lang="bg-BG" sz="1200"/>
                        <a:t>526</a:t>
                      </a:r>
                      <a:endParaRPr lang="bg-BG" sz="1200">
                        <a:latin typeface="Times New Roman" pitchFamily="18"/>
                        <a:ea typeface="Times New Roman" pitchFamily="18"/>
                        <a:cs typeface="Times New Roman" pitchFamily="18"/>
                      </a:endParaRPr>
                    </a:p>
                  </a:txBody>
                  <a:tcPr marL="68580" marR="68580" marT="0" marB="0" anchor="ctr">
                    <a:solidFill>
                      <a:srgbClr val="F2F2F2"/>
                    </a:solidFill>
                  </a:tcPr>
                </a:tc>
                <a:tc>
                  <a:txBody>
                    <a:bodyPr/>
                    <a:lstStyle/>
                    <a:p>
                      <a:pPr lvl="0" algn="ctr">
                        <a:lnSpc>
                          <a:spcPct val="115000"/>
                        </a:lnSpc>
                      </a:pPr>
                      <a:r>
                        <a:rPr lang="bg-BG" sz="1200"/>
                        <a:t>2,00%</a:t>
                      </a:r>
                      <a:endParaRPr lang="bg-BG" sz="1200">
                        <a:latin typeface="Times New Roman" pitchFamily="18"/>
                        <a:ea typeface="Times New Roman" pitchFamily="18"/>
                        <a:cs typeface="Times New Roman" pitchFamily="18"/>
                      </a:endParaRPr>
                    </a:p>
                  </a:txBody>
                  <a:tcPr marL="68580" marR="68580" marT="0" marB="0" anchor="ctr">
                    <a:solidFill>
                      <a:srgbClr val="F2F2F2"/>
                    </a:solidFill>
                  </a:tcPr>
                </a:tc>
                <a:extLst>
                  <a:ext uri="{0D108BD9-81ED-4DB2-BD59-A6C34878D82A}">
                    <a16:rowId xmlns:a16="http://schemas.microsoft.com/office/drawing/2014/main" val="2336592955"/>
                  </a:ext>
                </a:extLst>
              </a:tr>
              <a:tr h="732096">
                <a:tc>
                  <a:txBody>
                    <a:bodyPr/>
                    <a:lstStyle/>
                    <a:p>
                      <a:pPr lvl="0">
                        <a:lnSpc>
                          <a:spcPct val="115000"/>
                        </a:lnSpc>
                      </a:pPr>
                      <a:r>
                        <a:rPr lang="en-GB" sz="1200" dirty="0"/>
                        <a:t>Agriculture, forestry and fisheries</a:t>
                      </a:r>
                      <a:endParaRPr lang="bg-BG" sz="1200" dirty="0">
                        <a:latin typeface="Times New Roman" pitchFamily="18"/>
                        <a:ea typeface="Times New Roman" pitchFamily="18"/>
                        <a:cs typeface="Times New Roman" pitchFamily="18"/>
                      </a:endParaRPr>
                    </a:p>
                  </a:txBody>
                  <a:tcPr marL="68580" marR="68580" marT="0" marB="0" anchor="ctr">
                    <a:solidFill>
                      <a:srgbClr val="A6A6A6"/>
                    </a:solidFill>
                  </a:tcPr>
                </a:tc>
                <a:tc>
                  <a:txBody>
                    <a:bodyPr/>
                    <a:lstStyle/>
                    <a:p>
                      <a:pPr lvl="0" algn="ctr">
                        <a:lnSpc>
                          <a:spcPct val="115000"/>
                        </a:lnSpc>
                      </a:pPr>
                      <a:r>
                        <a:rPr lang="bg-BG" sz="1200"/>
                        <a:t>65</a:t>
                      </a:r>
                      <a:endParaRPr lang="bg-BG" sz="1200">
                        <a:latin typeface="Times New Roman" pitchFamily="18"/>
                        <a:ea typeface="Times New Roman" pitchFamily="18"/>
                        <a:cs typeface="Times New Roman" pitchFamily="18"/>
                      </a:endParaRPr>
                    </a:p>
                  </a:txBody>
                  <a:tcPr marL="68580" marR="68580" marT="0" marB="0" anchor="ctr">
                    <a:solidFill>
                      <a:srgbClr val="F2F2F2"/>
                    </a:solidFill>
                  </a:tcPr>
                </a:tc>
                <a:tc>
                  <a:txBody>
                    <a:bodyPr/>
                    <a:lstStyle/>
                    <a:p>
                      <a:pPr lvl="0" algn="ctr">
                        <a:lnSpc>
                          <a:spcPct val="115000"/>
                        </a:lnSpc>
                      </a:pPr>
                      <a:r>
                        <a:rPr lang="bg-BG" sz="1200"/>
                        <a:t>1,00%</a:t>
                      </a:r>
                      <a:endParaRPr lang="bg-BG" sz="1200">
                        <a:latin typeface="Times New Roman" pitchFamily="18"/>
                        <a:ea typeface="Times New Roman" pitchFamily="18"/>
                        <a:cs typeface="Times New Roman" pitchFamily="18"/>
                      </a:endParaRPr>
                    </a:p>
                  </a:txBody>
                  <a:tcPr marL="68580" marR="68580" marT="0" marB="0" anchor="ctr">
                    <a:solidFill>
                      <a:srgbClr val="F2F2F2"/>
                    </a:solidFill>
                  </a:tcPr>
                </a:tc>
                <a:tc>
                  <a:txBody>
                    <a:bodyPr/>
                    <a:lstStyle/>
                    <a:p>
                      <a:pPr lvl="0" algn="ctr">
                        <a:lnSpc>
                          <a:spcPct val="115000"/>
                        </a:lnSpc>
                      </a:pPr>
                      <a:r>
                        <a:rPr lang="en-GB" sz="1200" dirty="0"/>
                        <a:t>No information</a:t>
                      </a:r>
                      <a:endParaRPr lang="bg-BG" sz="1200" dirty="0">
                        <a:latin typeface="Times New Roman" pitchFamily="18"/>
                        <a:ea typeface="Times New Roman" pitchFamily="18"/>
                        <a:cs typeface="Times New Roman" pitchFamily="18"/>
                      </a:endParaRPr>
                    </a:p>
                  </a:txBody>
                  <a:tcPr marL="68580" marR="68580" marT="0" marB="0" anchor="ctr">
                    <a:solidFill>
                      <a:srgbClr val="F2F2F2"/>
                    </a:solidFill>
                  </a:tcPr>
                </a:tc>
                <a:tc>
                  <a:txBody>
                    <a:bodyPr/>
                    <a:lstStyle/>
                    <a:p>
                      <a:pPr lvl="0" algn="ctr">
                        <a:lnSpc>
                          <a:spcPct val="115000"/>
                        </a:lnSpc>
                      </a:pPr>
                      <a:r>
                        <a:rPr lang="bg-BG" sz="1200" dirty="0"/>
                        <a:t> </a:t>
                      </a:r>
                      <a:endParaRPr lang="bg-BG" sz="1200" dirty="0">
                        <a:latin typeface="Times New Roman" pitchFamily="18"/>
                        <a:ea typeface="Times New Roman" pitchFamily="18"/>
                        <a:cs typeface="Times New Roman" pitchFamily="18"/>
                      </a:endParaRPr>
                    </a:p>
                  </a:txBody>
                  <a:tcPr marL="68580" marR="68580" marT="0" marB="0" anchor="ctr">
                    <a:solidFill>
                      <a:srgbClr val="F2F2F2"/>
                    </a:solidFill>
                  </a:tcPr>
                </a:tc>
                <a:extLst>
                  <a:ext uri="{0D108BD9-81ED-4DB2-BD59-A6C34878D82A}">
                    <a16:rowId xmlns:a16="http://schemas.microsoft.com/office/drawing/2014/main" val="3218993850"/>
                  </a:ext>
                </a:extLst>
              </a:tr>
            </a:tbl>
          </a:graphicData>
        </a:graphic>
      </p:graphicFrame>
    </p:spTree>
  </p:cSld>
  <p:clrMapOvr>
    <a:masterClrMapping/>
  </p:clrMapOvr>
</p:sld>
</file>

<file path=ppt/theme/theme1.xml><?xml version="1.0" encoding="utf-8"?>
<a:theme xmlns:a="http://schemas.openxmlformats.org/drawingml/2006/main" name="Сектори">
  <a:themeElements>
    <a:clrScheme name="О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Limerick Document" ma:contentTypeID="0x010100DEFFC5202677D240AAC1A18AB658BD30003EA7532C59A67741B332490765373CF1" ma:contentTypeVersion="12" ma:contentTypeDescription="" ma:contentTypeScope="" ma:versionID="969da900baa37547efbf2743ea82523f">
  <xsd:schema xmlns:xsd="http://www.w3.org/2001/XMLSchema" xmlns:xs="http://www.w3.org/2001/XMLSchema" xmlns:p="http://schemas.microsoft.com/office/2006/metadata/properties" xmlns:ns2="8efb52a8-86af-420a-b243-9a528fe3c2b8" targetNamespace="http://schemas.microsoft.com/office/2006/metadata/properties" ma:root="true" ma:fieldsID="0f9d5c27cf54e2e9c4c7c5bea58ad61f" ns2:_="">
    <xsd:import namespace="8efb52a8-86af-420a-b243-9a528fe3c2b8"/>
    <xsd:element name="properties">
      <xsd:complexType>
        <xsd:sequence>
          <xsd:element name="documentManagement">
            <xsd:complexType>
              <xsd:all>
                <xsd:element ref="ns2:Pilot_PII"/>
                <xsd:element ref="ns2:Pilot_CustomTrigger" minOccurs="0"/>
                <xsd:element ref="ns2:Pilot_LibraryMetadata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efb52a8-86af-420a-b243-9a528fe3c2b8" elementFormDefault="qualified">
    <xsd:import namespace="http://schemas.microsoft.com/office/2006/documentManagement/types"/>
    <xsd:import namespace="http://schemas.microsoft.com/office/infopath/2007/PartnerControls"/>
    <xsd:element name="Pilot_PII" ma:index="8" ma:displayName="Contains Personal Data" ma:format="Dropdown" ma:internalName="Pilot_PII">
      <xsd:simpleType>
        <xsd:restriction base="dms:Choice">
          <xsd:enumeration value="No"/>
          <xsd:enumeration value="Yes"/>
        </xsd:restriction>
      </xsd:simpleType>
    </xsd:element>
    <xsd:element name="Pilot_CustomTrigger" ma:index="9" nillable="true" ma:displayName="Custom Trigger" ma:default="0" ma:internalName="Pilot_CustomTrigger">
      <xsd:simpleType>
        <xsd:restriction base="dms:Boolean"/>
      </xsd:simpleType>
    </xsd:element>
    <xsd:element name="Pilot_LibraryMetadataID" ma:index="10" nillable="true" ma:displayName="Library Metadata ID" ma:internalName="Pilot_LibraryMetadataID">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7e733a04-0821-4e76-9ae2-fc1dcfab5bc4" ContentTypeId="0x010100DEFFC5202677D240AAC1A18AB658BD30" PreviousValue="false"/>
</file>

<file path=customXml/item3.xml><?xml version="1.0" encoding="utf-8"?>
<?mso-contentType ?>
<customXsn xmlns="http://schemas.microsoft.com/office/2006/metadata/customXsn">
  <xsnLocation/>
  <cached>True</cached>
  <openByDefault>True</openByDefault>
  <xsnScope/>
</customXsn>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p:properties xmlns:p="http://schemas.microsoft.com/office/2006/metadata/properties" xmlns:xsi="http://www.w3.org/2001/XMLSchema-instance" xmlns:pc="http://schemas.microsoft.com/office/infopath/2007/PartnerControls">
  <documentManagement>
    <Pilot_PII xmlns="8efb52a8-86af-420a-b243-9a528fe3c2b8">No</Pilot_PII>
    <Pilot_CustomTrigger xmlns="8efb52a8-86af-420a-b243-9a528fe3c2b8">false</Pilot_CustomTrigger>
    <Pilot_LibraryMetadataID xmlns="8efb52a8-86af-420a-b243-9a528fe3c2b8" xsi:nil="true"/>
  </documentManagement>
</p:properties>
</file>

<file path=customXml/itemProps1.xml><?xml version="1.0" encoding="utf-8"?>
<ds:datastoreItem xmlns:ds="http://schemas.openxmlformats.org/officeDocument/2006/customXml" ds:itemID="{0C4CCC63-5CE7-4BAC-B441-E8BD69E0D094}"/>
</file>

<file path=customXml/itemProps2.xml><?xml version="1.0" encoding="utf-8"?>
<ds:datastoreItem xmlns:ds="http://schemas.openxmlformats.org/officeDocument/2006/customXml" ds:itemID="{BDBDA79C-6EFA-44E8-B0E8-EA0A8A1A93F2}"/>
</file>

<file path=customXml/itemProps3.xml><?xml version="1.0" encoding="utf-8"?>
<ds:datastoreItem xmlns:ds="http://schemas.openxmlformats.org/officeDocument/2006/customXml" ds:itemID="{D5DD0F70-DA5B-4959-B35C-3F5D9413D27E}"/>
</file>

<file path=customXml/itemProps4.xml><?xml version="1.0" encoding="utf-8"?>
<ds:datastoreItem xmlns:ds="http://schemas.openxmlformats.org/officeDocument/2006/customXml" ds:itemID="{5B5C0E91-90C8-4D41-AE0D-B7B7B4AF8EC4}"/>
</file>

<file path=customXml/itemProps5.xml><?xml version="1.0" encoding="utf-8"?>
<ds:datastoreItem xmlns:ds="http://schemas.openxmlformats.org/officeDocument/2006/customXml" ds:itemID="{2A16CD05-E70F-4B57-9AEA-0CC76128EB64}"/>
</file>

<file path=docProps/app.xml><?xml version="1.0" encoding="utf-8"?>
<Properties xmlns="http://schemas.openxmlformats.org/officeDocument/2006/extended-properties" xmlns:vt="http://schemas.openxmlformats.org/officeDocument/2006/docPropsVTypes">
  <Template>Slice</Template>
  <TotalTime>588</TotalTime>
  <Words>2560</Words>
  <Application>Microsoft Office PowerPoint</Application>
  <PresentationFormat>Широк екран</PresentationFormat>
  <Paragraphs>329</Paragraphs>
  <Slides>20</Slides>
  <Notes>0</Notes>
  <HiddenSlides>0</HiddenSlides>
  <MMClips>0</MMClips>
  <ScaleCrop>false</ScaleCrop>
  <HeadingPairs>
    <vt:vector size="6" baseType="variant">
      <vt:variant>
        <vt:lpstr>Използвани шрифтове</vt:lpstr>
      </vt:variant>
      <vt:variant>
        <vt:i4>7</vt:i4>
      </vt:variant>
      <vt:variant>
        <vt:lpstr>Тема</vt:lpstr>
      </vt:variant>
      <vt:variant>
        <vt:i4>1</vt:i4>
      </vt:variant>
      <vt:variant>
        <vt:lpstr>Заглавия на слайдовете</vt:lpstr>
      </vt:variant>
      <vt:variant>
        <vt:i4>20</vt:i4>
      </vt:variant>
    </vt:vector>
  </HeadingPairs>
  <TitlesOfParts>
    <vt:vector size="28" baseType="lpstr">
      <vt:lpstr>Arial</vt:lpstr>
      <vt:lpstr>Arial Unicode MS</vt:lpstr>
      <vt:lpstr>Calibri</vt:lpstr>
      <vt:lpstr>Century Gothic</vt:lpstr>
      <vt:lpstr>Times New Roman</vt:lpstr>
      <vt:lpstr>Wingdings</vt:lpstr>
      <vt:lpstr>Wingdings 3</vt:lpstr>
      <vt:lpstr>Сектори</vt:lpstr>
      <vt:lpstr> BLAGOEVGRAD    </vt:lpstr>
      <vt:lpstr>The Advantages of Investing in Bulgaria - BUSINESS CLIMATE ASSESSMENT</vt:lpstr>
      <vt:lpstr>Bulgaria and other Eastern European countries</vt:lpstr>
      <vt:lpstr>Презентация на PowerPoint</vt:lpstr>
      <vt:lpstr>LOCATION AND LOGOSTIC ADVANTAGES of Blagoevgrad  Blagoevgrad region is the third largest in Bulgaria, occupying the southwestern part of the country AND of A great importance for the Balkans and Europe.</vt:lpstr>
      <vt:lpstr>State of the local economy</vt:lpstr>
      <vt:lpstr>Types of enterprises on the territory of Blagoevgrad Municipality</vt:lpstr>
      <vt:lpstr>Blagoevgrad Municipality produces 35.69% of the production in Blagoevgrad District  </vt:lpstr>
      <vt:lpstr>The average annual salary of employees in the municipality of Blagoevgrad increases from BGN 8,146 in 2014 to BGN 11,155 in 2019, but remains lower than that of the country - BGN 14,328.</vt:lpstr>
      <vt:lpstr>Презентация на PowerPoint</vt:lpstr>
      <vt:lpstr>Some of the largest enterprises operating in the Municipality of Blagoevgrad are:</vt:lpstr>
      <vt:lpstr>Population dynamics in Blagoevgrad</vt:lpstr>
      <vt:lpstr>Educational structure  The educational structure of the population is important when considering the quality of the workforce and the economic potential of the municipality.  Population aged 7 and over by degree of completed education in Blagoevgrad municipality as of 2011</vt:lpstr>
      <vt:lpstr>Schools on the territory of Blagoevgrad</vt:lpstr>
      <vt:lpstr>TRAINING OF FUTURE STAFF  Blagoevgrad continues to establish its name as an educational center and is shaping up as a cozy campus. More than 18,000 students from 45 nationalities study at the two larger universities. Apart from them, the Colleges of Tourism and Economics also offer opportunities for quality education.</vt:lpstr>
      <vt:lpstr>AREAS OF IMPACT</vt:lpstr>
      <vt:lpstr>Презентация на PowerPoint</vt:lpstr>
      <vt:lpstr>Project development strategies:</vt:lpstr>
      <vt:lpstr>Project development strategies:</vt:lpstr>
      <vt:lpstr>Project development strategies: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на PowerPoint</dc:title>
  <dc:creator>Мирослав Кюпов</dc:creator>
  <cp:lastModifiedBy>Мирослав Кюпов</cp:lastModifiedBy>
  <cp:revision>40</cp:revision>
  <dcterms:created xsi:type="dcterms:W3CDTF">2021-12-21T08:39:48Z</dcterms:created>
  <dcterms:modified xsi:type="dcterms:W3CDTF">2022-02-28T12:23:54Z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0x010100DEFFC5202677D240AAC1A18AB658BD30003EA7532C59A67741B332490765373CF1</vt:lpwstr>
  </property>
  <property fmtid="{D5CDD505-2E9C-101B-9397-08002B2CF9AE}" pid="3" name="Order">
    <vt:r8>1023800</vt:r8>
  </property>
  <property fmtid="{D5CDD505-2E9C-101B-9397-08002B2CF9AE}" pid="4" name="_AdHocReviewCycleID">
    <vt:i4>-790844488</vt:i4>
  </property>
  <property fmtid="{D5CDD505-2E9C-101B-9397-08002B2CF9AE}" pid="5" name="_NewReviewCycle">
    <vt:lpwstr/>
  </property>
  <property fmtid="{D5CDD505-2E9C-101B-9397-08002B2CF9AE}" pid="6" name="_EmailSubject">
    <vt:lpwstr>Agenda and accompanying documentation </vt:lpwstr>
  </property>
  <property fmtid="{D5CDD505-2E9C-101B-9397-08002B2CF9AE}" pid="7" name="_AuthorEmail">
    <vt:lpwstr>dara.obrien@limerick.ie</vt:lpwstr>
  </property>
  <property fmtid="{D5CDD505-2E9C-101B-9397-08002B2CF9AE}" pid="8" name="_AuthorEmailDisplayName">
    <vt:lpwstr>O'Brien, Dara</vt:lpwstr>
  </property>
</Properties>
</file>