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5" r:id="rId7"/>
    <p:sldId id="266" r:id="rId8"/>
    <p:sldId id="267" r:id="rId9"/>
    <p:sldId id="268" r:id="rId10"/>
    <p:sldId id="263" r:id="rId11"/>
    <p:sldId id="264" r:id="rId12"/>
    <p:sldId id="262" r:id="rId13"/>
    <p:sldId id="260"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1" autoAdjust="0"/>
    <p:restoredTop sz="94660"/>
  </p:normalViewPr>
  <p:slideViewPr>
    <p:cSldViewPr snapToGrid="0">
      <p:cViewPr varScale="1">
        <p:scale>
          <a:sx n="72" d="100"/>
          <a:sy n="72"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6157-0B89-4DC4-98A2-D2DF03BB1B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C6B24B4-6898-43BC-BC22-B8A0E3A5D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7B964E9-E2EB-4529-81EC-DDD8848A5755}"/>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5" name="Footer Placeholder 4">
            <a:extLst>
              <a:ext uri="{FF2B5EF4-FFF2-40B4-BE49-F238E27FC236}">
                <a16:creationId xmlns:a16="http://schemas.microsoft.com/office/drawing/2014/main" id="{D4500F0F-48B7-43E2-B148-E6EE662BE4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FEE076-3639-4B0E-AA90-DF8898887BEC}"/>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157160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0CA7-D2C7-4AAB-B501-886310BA777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3593153-4695-40B7-BDB6-21E09988D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0F4DBE-A704-42BC-818A-6EF896002E40}"/>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5" name="Footer Placeholder 4">
            <a:extLst>
              <a:ext uri="{FF2B5EF4-FFF2-40B4-BE49-F238E27FC236}">
                <a16:creationId xmlns:a16="http://schemas.microsoft.com/office/drawing/2014/main" id="{9CE47AE7-6BC8-46FF-9218-12D4892603B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ECCD655-D152-4039-81B9-FF07BB320E76}"/>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257595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7EB0B-BF49-4806-8B58-7FC329FDB5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3C12F6C-1114-4148-AC24-B44C4B529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DFB3CB7-C35B-4812-AFD8-6B8DB682B8CE}"/>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5" name="Footer Placeholder 4">
            <a:extLst>
              <a:ext uri="{FF2B5EF4-FFF2-40B4-BE49-F238E27FC236}">
                <a16:creationId xmlns:a16="http://schemas.microsoft.com/office/drawing/2014/main" id="{A8C6FE45-79B7-40CF-B8B8-18E2BD5B64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947EE55-A6B2-4D03-8F8B-4595538CAEA0}"/>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31275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35E8-69DD-4A37-BD61-1BCCAD3781F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1652416-39F9-4675-902F-CAC8141CF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0E645F3-C5BC-4714-AF3D-EE4D8F5E24DB}"/>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5" name="Footer Placeholder 4">
            <a:extLst>
              <a:ext uri="{FF2B5EF4-FFF2-40B4-BE49-F238E27FC236}">
                <a16:creationId xmlns:a16="http://schemas.microsoft.com/office/drawing/2014/main" id="{521D70D1-3B43-4BCD-8B6E-78F4A24C24F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7E3FF4A-FC26-4C15-834F-974717D3FC36}"/>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208358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BD39-1836-4654-8A9A-1767FB7E4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3868262-21FE-44EF-96A6-D6B760088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5557D-D984-48C6-830D-A28ECC97FD1B}"/>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5" name="Footer Placeholder 4">
            <a:extLst>
              <a:ext uri="{FF2B5EF4-FFF2-40B4-BE49-F238E27FC236}">
                <a16:creationId xmlns:a16="http://schemas.microsoft.com/office/drawing/2014/main" id="{393454B5-B766-4403-AB8C-9FBB9F73041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82037AB-638C-4111-84EF-DB73D51E68B2}"/>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279333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C561-AC96-46CA-9263-6D053F7DAE5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B719A88-FA89-4A35-AC20-86CEB0135A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03549D0-D3BE-4344-8431-EFA84A957C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FE3C5C2-97E3-4F6B-9209-06C0FFA32147}"/>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6" name="Footer Placeholder 5">
            <a:extLst>
              <a:ext uri="{FF2B5EF4-FFF2-40B4-BE49-F238E27FC236}">
                <a16:creationId xmlns:a16="http://schemas.microsoft.com/office/drawing/2014/main" id="{FCBF8473-C24F-473B-A303-AC135318668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7F18B49-E0AE-4826-81C8-5DA65B887FA7}"/>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140929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D341-AF71-42EB-8F8E-C14D1E766EF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0EF585-3A82-47DB-9619-4161FF947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184DE8-EADA-4EFC-9FA6-9FBC1B565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A1AD0E5-006C-46BD-8329-1E4092E65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17597-0E6C-4C15-8AD2-BCA6442207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ADC1A5C-EEC2-4C04-AE0A-08ECEC3A7AD0}"/>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8" name="Footer Placeholder 7">
            <a:extLst>
              <a:ext uri="{FF2B5EF4-FFF2-40B4-BE49-F238E27FC236}">
                <a16:creationId xmlns:a16="http://schemas.microsoft.com/office/drawing/2014/main" id="{9D3ED97D-ACB9-4A15-9486-7901EC019BA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08BC107-C5CD-464A-8683-965B57B0872D}"/>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110188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675B-7D7A-47CE-A6A7-922BDAE6A573}"/>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2B75A22-EC1A-4D4C-A340-39591A7A879F}"/>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4" name="Footer Placeholder 3">
            <a:extLst>
              <a:ext uri="{FF2B5EF4-FFF2-40B4-BE49-F238E27FC236}">
                <a16:creationId xmlns:a16="http://schemas.microsoft.com/office/drawing/2014/main" id="{DE822F30-CEB7-460F-AB9F-995DA5102A0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450D858-3227-4AAB-A9ED-414003B34CF9}"/>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348053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921B7-0A5D-4735-84C6-46A3A93A1727}"/>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3" name="Footer Placeholder 2">
            <a:extLst>
              <a:ext uri="{FF2B5EF4-FFF2-40B4-BE49-F238E27FC236}">
                <a16:creationId xmlns:a16="http://schemas.microsoft.com/office/drawing/2014/main" id="{38335C00-E4CD-4FE5-800F-06FB8848E38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FF3D1DB-3F8F-4EDA-A3F6-A08EEDEE2169}"/>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24870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89DC-65EB-4C87-84C3-E10D33906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FE0611-C3E6-4264-87EB-D98D7399C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FF32BF1-767A-45A9-8034-93E3C1FCF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6B519-6C43-4E43-89A4-1AC6F7505C01}"/>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6" name="Footer Placeholder 5">
            <a:extLst>
              <a:ext uri="{FF2B5EF4-FFF2-40B4-BE49-F238E27FC236}">
                <a16:creationId xmlns:a16="http://schemas.microsoft.com/office/drawing/2014/main" id="{5C8E0F9D-2CFF-4419-AD71-4CE1E8C0FDB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B4D4965-7F2E-4830-A61D-064E317F9C36}"/>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6226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ACE8-4645-4211-A669-2B4618664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A1E7012-59BE-40DD-81CC-2D38085B8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F9D301C-B543-4690-87C0-10A2C6C9E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F7107-A49E-44E3-968E-A1B52E5757B2}"/>
              </a:ext>
            </a:extLst>
          </p:cNvPr>
          <p:cNvSpPr>
            <a:spLocks noGrp="1"/>
          </p:cNvSpPr>
          <p:nvPr>
            <p:ph type="dt" sz="half" idx="10"/>
          </p:nvPr>
        </p:nvSpPr>
        <p:spPr/>
        <p:txBody>
          <a:bodyPr/>
          <a:lstStyle/>
          <a:p>
            <a:fld id="{652A7673-0CE8-47DD-9114-8447671785C7}" type="datetimeFigureOut">
              <a:rPr lang="en-IE" smtClean="0"/>
              <a:t>29/06/2020</a:t>
            </a:fld>
            <a:endParaRPr lang="en-IE"/>
          </a:p>
        </p:txBody>
      </p:sp>
      <p:sp>
        <p:nvSpPr>
          <p:cNvPr id="6" name="Footer Placeholder 5">
            <a:extLst>
              <a:ext uri="{FF2B5EF4-FFF2-40B4-BE49-F238E27FC236}">
                <a16:creationId xmlns:a16="http://schemas.microsoft.com/office/drawing/2014/main" id="{2F165B3E-C3AE-47B3-ACBE-83AE020EE34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ED58529-C50E-4701-9385-D338CECC5E78}"/>
              </a:ext>
            </a:extLst>
          </p:cNvPr>
          <p:cNvSpPr>
            <a:spLocks noGrp="1"/>
          </p:cNvSpPr>
          <p:nvPr>
            <p:ph type="sldNum" sz="quarter" idx="12"/>
          </p:nvPr>
        </p:nvSpPr>
        <p:spPr/>
        <p:txBody>
          <a:bodyPr/>
          <a:lstStyle/>
          <a:p>
            <a:fld id="{6D92CC12-79E3-419C-86C4-F18E7D8F173F}" type="slidenum">
              <a:rPr lang="en-IE" smtClean="0"/>
              <a:t>‹#›</a:t>
            </a:fld>
            <a:endParaRPr lang="en-IE"/>
          </a:p>
        </p:txBody>
      </p:sp>
    </p:spTree>
    <p:extLst>
      <p:ext uri="{BB962C8B-B14F-4D97-AF65-F5344CB8AC3E}">
        <p14:creationId xmlns:p14="http://schemas.microsoft.com/office/powerpoint/2010/main" val="423783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C3C68-BD5E-4B6D-AD8F-20522DE89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51EEC3E-782B-4D89-AB34-053A4D861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236BA14-F20E-4283-99AD-ECB9CCA25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A7673-0CE8-47DD-9114-8447671785C7}" type="datetimeFigureOut">
              <a:rPr lang="en-IE" smtClean="0"/>
              <a:t>29/06/2020</a:t>
            </a:fld>
            <a:endParaRPr lang="en-IE"/>
          </a:p>
        </p:txBody>
      </p:sp>
      <p:sp>
        <p:nvSpPr>
          <p:cNvPr id="5" name="Footer Placeholder 4">
            <a:extLst>
              <a:ext uri="{FF2B5EF4-FFF2-40B4-BE49-F238E27FC236}">
                <a16:creationId xmlns:a16="http://schemas.microsoft.com/office/drawing/2014/main" id="{C4110FB0-220E-43BA-93FB-46EBD57B3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ABFDAF5-0A06-4397-8E02-BEF5CFC5B2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2CC12-79E3-419C-86C4-F18E7D8F173F}" type="slidenum">
              <a:rPr lang="en-IE" smtClean="0"/>
              <a:t>‹#›</a:t>
            </a:fld>
            <a:endParaRPr lang="en-IE"/>
          </a:p>
        </p:txBody>
      </p:sp>
    </p:spTree>
    <p:extLst>
      <p:ext uri="{BB962C8B-B14F-4D97-AF65-F5344CB8AC3E}">
        <p14:creationId xmlns:p14="http://schemas.microsoft.com/office/powerpoint/2010/main" val="7480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500880-4C54-453F-BF46-2E14F07C0688}"/>
              </a:ext>
            </a:extLst>
          </p:cNvPr>
          <p:cNvSpPr>
            <a:spLocks noGrp="1"/>
          </p:cNvSpPr>
          <p:nvPr>
            <p:ph type="subTitle" idx="1"/>
          </p:nvPr>
        </p:nvSpPr>
        <p:spPr>
          <a:xfrm>
            <a:off x="0" y="5143104"/>
            <a:ext cx="3899721" cy="857421"/>
          </a:xfrm>
        </p:spPr>
        <p:txBody>
          <a:bodyPr>
            <a:normAutofit fontScale="92500" lnSpcReduction="10000"/>
          </a:bodyPr>
          <a:lstStyle/>
          <a:p>
            <a:r>
              <a:rPr lang="en-IE" sz="6200" dirty="0"/>
              <a:t>Flensburg</a:t>
            </a:r>
          </a:p>
          <a:p>
            <a:endParaRPr lang="en-IE" sz="3600" dirty="0"/>
          </a:p>
        </p:txBody>
      </p:sp>
      <p:pic>
        <p:nvPicPr>
          <p:cNvPr id="1026" name="Picture 2" descr="Coat of arms of Flensburg">
            <a:extLst>
              <a:ext uri="{FF2B5EF4-FFF2-40B4-BE49-F238E27FC236}">
                <a16:creationId xmlns:a16="http://schemas.microsoft.com/office/drawing/2014/main" id="{5FC1764F-9946-4EF5-B95F-E71F5E21D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3549" cy="473423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7C54A047-07CE-41CE-B5B7-074D34E304AA}"/>
              </a:ext>
            </a:extLst>
          </p:cNvPr>
          <p:cNvSpPr txBox="1">
            <a:spLocks/>
          </p:cNvSpPr>
          <p:nvPr/>
        </p:nvSpPr>
        <p:spPr>
          <a:xfrm>
            <a:off x="4064227" y="0"/>
            <a:ext cx="8128451"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IE" dirty="0"/>
              <a:t>3</a:t>
            </a:r>
            <a:r>
              <a:rPr lang="en-IE" baseline="30000" dirty="0"/>
              <a:t>rd</a:t>
            </a:r>
            <a:r>
              <a:rPr lang="en-IE" dirty="0"/>
              <a:t> largest city in Schleswig-Holstein</a:t>
            </a:r>
          </a:p>
          <a:p>
            <a:pPr marL="342900" indent="-342900" algn="l">
              <a:buFont typeface="Arial" panose="020B0604020202020204" pitchFamily="34" charset="0"/>
              <a:buChar char="•"/>
            </a:pPr>
            <a:r>
              <a:rPr lang="en-IE" dirty="0"/>
              <a:t>Population 95,000</a:t>
            </a:r>
          </a:p>
          <a:p>
            <a:pPr marL="342900" indent="-342900" algn="l">
              <a:buFont typeface="Arial" panose="020B0604020202020204" pitchFamily="34" charset="0"/>
              <a:buChar char="•"/>
            </a:pPr>
            <a:r>
              <a:rPr lang="en-IE" dirty="0"/>
              <a:t>43 Councillors </a:t>
            </a:r>
          </a:p>
          <a:p>
            <a:pPr marL="342900" indent="-342900" algn="l">
              <a:buFont typeface="Arial" panose="020B0604020202020204" pitchFamily="34" charset="0"/>
              <a:buChar char="•"/>
            </a:pPr>
            <a:r>
              <a:rPr lang="en-IE" dirty="0"/>
              <a:t>Traditionally 3 main party groups – CDU, SPD, and the SSW which represents the Danish speaking minority.  The status of largest party has fluctuated between these three since 1945, though no-one has held an outright majority since 1959.</a:t>
            </a:r>
          </a:p>
          <a:p>
            <a:pPr marL="342900" indent="-342900" algn="l">
              <a:buFont typeface="Arial" panose="020B0604020202020204" pitchFamily="34" charset="0"/>
              <a:buChar char="•"/>
            </a:pPr>
            <a:r>
              <a:rPr lang="en-IE" dirty="0"/>
              <a:t>In the last elections the Green Party emerged as a major player for the first time winning 8 seats.  Unusually the exact same number of seats (8) was won by each of the other 3 main parties. The other 11 seats are held by a range of smaller groups.</a:t>
            </a:r>
          </a:p>
          <a:p>
            <a:pPr marL="342900" indent="-342900" algn="l">
              <a:buFont typeface="Arial" panose="020B0604020202020204" pitchFamily="34" charset="0"/>
              <a:buChar char="•"/>
            </a:pPr>
            <a:r>
              <a:rPr lang="en-IE" dirty="0"/>
              <a:t>An urban council, but in 2007 Flensburg was granted a boundary extension and took in the rural area of </a:t>
            </a:r>
            <a:r>
              <a:rPr lang="en-IE" dirty="0" err="1"/>
              <a:t>Kattloch</a:t>
            </a:r>
            <a:r>
              <a:rPr lang="en-IE" dirty="0"/>
              <a:t>.</a:t>
            </a:r>
          </a:p>
          <a:p>
            <a:pPr marL="342900" indent="-342900" algn="l">
              <a:buFont typeface="Arial" panose="020B0604020202020204" pitchFamily="34" charset="0"/>
              <a:buChar char="•"/>
            </a:pPr>
            <a:r>
              <a:rPr lang="en-IE" dirty="0"/>
              <a:t>Executive power rests with the Directly Elected Mayor</a:t>
            </a:r>
          </a:p>
          <a:p>
            <a:pPr marL="342900" indent="-342900" algn="l">
              <a:buFont typeface="Arial" panose="020B0604020202020204" pitchFamily="34" charset="0"/>
              <a:buChar char="•"/>
            </a:pPr>
            <a:endParaRPr lang="en-IE" dirty="0"/>
          </a:p>
        </p:txBody>
      </p:sp>
    </p:spTree>
    <p:extLst>
      <p:ext uri="{BB962C8B-B14F-4D97-AF65-F5344CB8AC3E}">
        <p14:creationId xmlns:p14="http://schemas.microsoft.com/office/powerpoint/2010/main" val="12296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CFC4A37-0A3A-4EB7-917B-7ACEC6FCB1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22"/>
            <a:ext cx="12192000" cy="685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2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B1D3EA-1DD9-42C6-AC1C-AB7859FA17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63825"/>
            <a:ext cx="12089313" cy="528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2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64F6B6-8E8A-4DDE-952E-EF168ABC63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356" y="0"/>
            <a:ext cx="10098157" cy="71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2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AF07-AA62-4D4B-A2DF-4BFF684987B8}"/>
              </a:ext>
            </a:extLst>
          </p:cNvPr>
          <p:cNvSpPr>
            <a:spLocks noGrp="1"/>
          </p:cNvSpPr>
          <p:nvPr>
            <p:ph type="title"/>
          </p:nvPr>
        </p:nvSpPr>
        <p:spPr>
          <a:xfrm>
            <a:off x="1000760" y="18256"/>
            <a:ext cx="10515600" cy="1058864"/>
          </a:xfrm>
        </p:spPr>
        <p:txBody>
          <a:bodyPr/>
          <a:lstStyle/>
          <a:p>
            <a:r>
              <a:rPr lang="en-IE" dirty="0"/>
              <a:t>Lord Mayor of Flensburg</a:t>
            </a:r>
          </a:p>
        </p:txBody>
      </p:sp>
      <p:pic>
        <p:nvPicPr>
          <p:cNvPr id="2050" name="Picture 2">
            <a:extLst>
              <a:ext uri="{FF2B5EF4-FFF2-40B4-BE49-F238E27FC236}">
                <a16:creationId xmlns:a16="http://schemas.microsoft.com/office/drawing/2014/main" id="{92FBD923-7D8E-49D0-965D-6095E62EE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7121"/>
            <a:ext cx="6909915" cy="5303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E37C8F-B8EB-46C7-9DE7-45E2A5E23743}"/>
              </a:ext>
            </a:extLst>
          </p:cNvPr>
          <p:cNvSpPr txBox="1"/>
          <p:nvPr/>
        </p:nvSpPr>
        <p:spPr>
          <a:xfrm>
            <a:off x="6909915" y="0"/>
            <a:ext cx="5008880" cy="1569660"/>
          </a:xfrm>
          <a:prstGeom prst="rect">
            <a:avLst/>
          </a:prstGeom>
          <a:noFill/>
        </p:spPr>
        <p:txBody>
          <a:bodyPr wrap="square" rtlCol="0">
            <a:spAutoFit/>
          </a:bodyPr>
          <a:lstStyle/>
          <a:p>
            <a:pPr marL="285750" indent="-285750">
              <a:buFont typeface="Arial" panose="020B0604020202020204" pitchFamily="34" charset="0"/>
              <a:buChar char="•"/>
            </a:pPr>
            <a:r>
              <a:rPr lang="en-IE" sz="3200" dirty="0"/>
              <a:t>Current Lord Mayor is Simone Lange of the SPD.  She was elected in 2017.  </a:t>
            </a:r>
          </a:p>
        </p:txBody>
      </p:sp>
      <p:sp>
        <p:nvSpPr>
          <p:cNvPr id="6" name="TextBox 5">
            <a:extLst>
              <a:ext uri="{FF2B5EF4-FFF2-40B4-BE49-F238E27FC236}">
                <a16:creationId xmlns:a16="http://schemas.microsoft.com/office/drawing/2014/main" id="{34D49167-A447-4C9E-80F1-C0E9159CCA51}"/>
              </a:ext>
            </a:extLst>
          </p:cNvPr>
          <p:cNvSpPr txBox="1"/>
          <p:nvPr/>
        </p:nvSpPr>
        <p:spPr>
          <a:xfrm>
            <a:off x="6909915" y="4795897"/>
            <a:ext cx="5282084" cy="2062103"/>
          </a:xfrm>
          <a:prstGeom prst="rect">
            <a:avLst/>
          </a:prstGeom>
          <a:noFill/>
        </p:spPr>
        <p:txBody>
          <a:bodyPr wrap="square" rtlCol="0">
            <a:spAutoFit/>
          </a:bodyPr>
          <a:lstStyle/>
          <a:p>
            <a:pPr marL="285750" indent="-285750">
              <a:buFont typeface="Arial" panose="020B0604020202020204" pitchFamily="34" charset="0"/>
              <a:buChar char="•"/>
            </a:pPr>
            <a:r>
              <a:rPr lang="en-IE" sz="3200" dirty="0"/>
              <a:t>In 2012 she was elected to the State Parliament for Flensburg, resigning that role when elected Mayor.</a:t>
            </a:r>
          </a:p>
        </p:txBody>
      </p:sp>
      <p:sp>
        <p:nvSpPr>
          <p:cNvPr id="7" name="TextBox 6">
            <a:extLst>
              <a:ext uri="{FF2B5EF4-FFF2-40B4-BE49-F238E27FC236}">
                <a16:creationId xmlns:a16="http://schemas.microsoft.com/office/drawing/2014/main" id="{6E3491A2-5AA5-4459-A236-89EB4B8EBEA3}"/>
              </a:ext>
            </a:extLst>
          </p:cNvPr>
          <p:cNvSpPr txBox="1"/>
          <p:nvPr/>
        </p:nvSpPr>
        <p:spPr>
          <a:xfrm>
            <a:off x="6909915" y="1675028"/>
            <a:ext cx="5282085" cy="3046988"/>
          </a:xfrm>
          <a:prstGeom prst="rect">
            <a:avLst/>
          </a:prstGeom>
          <a:noFill/>
        </p:spPr>
        <p:txBody>
          <a:bodyPr wrap="square" rtlCol="0">
            <a:spAutoFit/>
          </a:bodyPr>
          <a:lstStyle/>
          <a:p>
            <a:pPr marL="285750" indent="-285750">
              <a:buFont typeface="Arial" panose="020B0604020202020204" pitchFamily="34" charset="0"/>
              <a:buChar char="•"/>
            </a:pPr>
            <a:r>
              <a:rPr lang="en-IE" sz="3200" dirty="0"/>
              <a:t>She holds a degree in Public Administration and from 1999 to 2012 worked for the City Council as an Administrative Officer in the Police Department.</a:t>
            </a:r>
          </a:p>
        </p:txBody>
      </p:sp>
    </p:spTree>
    <p:extLst>
      <p:ext uri="{BB962C8B-B14F-4D97-AF65-F5344CB8AC3E}">
        <p14:creationId xmlns:p14="http://schemas.microsoft.com/office/powerpoint/2010/main" val="144937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0386-AC42-464B-8FF2-91402C629A1F}"/>
              </a:ext>
            </a:extLst>
          </p:cNvPr>
          <p:cNvSpPr>
            <a:spLocks noGrp="1"/>
          </p:cNvSpPr>
          <p:nvPr>
            <p:ph type="title"/>
          </p:nvPr>
        </p:nvSpPr>
        <p:spPr>
          <a:xfrm>
            <a:off x="838200" y="18255"/>
            <a:ext cx="10515600" cy="1081675"/>
          </a:xfrm>
        </p:spPr>
        <p:txBody>
          <a:bodyPr/>
          <a:lstStyle/>
          <a:p>
            <a:pPr algn="ctr"/>
            <a:r>
              <a:rPr lang="en-IE" dirty="0"/>
              <a:t>Board of Directors</a:t>
            </a:r>
          </a:p>
        </p:txBody>
      </p:sp>
      <p:sp>
        <p:nvSpPr>
          <p:cNvPr id="3" name="Content Placeholder 2">
            <a:extLst>
              <a:ext uri="{FF2B5EF4-FFF2-40B4-BE49-F238E27FC236}">
                <a16:creationId xmlns:a16="http://schemas.microsoft.com/office/drawing/2014/main" id="{DB9B9C91-D9B1-4D8C-9C2E-36B9552E8D48}"/>
              </a:ext>
            </a:extLst>
          </p:cNvPr>
          <p:cNvSpPr>
            <a:spLocks noGrp="1"/>
          </p:cNvSpPr>
          <p:nvPr>
            <p:ph idx="1"/>
          </p:nvPr>
        </p:nvSpPr>
        <p:spPr>
          <a:xfrm>
            <a:off x="838200" y="1099930"/>
            <a:ext cx="5854148" cy="4351338"/>
          </a:xfrm>
        </p:spPr>
        <p:txBody>
          <a:bodyPr>
            <a:normAutofit/>
          </a:bodyPr>
          <a:lstStyle/>
          <a:p>
            <a:r>
              <a:rPr lang="en-IE" dirty="0"/>
              <a:t>The Lord Mayor chairs a 4 person Board of Directors comprising of the Lord Mayor, the Manager and 2 Directors of Service which is responsible for co-ordinating the day-to-day management of the City.</a:t>
            </a:r>
          </a:p>
        </p:txBody>
      </p:sp>
      <p:pic>
        <p:nvPicPr>
          <p:cNvPr id="2050" name="Picture 2" descr="Bild vergrößern: BM Site">
            <a:extLst>
              <a:ext uri="{FF2B5EF4-FFF2-40B4-BE49-F238E27FC236}">
                <a16:creationId xmlns:a16="http://schemas.microsoft.com/office/drawing/2014/main" id="{B7335E5A-3124-4590-95DE-DDFC6ACAD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526" y="109993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334C7C-3A9E-4B6E-90C7-7F782A272A72}"/>
              </a:ext>
            </a:extLst>
          </p:cNvPr>
          <p:cNvSpPr txBox="1"/>
          <p:nvPr/>
        </p:nvSpPr>
        <p:spPr>
          <a:xfrm>
            <a:off x="7877907" y="5219114"/>
            <a:ext cx="4208075" cy="830997"/>
          </a:xfrm>
          <a:prstGeom prst="rect">
            <a:avLst/>
          </a:prstGeom>
          <a:noFill/>
        </p:spPr>
        <p:txBody>
          <a:bodyPr wrap="square" rtlCol="0">
            <a:spAutoFit/>
          </a:bodyPr>
          <a:lstStyle/>
          <a:p>
            <a:r>
              <a:rPr lang="en-IE" sz="2400" dirty="0"/>
              <a:t>Henning </a:t>
            </a:r>
            <a:r>
              <a:rPr lang="en-IE" sz="2400" dirty="0" err="1"/>
              <a:t>Bruggermann</a:t>
            </a:r>
            <a:r>
              <a:rPr lang="en-IE" sz="2400" dirty="0"/>
              <a:t> </a:t>
            </a:r>
          </a:p>
          <a:p>
            <a:r>
              <a:rPr lang="en-IE" sz="2400" dirty="0"/>
              <a:t>Manager/”Mayor” of Flensburg</a:t>
            </a:r>
          </a:p>
        </p:txBody>
      </p:sp>
      <p:pic>
        <p:nvPicPr>
          <p:cNvPr id="6" name="Picture 5">
            <a:extLst>
              <a:ext uri="{FF2B5EF4-FFF2-40B4-BE49-F238E27FC236}">
                <a16:creationId xmlns:a16="http://schemas.microsoft.com/office/drawing/2014/main" id="{F4725A78-AA94-4198-9F5C-1BBA7B211716}"/>
              </a:ext>
            </a:extLst>
          </p:cNvPr>
          <p:cNvPicPr>
            <a:picLocks noChangeAspect="1"/>
          </p:cNvPicPr>
          <p:nvPr/>
        </p:nvPicPr>
        <p:blipFill>
          <a:blip r:embed="rId3"/>
          <a:stretch>
            <a:fillRect/>
          </a:stretch>
        </p:blipFill>
        <p:spPr>
          <a:xfrm>
            <a:off x="639417" y="3718458"/>
            <a:ext cx="6564573" cy="3001312"/>
          </a:xfrm>
          <a:prstGeom prst="rect">
            <a:avLst/>
          </a:prstGeom>
        </p:spPr>
      </p:pic>
    </p:spTree>
    <p:extLst>
      <p:ext uri="{BB962C8B-B14F-4D97-AF65-F5344CB8AC3E}">
        <p14:creationId xmlns:p14="http://schemas.microsoft.com/office/powerpoint/2010/main" val="31269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7940-3A94-4BEA-9AFA-F8C20CBF730E}"/>
              </a:ext>
            </a:extLst>
          </p:cNvPr>
          <p:cNvSpPr>
            <a:spLocks noGrp="1"/>
          </p:cNvSpPr>
          <p:nvPr>
            <p:ph type="title"/>
          </p:nvPr>
        </p:nvSpPr>
        <p:spPr>
          <a:xfrm>
            <a:off x="838200" y="18255"/>
            <a:ext cx="10515600" cy="1325563"/>
          </a:xfrm>
        </p:spPr>
        <p:txBody>
          <a:bodyPr/>
          <a:lstStyle/>
          <a:p>
            <a:r>
              <a:rPr lang="en-IE" dirty="0"/>
              <a:t>Town President (Chair of Council)</a:t>
            </a:r>
          </a:p>
        </p:txBody>
      </p:sp>
      <p:sp>
        <p:nvSpPr>
          <p:cNvPr id="3" name="Content Placeholder 2">
            <a:extLst>
              <a:ext uri="{FF2B5EF4-FFF2-40B4-BE49-F238E27FC236}">
                <a16:creationId xmlns:a16="http://schemas.microsoft.com/office/drawing/2014/main" id="{F74D16B0-2825-457B-B3AA-B6967C62FD21}"/>
              </a:ext>
            </a:extLst>
          </p:cNvPr>
          <p:cNvSpPr>
            <a:spLocks noGrp="1"/>
          </p:cNvSpPr>
          <p:nvPr>
            <p:ph idx="1"/>
          </p:nvPr>
        </p:nvSpPr>
        <p:spPr>
          <a:xfrm>
            <a:off x="4825218" y="1372354"/>
            <a:ext cx="7119425" cy="5485646"/>
          </a:xfrm>
        </p:spPr>
        <p:txBody>
          <a:bodyPr>
            <a:normAutofit lnSpcReduction="10000"/>
          </a:bodyPr>
          <a:lstStyle/>
          <a:p>
            <a:r>
              <a:rPr lang="en-IE" dirty="0"/>
              <a:t>Hannes </a:t>
            </a:r>
            <a:r>
              <a:rPr lang="en-IE" dirty="0" err="1"/>
              <a:t>Fuhrig</a:t>
            </a:r>
            <a:r>
              <a:rPr lang="en-IE" dirty="0"/>
              <a:t> of the CDU</a:t>
            </a:r>
          </a:p>
          <a:p>
            <a:r>
              <a:rPr lang="en-IE" dirty="0"/>
              <a:t>Former </a:t>
            </a:r>
            <a:r>
              <a:rPr lang="en-IE" dirty="0" err="1"/>
              <a:t>airforce</a:t>
            </a:r>
            <a:r>
              <a:rPr lang="en-IE" dirty="0"/>
              <a:t> officer, lecturer and free-lance journalist.</a:t>
            </a:r>
          </a:p>
          <a:p>
            <a:r>
              <a:rPr lang="en-IE" dirty="0"/>
              <a:t>Elected by the Council for a 6 year term</a:t>
            </a:r>
          </a:p>
          <a:p>
            <a:r>
              <a:rPr lang="en-IE" dirty="0"/>
              <a:t>Chairs meetings of the Council and of the “Council of Elders” a committee of party leaders and committee chairs that sets the business of the Council</a:t>
            </a:r>
          </a:p>
          <a:p>
            <a:r>
              <a:rPr lang="en-IE" dirty="0"/>
              <a:t>The Lord Mayor sits as an ex-officio member of the Council of Elders and attends all relevant Council &amp; Committee meetings</a:t>
            </a:r>
          </a:p>
          <a:p>
            <a:r>
              <a:rPr lang="en-IE" dirty="0"/>
              <a:t>Represents the Council at some state-wide fora</a:t>
            </a:r>
          </a:p>
        </p:txBody>
      </p:sp>
      <p:pic>
        <p:nvPicPr>
          <p:cNvPr id="1026" name="Picture 2">
            <a:extLst>
              <a:ext uri="{FF2B5EF4-FFF2-40B4-BE49-F238E27FC236}">
                <a16:creationId xmlns:a16="http://schemas.microsoft.com/office/drawing/2014/main" id="{5665A8B1-AEBA-463D-9C1B-4E1480D05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8" y="1343818"/>
            <a:ext cx="4807730" cy="481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0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500880-4C54-453F-BF46-2E14F07C0688}"/>
              </a:ext>
            </a:extLst>
          </p:cNvPr>
          <p:cNvSpPr>
            <a:spLocks noGrp="1"/>
          </p:cNvSpPr>
          <p:nvPr>
            <p:ph type="subTitle" idx="1"/>
          </p:nvPr>
        </p:nvSpPr>
        <p:spPr>
          <a:xfrm>
            <a:off x="0" y="5143104"/>
            <a:ext cx="3899721" cy="857421"/>
          </a:xfrm>
        </p:spPr>
        <p:txBody>
          <a:bodyPr>
            <a:normAutofit fontScale="92500" lnSpcReduction="10000"/>
          </a:bodyPr>
          <a:lstStyle/>
          <a:p>
            <a:r>
              <a:rPr lang="en-IE" sz="6200" dirty="0"/>
              <a:t>Flensburg</a:t>
            </a:r>
          </a:p>
          <a:p>
            <a:endParaRPr lang="en-IE" sz="3600" dirty="0"/>
          </a:p>
        </p:txBody>
      </p:sp>
      <p:pic>
        <p:nvPicPr>
          <p:cNvPr id="1026" name="Picture 2" descr="Coat of arms of Flensburg">
            <a:extLst>
              <a:ext uri="{FF2B5EF4-FFF2-40B4-BE49-F238E27FC236}">
                <a16:creationId xmlns:a16="http://schemas.microsoft.com/office/drawing/2014/main" id="{5FC1764F-9946-4EF5-B95F-E71F5E21D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3549" cy="473423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7C54A047-07CE-41CE-B5B7-074D34E304AA}"/>
              </a:ext>
            </a:extLst>
          </p:cNvPr>
          <p:cNvSpPr txBox="1">
            <a:spLocks/>
          </p:cNvSpPr>
          <p:nvPr/>
        </p:nvSpPr>
        <p:spPr>
          <a:xfrm>
            <a:off x="4064227" y="0"/>
            <a:ext cx="8128451"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IE" sz="2600" dirty="0"/>
              <a:t>Known for: Flensburg Beer (on sale in Wickham tap)</a:t>
            </a:r>
          </a:p>
          <a:p>
            <a:pPr marL="342900" indent="-342900" algn="l">
              <a:buFont typeface="Arial" panose="020B0604020202020204" pitchFamily="34" charset="0"/>
              <a:buChar char="•"/>
            </a:pPr>
            <a:r>
              <a:rPr lang="en-IE" sz="2600" dirty="0"/>
              <a:t>Substantial Danish speaking minority (was part of Denmark until 1866)</a:t>
            </a:r>
          </a:p>
          <a:p>
            <a:pPr marL="342900" indent="-342900" algn="l">
              <a:buFont typeface="Arial" panose="020B0604020202020204" pitchFamily="34" charset="0"/>
              <a:buChar char="•"/>
            </a:pPr>
            <a:r>
              <a:rPr lang="en-IE" sz="2600" dirty="0"/>
              <a:t>Under Danish rule had two Mayors – a “North Mayor” elected by the Councillors from North of the Flensburg Fjord for the Danish speaking population and a “South Mayor” elected by the Councillors from South of the river for the German speakers.  Executive power was vested in the North mayor, but the “South Mayor” chaired the Council meetings</a:t>
            </a:r>
          </a:p>
          <a:p>
            <a:pPr marL="342900" indent="-342900" algn="l">
              <a:buFont typeface="Arial" panose="020B0604020202020204" pitchFamily="34" charset="0"/>
              <a:buChar char="•"/>
            </a:pPr>
            <a:r>
              <a:rPr lang="en-IE" sz="2600" dirty="0"/>
              <a:t>In 1870, under German rule this system was changed. The Executive Mayor became the </a:t>
            </a:r>
            <a:r>
              <a:rPr lang="en-IE" sz="2600" dirty="0" err="1"/>
              <a:t>Oberburgermeister</a:t>
            </a:r>
            <a:r>
              <a:rPr lang="en-IE" sz="2600" dirty="0"/>
              <a:t> (Lord Mayor) and was directly elected by the citizens.  The Council Chair became the </a:t>
            </a:r>
            <a:r>
              <a:rPr lang="en-IE" sz="2600" dirty="0" err="1"/>
              <a:t>Burgermeister</a:t>
            </a:r>
            <a:r>
              <a:rPr lang="en-IE" sz="2600" dirty="0"/>
              <a:t> (Mayor) and was elected by the Councillors.</a:t>
            </a:r>
          </a:p>
          <a:p>
            <a:pPr marL="342900" indent="-342900" algn="l">
              <a:buFont typeface="Arial" panose="020B0604020202020204" pitchFamily="34" charset="0"/>
              <a:buChar char="•"/>
            </a:pPr>
            <a:r>
              <a:rPr lang="en-IE" sz="2600" dirty="0"/>
              <a:t>Flensburg was also the last capital of Nazi Germany</a:t>
            </a:r>
          </a:p>
        </p:txBody>
      </p:sp>
    </p:spTree>
    <p:extLst>
      <p:ext uri="{BB962C8B-B14F-4D97-AF65-F5344CB8AC3E}">
        <p14:creationId xmlns:p14="http://schemas.microsoft.com/office/powerpoint/2010/main" val="6970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3361B-74A1-4AC2-96D3-76617E1862EA}"/>
              </a:ext>
            </a:extLst>
          </p:cNvPr>
          <p:cNvSpPr>
            <a:spLocks noGrp="1"/>
          </p:cNvSpPr>
          <p:nvPr>
            <p:ph idx="1"/>
          </p:nvPr>
        </p:nvSpPr>
        <p:spPr>
          <a:xfrm>
            <a:off x="573157" y="222111"/>
            <a:ext cx="10515600" cy="6414663"/>
          </a:xfrm>
        </p:spPr>
        <p:txBody>
          <a:bodyPr>
            <a:normAutofit fontScale="92500" lnSpcReduction="10000"/>
          </a:bodyPr>
          <a:lstStyle/>
          <a:p>
            <a:r>
              <a:rPr lang="en-IE" dirty="0"/>
              <a:t>Hitler’s regime eviscerated democratic local government in Germany. </a:t>
            </a:r>
          </a:p>
          <a:p>
            <a:r>
              <a:rPr lang="en-IE" dirty="0"/>
              <a:t>Councillors and senior staff were purged</a:t>
            </a:r>
          </a:p>
          <a:p>
            <a:r>
              <a:rPr lang="en-IE" dirty="0"/>
              <a:t>Direct elections were banned.  Mayors remained as figureheads, but were appointed by the local Nazi Gauleiter who held the real power.  Often the Gauleiters simply appointed themselves as Mayors.</a:t>
            </a:r>
          </a:p>
          <a:p>
            <a:r>
              <a:rPr lang="en-IE" dirty="0"/>
              <a:t>Post 1945 the victorious allies introduced their own systems of local government in the areas of Germany they occupied – US style Directly Elected Executive Mayors in the South, French style Council Elected Executive Mayors in the Centre and British style Council-Manager systems in the North (including Flensburg).</a:t>
            </a:r>
          </a:p>
          <a:p>
            <a:r>
              <a:rPr lang="en-IE" dirty="0"/>
              <a:t>These differing systems were retained even after the creation of the Federal Republic of Germany and remained in place for over 50 years.</a:t>
            </a:r>
          </a:p>
          <a:p>
            <a:r>
              <a:rPr lang="en-IE" dirty="0"/>
              <a:t>In the Soviet zone a system similar to the Nazi one was retained but with the General Secretary of the local Communist Party Committee taking the role previously held by the Gauleiters.</a:t>
            </a:r>
          </a:p>
          <a:p>
            <a:r>
              <a:rPr lang="en-IE" dirty="0"/>
              <a:t>In Flensburg the title of Lord Mayor was given to the City Manager while the Council Chair took on the title of Town President</a:t>
            </a:r>
          </a:p>
          <a:p>
            <a:endParaRPr lang="en-IE" dirty="0"/>
          </a:p>
          <a:p>
            <a:pPr marL="0" indent="0">
              <a:buNone/>
            </a:pPr>
            <a:endParaRPr lang="en-IE" dirty="0"/>
          </a:p>
        </p:txBody>
      </p:sp>
    </p:spTree>
    <p:extLst>
      <p:ext uri="{BB962C8B-B14F-4D97-AF65-F5344CB8AC3E}">
        <p14:creationId xmlns:p14="http://schemas.microsoft.com/office/powerpoint/2010/main" val="36597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204CC-3240-448A-885A-9DB97B43CADB}"/>
              </a:ext>
            </a:extLst>
          </p:cNvPr>
          <p:cNvSpPr>
            <a:spLocks noGrp="1"/>
          </p:cNvSpPr>
          <p:nvPr>
            <p:ph idx="1"/>
          </p:nvPr>
        </p:nvSpPr>
        <p:spPr>
          <a:xfrm>
            <a:off x="263012" y="365534"/>
            <a:ext cx="11152239" cy="6492466"/>
          </a:xfrm>
        </p:spPr>
        <p:txBody>
          <a:bodyPr>
            <a:normAutofit fontScale="92500" lnSpcReduction="20000"/>
          </a:bodyPr>
          <a:lstStyle/>
          <a:p>
            <a:r>
              <a:rPr lang="en-IE" dirty="0"/>
              <a:t>After the collapse of Communism and the reunification of Germany, the Eastern Lander went looking for a new system of local government.</a:t>
            </a:r>
          </a:p>
          <a:p>
            <a:r>
              <a:rPr lang="en-IE" dirty="0"/>
              <a:t>Every major town and city in the East opted for the US system used in the South of Germany.  The success of Bavaria – in 1945 the poorest part of Germany, in 1990 the richest – was a major factor in the arguments in favour of directly elected mayors.</a:t>
            </a:r>
          </a:p>
          <a:p>
            <a:r>
              <a:rPr lang="en-IE" dirty="0"/>
              <a:t>This unanimous choice led to debates in the former French and British zones about changing their systems.  Over the next decade almost every city and large town in central and northern Germany also introduced directly elected Mayors with executive powers and either balanced those roles with Council Chairs elected by the Council members or with an option for referendums to recall the Mayor or overturn their decision (or both). 76% of Germans are currently governed by a Directly Elected Mayor. </a:t>
            </a:r>
          </a:p>
          <a:p>
            <a:r>
              <a:rPr lang="en-IE" dirty="0"/>
              <a:t>Flensburg was one of the last cities to change, adopting a Directly Elected Mayor in 1999.  The title of Lord Mayor is now held by the directly elected Mayor.</a:t>
            </a:r>
          </a:p>
          <a:p>
            <a:r>
              <a:rPr lang="en-IE" dirty="0"/>
              <a:t>A professional City Manager – confusingly called the </a:t>
            </a:r>
            <a:r>
              <a:rPr lang="en-IE" dirty="0" err="1"/>
              <a:t>Burgermeister</a:t>
            </a:r>
            <a:r>
              <a:rPr lang="en-IE" dirty="0"/>
              <a:t> (Mayor) – remains in place, reporting to the Lord Mayor.  The office of Town President – the independent Chair chosen by the Councillors – also remains and is sometimes also referred to (even more confusingly) as Mayor.</a:t>
            </a:r>
          </a:p>
        </p:txBody>
      </p:sp>
    </p:spTree>
    <p:extLst>
      <p:ext uri="{BB962C8B-B14F-4D97-AF65-F5344CB8AC3E}">
        <p14:creationId xmlns:p14="http://schemas.microsoft.com/office/powerpoint/2010/main" val="9882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4FCF-379A-4F39-9521-6E557DCA6685}"/>
              </a:ext>
            </a:extLst>
          </p:cNvPr>
          <p:cNvSpPr>
            <a:spLocks noGrp="1"/>
          </p:cNvSpPr>
          <p:nvPr>
            <p:ph type="title"/>
          </p:nvPr>
        </p:nvSpPr>
        <p:spPr>
          <a:xfrm>
            <a:off x="838200" y="18255"/>
            <a:ext cx="10515600" cy="1325563"/>
          </a:xfrm>
        </p:spPr>
        <p:txBody>
          <a:bodyPr/>
          <a:lstStyle/>
          <a:p>
            <a:pPr algn="ctr"/>
            <a:r>
              <a:rPr lang="en-IE" dirty="0"/>
              <a:t>The DEM debate in Germany</a:t>
            </a:r>
          </a:p>
        </p:txBody>
      </p:sp>
      <p:sp>
        <p:nvSpPr>
          <p:cNvPr id="3" name="Content Placeholder 2">
            <a:extLst>
              <a:ext uri="{FF2B5EF4-FFF2-40B4-BE49-F238E27FC236}">
                <a16:creationId xmlns:a16="http://schemas.microsoft.com/office/drawing/2014/main" id="{01A3892B-B220-4220-9BBB-DCDF5D9E4022}"/>
              </a:ext>
            </a:extLst>
          </p:cNvPr>
          <p:cNvSpPr>
            <a:spLocks noGrp="1"/>
          </p:cNvSpPr>
          <p:nvPr>
            <p:ph idx="1"/>
          </p:nvPr>
        </p:nvSpPr>
        <p:spPr>
          <a:xfrm>
            <a:off x="336754" y="1343818"/>
            <a:ext cx="11211233" cy="4894750"/>
          </a:xfrm>
        </p:spPr>
        <p:txBody>
          <a:bodyPr>
            <a:normAutofit fontScale="92500" lnSpcReduction="10000"/>
          </a:bodyPr>
          <a:lstStyle/>
          <a:p>
            <a:r>
              <a:rPr lang="en-IE" dirty="0"/>
              <a:t>Given Germany’s history, there were obvious concerns about introducing Directly Elected Mayors throughout the country.  These concerns centred around the quality and nature of the candidates: i.e. would be able to do the job and was there a danger of extremists being elected.</a:t>
            </a:r>
          </a:p>
          <a:p>
            <a:r>
              <a:rPr lang="en-IE" dirty="0"/>
              <a:t>To date, no member of an extremist party has been elected a Mayor in Germany (though many have been elected as Councillors).  Southern Germany has been directly electing Mayors for over 70 years.</a:t>
            </a:r>
          </a:p>
          <a:p>
            <a:r>
              <a:rPr lang="en-IE" dirty="0"/>
              <a:t>In the 20+ years since the adoption of DEMs nationwide the calibre of candidates elected (as judged by their prior education and relevant experience in public administration and elected office) has increased steadily.</a:t>
            </a:r>
          </a:p>
          <a:p>
            <a:r>
              <a:rPr lang="en-IE" dirty="0"/>
              <a:t>The system of checks and balances with a separate Council Chair and/or referenda and professional management at the functional level is seen to have worked well and enjoys broad public support.  </a:t>
            </a:r>
          </a:p>
          <a:p>
            <a:endParaRPr lang="en-IE" dirty="0"/>
          </a:p>
        </p:txBody>
      </p:sp>
    </p:spTree>
    <p:extLst>
      <p:ext uri="{BB962C8B-B14F-4D97-AF65-F5344CB8AC3E}">
        <p14:creationId xmlns:p14="http://schemas.microsoft.com/office/powerpoint/2010/main" val="367324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09A9-2AF0-4AA9-BE1D-AB3614C94901}"/>
              </a:ext>
            </a:extLst>
          </p:cNvPr>
          <p:cNvSpPr>
            <a:spLocks noGrp="1"/>
          </p:cNvSpPr>
          <p:nvPr>
            <p:ph type="title"/>
          </p:nvPr>
        </p:nvSpPr>
        <p:spPr>
          <a:xfrm>
            <a:off x="838200" y="1"/>
            <a:ext cx="10515600" cy="821634"/>
          </a:xfrm>
        </p:spPr>
        <p:txBody>
          <a:bodyPr/>
          <a:lstStyle/>
          <a:p>
            <a:pPr algn="ctr"/>
            <a:r>
              <a:rPr lang="en-IE" dirty="0"/>
              <a:t>What did the Mayor add?</a:t>
            </a:r>
          </a:p>
        </p:txBody>
      </p:sp>
      <p:sp>
        <p:nvSpPr>
          <p:cNvPr id="3" name="Content Placeholder 2">
            <a:extLst>
              <a:ext uri="{FF2B5EF4-FFF2-40B4-BE49-F238E27FC236}">
                <a16:creationId xmlns:a16="http://schemas.microsoft.com/office/drawing/2014/main" id="{BAADEB4C-213B-440E-932A-711C00775E64}"/>
              </a:ext>
            </a:extLst>
          </p:cNvPr>
          <p:cNvSpPr>
            <a:spLocks noGrp="1"/>
          </p:cNvSpPr>
          <p:nvPr>
            <p:ph idx="1"/>
          </p:nvPr>
        </p:nvSpPr>
        <p:spPr>
          <a:xfrm>
            <a:off x="132523" y="975035"/>
            <a:ext cx="11782812" cy="5664304"/>
          </a:xfrm>
        </p:spPr>
        <p:txBody>
          <a:bodyPr>
            <a:normAutofit fontScale="92500" lnSpcReduction="10000"/>
          </a:bodyPr>
          <a:lstStyle/>
          <a:p>
            <a:r>
              <a:rPr lang="en-IE" dirty="0"/>
              <a:t>Flensburg was one of the last German cities to introduce a Directly Elected Mayor (1999)</a:t>
            </a:r>
          </a:p>
          <a:p>
            <a:r>
              <a:rPr lang="en-IE" dirty="0"/>
              <a:t>The 1990s were a bad time for Flensburg.  The end of the Cold War led to the closure of the German Army’s technical training college, of a large NATO barracks at </a:t>
            </a:r>
            <a:r>
              <a:rPr lang="en-IE" dirty="0" err="1"/>
              <a:t>Briesen</a:t>
            </a:r>
            <a:r>
              <a:rPr lang="en-IE" dirty="0"/>
              <a:t> in the outskirts of the city, and the dramatic downscaling of the naval base in the city centre, leaving 12.5 ha of land effectively abandoned.</a:t>
            </a:r>
          </a:p>
          <a:p>
            <a:r>
              <a:rPr lang="en-IE" dirty="0"/>
              <a:t>The first DEM was the sitting Council elected Mayor, an economist, Hermann Stell of the CDU.</a:t>
            </a:r>
          </a:p>
          <a:p>
            <a:r>
              <a:rPr lang="en-IE" dirty="0"/>
              <a:t>Stell had been campaigning for several years for the redevelopment of the </a:t>
            </a:r>
            <a:r>
              <a:rPr lang="en-IE" dirty="0" err="1"/>
              <a:t>Briesen</a:t>
            </a:r>
            <a:r>
              <a:rPr lang="en-IE" dirty="0"/>
              <a:t> barracks as a Garden City.  Plans were adopted in 1997.  As DEM he was able to see them through to fruition.</a:t>
            </a:r>
          </a:p>
          <a:p>
            <a:r>
              <a:rPr lang="en-IE" dirty="0"/>
              <a:t>Building on this success, he then tackled the Naval base and redeveloped this as a mixed use zone incorporating, accommodation, recreation and a Marina.</a:t>
            </a:r>
          </a:p>
          <a:p>
            <a:r>
              <a:rPr lang="en-IE" dirty="0"/>
              <a:t>He died in office of a stroke in 2004</a:t>
            </a:r>
          </a:p>
        </p:txBody>
      </p:sp>
    </p:spTree>
    <p:extLst>
      <p:ext uri="{BB962C8B-B14F-4D97-AF65-F5344CB8AC3E}">
        <p14:creationId xmlns:p14="http://schemas.microsoft.com/office/powerpoint/2010/main" val="33015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E28D02A-7F04-4429-B26E-75C53FB56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66" y="0"/>
            <a:ext cx="64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27080E-0C8B-4A03-947F-F1FA03072A30}"/>
              </a:ext>
            </a:extLst>
          </p:cNvPr>
          <p:cNvSpPr txBox="1"/>
          <p:nvPr/>
        </p:nvSpPr>
        <p:spPr>
          <a:xfrm>
            <a:off x="7699513" y="874643"/>
            <a:ext cx="4028661" cy="4154984"/>
          </a:xfrm>
          <a:prstGeom prst="rect">
            <a:avLst/>
          </a:prstGeom>
          <a:noFill/>
        </p:spPr>
        <p:txBody>
          <a:bodyPr wrap="square" rtlCol="0">
            <a:spAutoFit/>
          </a:bodyPr>
          <a:lstStyle/>
          <a:p>
            <a:r>
              <a:rPr lang="en-IE" sz="2400" dirty="0"/>
              <a:t>Memorial plaque to Hermann Stell in the Steinbach House, an historic (1630) building incorporated into a new city centre shopping district.</a:t>
            </a:r>
          </a:p>
          <a:p>
            <a:endParaRPr lang="en-IE" sz="2400" dirty="0"/>
          </a:p>
          <a:p>
            <a:r>
              <a:rPr lang="en-IE" sz="2400" dirty="0"/>
              <a:t>The proposed development caused controversy, but the solution put forward by Stell was embraced by citizens and  conservationists</a:t>
            </a:r>
          </a:p>
        </p:txBody>
      </p:sp>
    </p:spTree>
    <p:extLst>
      <p:ext uri="{BB962C8B-B14F-4D97-AF65-F5344CB8AC3E}">
        <p14:creationId xmlns:p14="http://schemas.microsoft.com/office/powerpoint/2010/main" val="394966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F1AD-161A-42CB-8DDF-53275567918B}"/>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F3CF9F8C-1D15-48CC-9AA4-F6B2AAFCFDEB}"/>
              </a:ext>
            </a:extLst>
          </p:cNvPr>
          <p:cNvSpPr>
            <a:spLocks noGrp="1"/>
          </p:cNvSpPr>
          <p:nvPr>
            <p:ph idx="1"/>
          </p:nvPr>
        </p:nvSpPr>
        <p:spPr/>
        <p:txBody>
          <a:bodyPr/>
          <a:lstStyle/>
          <a:p>
            <a:endParaRPr lang="en-IE"/>
          </a:p>
        </p:txBody>
      </p:sp>
      <p:pic>
        <p:nvPicPr>
          <p:cNvPr id="1026" name="Picture 2">
            <a:extLst>
              <a:ext uri="{FF2B5EF4-FFF2-40B4-BE49-F238E27FC236}">
                <a16:creationId xmlns:a16="http://schemas.microsoft.com/office/drawing/2014/main" id="{0CBB5632-5FB6-4C65-B98E-0C1976EA9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6213"/>
            <a:ext cx="975360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6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65378B8-9F64-4F38-95AF-E943682E6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94" y="0"/>
            <a:ext cx="8816047" cy="701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9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0BC94875665D404BB1351B53C41FD2C000626F6F0F4D6E2A4A851120175E7E50FF" ma:contentTypeVersion="11" ma:contentTypeDescription="Create a new document for eDocs" ma:contentTypeScope="" ma:versionID="51c7e935fb8883c38b75318fb356ae62">
  <xsd:schema xmlns:xsd="http://www.w3.org/2001/XMLSchema" xmlns:xs="http://www.w3.org/2001/XMLSchema" xmlns:p="http://schemas.microsoft.com/office/2006/metadata/properties" xmlns:ns1="http://schemas.microsoft.com/sharepoint/v3" xmlns:ns2="fa737424-dfd7-4daa-8ee2-40262d17e795" xmlns:ns3="8d90a9c4-6b80-47e2-98e1-79fdcf0c8d5b" targetNamespace="http://schemas.microsoft.com/office/2006/metadata/properties" ma:root="true" ma:fieldsID="8fe6ef608af4671c902dd289dbd14fa3" ns1:_="" ns2:_="" ns3:_="">
    <xsd:import namespace="http://schemas.microsoft.com/sharepoint/v3"/>
    <xsd:import namespace="fa737424-dfd7-4daa-8ee2-40262d17e795"/>
    <xsd:import namespace="8d90a9c4-6b80-47e2-98e1-79fdcf0c8d5b"/>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fa737424-dfd7-4daa-8ee2-40262d17e795"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22527149-431e-4844-bdbf-45755dee181b" ma:termSetId="4dc6ce17-1441-4d6f-af7a-c7350b4eb356"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22527149-431e-4844-bdbf-45755dee181b" ma:termSetId="a141ecdb-69bf-443d-877c-333310d4d291"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fieldId="{602c691f-3efa-402d-ab5c-baa8c240a9e7}" ma:taxonomyMulti="true" ma:sspId="22527149-431e-4844-bdbf-45755dee181b" ma:termSetId="d7beb67e-cc35-47eb-a3d7-22fc0c2bde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90a9c4-6b80-47e2-98e1-79fdcf0c8d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3a6c6c-646d-4aa6-9c62-91340f4f3798}" ma:internalName="TaxCatchAll" ma:showField="CatchAllData" ma:web="8d90a9c4-6b80-47e2-98e1-79fdcf0c8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3.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bbf8e785-31f5-4791-bd05-c2a15f312a92">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eDocs_SeriesSubSeriesTaxHTField0 xmlns="fa737424-dfd7-4daa-8ee2-40262d17e795">
      <Terms xmlns="http://schemas.microsoft.com/office/infopath/2007/PartnerControls">
        <TermInfo xmlns="http://schemas.microsoft.com/office/infopath/2007/PartnerControls">
          <TermName xmlns="http://schemas.microsoft.com/office/infopath/2007/PartnerControls">006</TermName>
          <TermId xmlns="http://schemas.microsoft.com/office/infopath/2007/PartnerControls">22119ecd-665d-4cb6-8562-9e4fb7a58f6d</TermId>
        </TermInfo>
      </Terms>
    </eDocs_SeriesSubSeriesTaxHTField0>
    <eDocs_FileStatus xmlns="http://schemas.microsoft.com/sharepoint/v3">Live</eDocs_FileStatus>
    <eDocs_FileTopicsTaxHTField0 xmlns="fa737424-dfd7-4daa-8ee2-40262d17e795">
      <Terms xmlns="http://schemas.microsoft.com/office/infopath/2007/PartnerControls">
        <TermInfo xmlns="http://schemas.microsoft.com/office/infopath/2007/PartnerControls">
          <TermName xmlns="http://schemas.microsoft.com/office/infopath/2007/PartnerControls">Directly elected Mayor</TermName>
          <TermId xmlns="http://schemas.microsoft.com/office/infopath/2007/PartnerControls">61265ca0-c6b5-4081-8200-7b749b8238ce</TermId>
        </TermInfo>
      </Terms>
    </eDocs_FileTopicsTaxHTField0>
    <eDocs_FileName xmlns="http://schemas.microsoft.com/sharepoint/v3">HLGGEM006-001-2020</eDocs_FileName>
    <TaxCatchAll xmlns="8d90a9c4-6b80-47e2-98e1-79fdcf0c8d5b">
      <Value>6</Value>
      <Value>4</Value>
      <Value>3</Value>
      <Value>1</Value>
    </TaxCatchAll>
    <_dlc_ExpireDate xmlns="http://schemas.microsoft.com/sharepoint/v3">2020-09-29T16:17:20+00:00</_dlc_ExpireDate>
    <eDocs_YearTaxHTField0 xmlns="fa737424-dfd7-4daa-8ee2-40262d17e795">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2956df6f-614f-4357-a8f5-b167a2c64320</TermId>
        </TermInfo>
      </Terms>
    </eDocs_YearTaxHTField0>
    <eDocs_DocumentTopicsTaxHTField0 xmlns="fa737424-dfd7-4daa-8ee2-40262d17e795">
      <Terms xmlns="http://schemas.microsoft.com/office/infopath/2007/PartnerControls"/>
    </eDocs_DocumentTopicsTaxHTField0>
    <_dlc_ExpireDateSaved xmlns="http://schemas.microsoft.com/sharepoint/v3" xsi:nil="true"/>
  </documentManagement>
</p:properties>
</file>

<file path=customXml/itemProps1.xml><?xml version="1.0" encoding="utf-8"?>
<ds:datastoreItem xmlns:ds="http://schemas.openxmlformats.org/officeDocument/2006/customXml" ds:itemID="{660DAFF7-960D-4976-ADB3-D3CEAC804857}"/>
</file>

<file path=customXml/itemProps2.xml><?xml version="1.0" encoding="utf-8"?>
<ds:datastoreItem xmlns:ds="http://schemas.openxmlformats.org/officeDocument/2006/customXml" ds:itemID="{20215522-C5F7-4253-96A1-AC1570B79CED}"/>
</file>

<file path=customXml/itemProps3.xml><?xml version="1.0" encoding="utf-8"?>
<ds:datastoreItem xmlns:ds="http://schemas.openxmlformats.org/officeDocument/2006/customXml" ds:itemID="{64DF72EE-1870-43BA-A5D3-78FB30AC88D6}"/>
</file>

<file path=customXml/itemProps4.xml><?xml version="1.0" encoding="utf-8"?>
<ds:datastoreItem xmlns:ds="http://schemas.openxmlformats.org/officeDocument/2006/customXml" ds:itemID="{EB745F2D-00D7-4D27-B92C-F0674DA9FBA2}"/>
</file>

<file path=customXml/itemProps5.xml><?xml version="1.0" encoding="utf-8"?>
<ds:datastoreItem xmlns:ds="http://schemas.openxmlformats.org/officeDocument/2006/customXml" ds:itemID="{ACBD9DD8-69E9-4150-945E-CB6A8A82FB84}"/>
</file>

<file path=docProps/app.xml><?xml version="1.0" encoding="utf-8"?>
<Properties xmlns="http://schemas.openxmlformats.org/officeDocument/2006/extended-properties" xmlns:vt="http://schemas.openxmlformats.org/officeDocument/2006/docPropsVTypes">
  <TotalTime>809</TotalTime>
  <Words>1290</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The DEM debate in Germany</vt:lpstr>
      <vt:lpstr>What did the Mayor add?</vt:lpstr>
      <vt:lpstr>PowerPoint Presentation</vt:lpstr>
      <vt:lpstr>PowerPoint Presentation</vt:lpstr>
      <vt:lpstr>PowerPoint Presentation</vt:lpstr>
      <vt:lpstr>PowerPoint Presentation</vt:lpstr>
      <vt:lpstr>PowerPoint Presentation</vt:lpstr>
      <vt:lpstr>PowerPoint Presentation</vt:lpstr>
      <vt:lpstr>Lord Mayor of Flensburg</vt:lpstr>
      <vt:lpstr>Board of Directors</vt:lpstr>
      <vt:lpstr>Town President (Chair of Council)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Diarmuid Scully</dc:creator>
  <cp:lastModifiedBy>Diarmuid Scully</cp:lastModifiedBy>
  <cp:revision>34</cp:revision>
  <dcterms:created xsi:type="dcterms:W3CDTF">2020-06-28T18:57:25Z</dcterms:created>
  <dcterms:modified xsi:type="dcterms:W3CDTF">2020-06-29T13:54:06Z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_SecurityClassification">
    <vt:lpwstr>1;#Unclassified|38981149-6ab4-492e-b035-5180b1eb9314</vt:lpwstr>
  </property>
  <property fmtid="{D5CDD505-2E9C-101B-9397-08002B2CF9AE}" pid="3" name="_dlc_policyId">
    <vt:lpwstr>0x0101000BC94875665D404BB1351B53C41FD2C0|151133126</vt:lpwstr>
  </property>
  <property fmtid="{D5CDD505-2E9C-101B-9397-08002B2CF9AE}" pid="4" name="eDocs_SecurityClassificationTaxHTField0">
    <vt:lpwstr>Unclassified|38981149-6ab4-492e-b035-5180b1eb9314</vt:lpwstr>
  </property>
  <property fmtid="{D5CDD505-2E9C-101B-9397-08002B2CF9AE}" pid="5" name="eDocs_Year">
    <vt:lpwstr>6;#2020|2956df6f-614f-4357-a8f5-b167a2c64320</vt:lpwstr>
  </property>
  <property fmtid="{D5CDD505-2E9C-101B-9397-08002B2CF9AE}" pid="6" name="ContentTypeId">
    <vt:lpwstr>0x0101000BC94875665D404BB1351B53C41FD2C000626F6F0F4D6E2A4A851120175E7E50FF</vt:lpwstr>
  </property>
  <property fmtid="{D5CDD505-2E9C-101B-9397-08002B2CF9AE}" pid="7" name="eDocs_SeriesSubSeries">
    <vt:lpwstr>3;#006|22119ecd-665d-4cb6-8562-9e4fb7a58f6d</vt:lpwstr>
  </property>
  <property fmtid="{D5CDD505-2E9C-101B-9397-08002B2CF9AE}" pid="8" name="eDocs_FileTopics">
    <vt:lpwstr>4;#Directly elected Mayor|61265ca0-c6b5-4081-8200-7b749b8238ce</vt:lpwstr>
  </property>
  <property fmtid="{D5CDD505-2E9C-101B-9397-08002B2CF9AE}" pid="9" name="ItemRetentionFormula">
    <vt:lpwstr>&lt;formula id="Microsoft.Office.RecordsManagement.PolicyFeatures.Expiration.Formula.BuiltIn"&gt;&lt;number&gt;3&lt;/number&gt;&lt;property&gt;Modified&lt;/property&gt;&lt;period&gt;months&lt;/period&gt;&lt;/formula&gt;</vt:lpwstr>
  </property>
</Properties>
</file>