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sldIdLst>
    <p:sldId id="256" r:id="rId7"/>
    <p:sldId id="257" r:id="rId8"/>
    <p:sldId id="260" r:id="rId9"/>
    <p:sldId id="261" r:id="rId10"/>
    <p:sldId id="263" r:id="rId11"/>
    <p:sldId id="258" r:id="rId12"/>
    <p:sldId id="266" r:id="rId13"/>
    <p:sldId id="264" r:id="rId14"/>
    <p:sldId id="259" r:id="rId15"/>
    <p:sldId id="267" r:id="rId16"/>
    <p:sldId id="268" r:id="rId17"/>
    <p:sldId id="262" r:id="rId18"/>
    <p:sldId id="26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801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236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8875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6869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06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9701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5384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746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191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9604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512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323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642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045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507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8599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FEBC1-AF0B-4E75-9F44-82B5F3CB6862}" type="datetimeFigureOut">
              <a:rPr lang="en-IE" smtClean="0"/>
              <a:t>16/06/2020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BCADB7-1CDF-41CC-9B0C-7C0259B072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742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y.spokanecity.org/opendata/charter/" TargetMode="External"/><Relationship Id="rId2" Type="http://schemas.openxmlformats.org/officeDocument/2006/relationships/hyperlink" Target="https://my.spokanecity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rsc.org/getmedia/1c25ae05-968c-4edd-8039-af0cf958baa7/Closest-Governments-To-The-People.pdf.aspx?ext=.pdf" TargetMode="External"/><Relationship Id="rId5" Type="http://schemas.openxmlformats.org/officeDocument/2006/relationships/hyperlink" Target="http://mrsc.org/getmedia/034f13b6-7ec2-4594-b60b-efaf61dd7d10/Mayor-And-Councilmember-Handbook.pdf.aspx?ext=.pdf" TargetMode="External"/><Relationship Id="rId4" Type="http://schemas.openxmlformats.org/officeDocument/2006/relationships/hyperlink" Target="https://my.spokanecity.org/smc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v.uk/government/publications/devolution-and-mayors-what-does-it-mean" TargetMode="External"/><Relationship Id="rId3" Type="http://schemas.openxmlformats.org/officeDocument/2006/relationships/hyperlink" Target="https://commonslibrary.parliament.uk/research-briefings/sn05000/" TargetMode="External"/><Relationship Id="rId7" Type="http://schemas.openxmlformats.org/officeDocument/2006/relationships/hyperlink" Target="https://researchbriefings.files.parliament.uk/documents/SN07029/SN07029.pdf" TargetMode="External"/><Relationship Id="rId2" Type="http://schemas.openxmlformats.org/officeDocument/2006/relationships/hyperlink" Target="https://researchbriefings.files.parliament.uk/documents/SN07104/SN07104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searchbriefings.files.parliament.uk/documents/SN06649/SN06649.pdf" TargetMode="External"/><Relationship Id="rId5" Type="http://schemas.openxmlformats.org/officeDocument/2006/relationships/hyperlink" Target="https://www.bristol.gov.uk/council-mayor/how-council-decisions-are-made" TargetMode="External"/><Relationship Id="rId4" Type="http://schemas.openxmlformats.org/officeDocument/2006/relationships/hyperlink" Target="https://www.bristol.gov.uk/council-and-mayor" TargetMode="External"/><Relationship Id="rId9" Type="http://schemas.openxmlformats.org/officeDocument/2006/relationships/hyperlink" Target="https://www.westofengland-ca.gov.uk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accent2">
                    <a:lumMod val="75000"/>
                  </a:schemeClr>
                </a:solidFill>
              </a:rPr>
              <a:t>Directly Elected Mayors</a:t>
            </a:r>
            <a:br>
              <a:rPr lang="en-IE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IE" sz="2800" dirty="0" smtClean="0">
                <a:solidFill>
                  <a:schemeClr val="accent2">
                    <a:lumMod val="75000"/>
                  </a:schemeClr>
                </a:solidFill>
              </a:rPr>
              <a:t>International Case Studies – Work in Progress</a:t>
            </a:r>
            <a:endParaRPr lang="en-IE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 anchorCtr="1">
            <a:normAutofit/>
          </a:bodyPr>
          <a:lstStyle/>
          <a:p>
            <a:pPr algn="ctr"/>
            <a:r>
              <a:rPr lang="en-IE" sz="2400" dirty="0" smtClean="0">
                <a:solidFill>
                  <a:schemeClr val="accent2">
                    <a:lumMod val="75000"/>
                  </a:schemeClr>
                </a:solidFill>
              </a:rPr>
              <a:t>Directly elected Mayor of the City of Spokane</a:t>
            </a:r>
          </a:p>
          <a:p>
            <a:pPr algn="ctr"/>
            <a:r>
              <a:rPr lang="en-IE" sz="2400" dirty="0">
                <a:solidFill>
                  <a:schemeClr val="accent2">
                    <a:lumMod val="75000"/>
                  </a:schemeClr>
                </a:solidFill>
              </a:rPr>
              <a:t>Directly Elected Mayors in </a:t>
            </a:r>
            <a:r>
              <a:rPr lang="en-IE" sz="2400" dirty="0" smtClean="0">
                <a:solidFill>
                  <a:schemeClr val="accent2">
                    <a:lumMod val="75000"/>
                  </a:schemeClr>
                </a:solidFill>
              </a:rPr>
              <a:t>England</a:t>
            </a:r>
            <a:endParaRPr lang="en-IE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720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DEMs in England – combined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sz="2800" dirty="0"/>
              <a:t>West of England </a:t>
            </a:r>
            <a:r>
              <a:rPr lang="en-IE" sz="2800" dirty="0" smtClean="0"/>
              <a:t>Combined </a:t>
            </a:r>
            <a:r>
              <a:rPr lang="en-IE" sz="2800" dirty="0"/>
              <a:t>A</a:t>
            </a:r>
            <a:r>
              <a:rPr lang="en-IE" sz="2800" dirty="0" smtClean="0"/>
              <a:t>uthority</a:t>
            </a:r>
            <a:endParaRPr lang="en-IE" sz="2800" dirty="0"/>
          </a:p>
          <a:p>
            <a:pPr lvl="1"/>
            <a:r>
              <a:rPr lang="en-IE" sz="2800" dirty="0" smtClean="0"/>
              <a:t>Mayor Tim Bowles, Chair of the Combined Authority</a:t>
            </a:r>
          </a:p>
          <a:p>
            <a:pPr lvl="1"/>
            <a:r>
              <a:rPr lang="en-IE" sz="2800" dirty="0" smtClean="0"/>
              <a:t>Comprises </a:t>
            </a:r>
            <a:r>
              <a:rPr lang="en-IE" sz="2800" dirty="0"/>
              <a:t>local authorities of Bristol City, South Gloucestershire, and Bath and North East </a:t>
            </a:r>
            <a:r>
              <a:rPr lang="en-IE" sz="2800" dirty="0" smtClean="0"/>
              <a:t>Somerset</a:t>
            </a:r>
          </a:p>
          <a:p>
            <a:pPr lvl="1"/>
            <a:r>
              <a:rPr lang="en-IE" sz="2800" dirty="0" smtClean="0"/>
              <a:t>4 members: Leaders and Mayors of constituent local authorities, plus the Combined Authority Mayor</a:t>
            </a:r>
          </a:p>
          <a:p>
            <a:pPr lvl="1"/>
            <a:r>
              <a:rPr lang="en-IE" sz="2800" dirty="0" smtClean="0"/>
              <a:t>Decisions by majority</a:t>
            </a:r>
          </a:p>
          <a:p>
            <a:pPr lvl="1"/>
            <a:r>
              <a:rPr lang="en-IE" sz="2800" dirty="0" smtClean="0"/>
              <a:t>All members have 1 vote</a:t>
            </a:r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30820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DEMs in England – combined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0701"/>
            <a:ext cx="8596668" cy="5098094"/>
          </a:xfrm>
        </p:spPr>
        <p:txBody>
          <a:bodyPr>
            <a:normAutofit/>
          </a:bodyPr>
          <a:lstStyle/>
          <a:p>
            <a:r>
              <a:rPr lang="en-IE" dirty="0" smtClean="0"/>
              <a:t>West of England Combined Authority: Powers and budgets:</a:t>
            </a:r>
          </a:p>
          <a:p>
            <a:pPr lvl="1"/>
            <a:r>
              <a:rPr lang="en-IE" dirty="0" smtClean="0"/>
              <a:t>General power of competence</a:t>
            </a:r>
          </a:p>
          <a:p>
            <a:pPr lvl="1"/>
            <a:r>
              <a:rPr lang="en-IE" dirty="0" smtClean="0"/>
              <a:t>Raise funds via borrowing and via infrastructure levy on business</a:t>
            </a:r>
          </a:p>
          <a:p>
            <a:pPr lvl="1"/>
            <a:r>
              <a:rPr lang="en-IE" dirty="0" smtClean="0"/>
              <a:t>Local transport planning</a:t>
            </a:r>
          </a:p>
          <a:p>
            <a:pPr lvl="1"/>
            <a:r>
              <a:rPr lang="en-IE" dirty="0" smtClean="0"/>
              <a:t>Bus franchising</a:t>
            </a:r>
          </a:p>
          <a:p>
            <a:pPr lvl="1"/>
            <a:r>
              <a:rPr lang="en-IE" dirty="0" smtClean="0"/>
              <a:t>Spatial development strategy, compulsory purchase, Mayoral development corporations</a:t>
            </a:r>
          </a:p>
          <a:p>
            <a:pPr lvl="1"/>
            <a:r>
              <a:rPr lang="en-IE" dirty="0" smtClean="0"/>
              <a:t>Retention of business rates</a:t>
            </a:r>
          </a:p>
          <a:p>
            <a:pPr lvl="1"/>
            <a:r>
              <a:rPr lang="en-IE" dirty="0" smtClean="0"/>
              <a:t>Apprenticeship grants for businesses</a:t>
            </a:r>
          </a:p>
          <a:p>
            <a:pPr lvl="1"/>
            <a:r>
              <a:rPr lang="en-IE" dirty="0" smtClean="0"/>
              <a:t>Budget for adult education</a:t>
            </a:r>
          </a:p>
          <a:p>
            <a:pPr lvl="1"/>
            <a:r>
              <a:rPr lang="en-IE" dirty="0" smtClean="0"/>
              <a:t>Transport grant</a:t>
            </a:r>
          </a:p>
          <a:p>
            <a:pPr lvl="1"/>
            <a:r>
              <a:rPr lang="en-IE" dirty="0" smtClean="0"/>
              <a:t>To encourage equality and environmental improvement</a:t>
            </a:r>
          </a:p>
          <a:p>
            <a:pPr lvl="1"/>
            <a:r>
              <a:rPr lang="en-IE" dirty="0" smtClean="0"/>
              <a:t>Investment fund grant of £900 million over 30 years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26438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Sources and further </a:t>
            </a:r>
            <a:r>
              <a:rPr lang="en-IE" dirty="0" smtClean="0"/>
              <a:t>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39964"/>
          </a:xfrm>
        </p:spPr>
        <p:txBody>
          <a:bodyPr>
            <a:normAutofit/>
          </a:bodyPr>
          <a:lstStyle/>
          <a:p>
            <a:r>
              <a:rPr lang="en-IE" dirty="0" smtClean="0"/>
              <a:t>City of Spokane: </a:t>
            </a:r>
            <a:r>
              <a:rPr lang="en-IE" dirty="0">
                <a:hlinkClick r:id="rId2"/>
              </a:rPr>
              <a:t>https://my.spokanecity.org</a:t>
            </a:r>
            <a:r>
              <a:rPr lang="en-IE" dirty="0" smtClean="0">
                <a:hlinkClick r:id="rId2"/>
              </a:rPr>
              <a:t>/</a:t>
            </a:r>
            <a:endParaRPr lang="en-IE" dirty="0" smtClean="0"/>
          </a:p>
          <a:p>
            <a:r>
              <a:rPr lang="en-IE" dirty="0" smtClean="0"/>
              <a:t>City of Spokane Charter: </a:t>
            </a:r>
            <a:r>
              <a:rPr lang="en-IE" dirty="0">
                <a:hlinkClick r:id="rId3"/>
              </a:rPr>
              <a:t>https://my.spokanecity.org/opendata/charter</a:t>
            </a:r>
            <a:r>
              <a:rPr lang="en-IE" dirty="0" smtClean="0">
                <a:hlinkClick r:id="rId3"/>
              </a:rPr>
              <a:t>/</a:t>
            </a:r>
            <a:endParaRPr lang="en-IE" dirty="0" smtClean="0"/>
          </a:p>
          <a:p>
            <a:r>
              <a:rPr lang="en-IE" dirty="0" smtClean="0"/>
              <a:t>City of Spokane Municipal Code</a:t>
            </a:r>
            <a:r>
              <a:rPr lang="en-IE" dirty="0"/>
              <a:t>: </a:t>
            </a:r>
            <a:r>
              <a:rPr lang="en-IE" dirty="0">
                <a:hlinkClick r:id="rId4"/>
              </a:rPr>
              <a:t>https://my.spokanecity.org/smc</a:t>
            </a:r>
            <a:r>
              <a:rPr lang="en-IE" dirty="0" smtClean="0">
                <a:hlinkClick r:id="rId4"/>
              </a:rPr>
              <a:t>/</a:t>
            </a:r>
            <a:endParaRPr lang="en-IE" dirty="0" smtClean="0"/>
          </a:p>
          <a:p>
            <a:r>
              <a:rPr lang="en-IE" dirty="0" smtClean="0"/>
              <a:t>Handbook for elected members on local government in the State of Washington (NB this does not necessarily apply to first-class cities, such as Spokane, which have their own Charter): </a:t>
            </a:r>
            <a:r>
              <a:rPr lang="en-IE" dirty="0">
                <a:hlinkClick r:id="rId5"/>
              </a:rPr>
              <a:t>http://mrsc.org/getmedia/034f13b6-7ec2-4594-b60b-efaf61dd7d10/Mayor-And-Councilmember-Handbook.pdf.aspx?ext=.</a:t>
            </a:r>
            <a:r>
              <a:rPr lang="en-IE" dirty="0" smtClean="0">
                <a:hlinkClick r:id="rId5"/>
              </a:rPr>
              <a:t>pdf</a:t>
            </a:r>
            <a:endParaRPr lang="en-IE" dirty="0" smtClean="0"/>
          </a:p>
          <a:p>
            <a:r>
              <a:rPr lang="en-IE" dirty="0" smtClean="0"/>
              <a:t>A reference work on local government in the State of Washington: </a:t>
            </a:r>
            <a:r>
              <a:rPr lang="en-IE" u="sng" dirty="0" smtClean="0">
                <a:hlinkClick r:id="rId6"/>
              </a:rPr>
              <a:t>http://mrsc.org/getmedia/1c25ae05-968c-4edd-8039-af0cf958baa7/Closest-Governments-To-The-People.pdf.aspx?ext=.pdf</a:t>
            </a:r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77928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Sources and further </a:t>
            </a:r>
            <a:r>
              <a:rPr lang="en-IE" dirty="0" smtClean="0"/>
              <a:t>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64902"/>
          </a:xfrm>
        </p:spPr>
        <p:txBody>
          <a:bodyPr>
            <a:normAutofit fontScale="92500" lnSpcReduction="10000"/>
          </a:bodyPr>
          <a:lstStyle/>
          <a:p>
            <a:r>
              <a:rPr lang="en-IE" dirty="0"/>
              <a:t>Local Government Structures in England: </a:t>
            </a:r>
            <a:r>
              <a:rPr lang="en-IE" dirty="0">
                <a:hlinkClick r:id="rId2"/>
              </a:rPr>
              <a:t>https://</a:t>
            </a:r>
            <a:r>
              <a:rPr lang="en-IE" dirty="0" smtClean="0">
                <a:hlinkClick r:id="rId2"/>
              </a:rPr>
              <a:t>researchbriefings.files.parliament.uk/documents/SN07104/SN07104.pdf</a:t>
            </a:r>
            <a:endParaRPr lang="en-IE" dirty="0"/>
          </a:p>
          <a:p>
            <a:r>
              <a:rPr lang="en-IE" dirty="0"/>
              <a:t>Local Authority DEMs in England: </a:t>
            </a:r>
            <a:r>
              <a:rPr lang="en-IE" dirty="0">
                <a:hlinkClick r:id="rId3"/>
              </a:rPr>
              <a:t>https://commonslibrary.parliament.uk/research-briefings/sn05000/</a:t>
            </a:r>
            <a:endParaRPr lang="en-IE" dirty="0"/>
          </a:p>
          <a:p>
            <a:r>
              <a:rPr lang="en-IE" dirty="0" smtClean="0"/>
              <a:t>Bristol City Council Mayor </a:t>
            </a:r>
            <a:r>
              <a:rPr lang="en-IE" dirty="0"/>
              <a:t>and Council: </a:t>
            </a:r>
            <a:r>
              <a:rPr lang="en-IE" dirty="0">
                <a:hlinkClick r:id="rId4"/>
              </a:rPr>
              <a:t>https://</a:t>
            </a:r>
            <a:r>
              <a:rPr lang="en-IE" dirty="0" smtClean="0">
                <a:hlinkClick r:id="rId4"/>
              </a:rPr>
              <a:t>www.bristol.gov.uk/council-and-mayor</a:t>
            </a:r>
            <a:endParaRPr lang="en-IE" dirty="0" smtClean="0"/>
          </a:p>
          <a:p>
            <a:r>
              <a:rPr lang="en-IE" dirty="0" smtClean="0"/>
              <a:t>Bristol City </a:t>
            </a:r>
            <a:r>
              <a:rPr lang="en-IE" dirty="0"/>
              <a:t>Council decision-making: </a:t>
            </a:r>
            <a:r>
              <a:rPr lang="en-IE" dirty="0">
                <a:hlinkClick r:id="rId5"/>
              </a:rPr>
              <a:t>https://</a:t>
            </a:r>
            <a:r>
              <a:rPr lang="en-IE" dirty="0" smtClean="0">
                <a:hlinkClick r:id="rId5"/>
              </a:rPr>
              <a:t>www.bristol.gov.uk/council-mayor/how-council-decisions-are-made</a:t>
            </a:r>
            <a:endParaRPr lang="en-IE" dirty="0" smtClean="0"/>
          </a:p>
          <a:p>
            <a:r>
              <a:rPr lang="en-IE" dirty="0"/>
              <a:t>Combined </a:t>
            </a:r>
            <a:r>
              <a:rPr lang="en-IE" dirty="0" smtClean="0"/>
              <a:t>Authorities in </a:t>
            </a:r>
            <a:r>
              <a:rPr lang="en-IE" dirty="0"/>
              <a:t>England: </a:t>
            </a:r>
            <a:r>
              <a:rPr lang="en-IE" dirty="0">
                <a:hlinkClick r:id="rId6"/>
              </a:rPr>
              <a:t>https://</a:t>
            </a:r>
            <a:r>
              <a:rPr lang="en-IE" dirty="0" smtClean="0">
                <a:hlinkClick r:id="rId6"/>
              </a:rPr>
              <a:t>researchbriefings.files.parliament.uk/documents/SN06649/SN06649.pdf</a:t>
            </a:r>
            <a:endParaRPr lang="en-IE" dirty="0"/>
          </a:p>
          <a:p>
            <a:r>
              <a:rPr lang="en-IE" dirty="0"/>
              <a:t>Devolution deals in England: </a:t>
            </a:r>
            <a:r>
              <a:rPr lang="en-IE" dirty="0">
                <a:hlinkClick r:id="rId7"/>
              </a:rPr>
              <a:t>https://</a:t>
            </a:r>
            <a:r>
              <a:rPr lang="en-IE" dirty="0" smtClean="0">
                <a:hlinkClick r:id="rId7"/>
              </a:rPr>
              <a:t>researchbriefings.files.parliament.uk/documents/SN07029/SN07029.pdf</a:t>
            </a:r>
            <a:r>
              <a:rPr lang="en-IE" dirty="0" smtClean="0"/>
              <a:t> </a:t>
            </a:r>
            <a:r>
              <a:rPr lang="en-IE" dirty="0"/>
              <a:t>and </a:t>
            </a:r>
            <a:r>
              <a:rPr lang="en-IE" dirty="0">
                <a:hlinkClick r:id="rId8"/>
              </a:rPr>
              <a:t>https://</a:t>
            </a:r>
            <a:r>
              <a:rPr lang="en-IE" dirty="0" smtClean="0">
                <a:hlinkClick r:id="rId8"/>
              </a:rPr>
              <a:t>www.gov.uk/government/publications/devolution-and-mayors-what-does-it-mean</a:t>
            </a:r>
            <a:endParaRPr lang="en-IE" dirty="0" smtClean="0"/>
          </a:p>
          <a:p>
            <a:r>
              <a:rPr lang="en-IE" dirty="0" smtClean="0"/>
              <a:t>West of England </a:t>
            </a:r>
            <a:r>
              <a:rPr lang="en-IE" dirty="0"/>
              <a:t>Combined Authority: </a:t>
            </a:r>
            <a:r>
              <a:rPr lang="en-IE" dirty="0">
                <a:hlinkClick r:id="rId9"/>
              </a:rPr>
              <a:t>https://www.westofengland-ca.gov.uk</a:t>
            </a:r>
            <a:r>
              <a:rPr lang="en-IE" dirty="0" smtClean="0">
                <a:hlinkClick r:id="rId9"/>
              </a:rPr>
              <a:t>/</a:t>
            </a:r>
            <a:r>
              <a:rPr lang="en-IE" dirty="0" smtClean="0"/>
              <a:t>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3807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City of Spokane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0849"/>
            <a:ext cx="8596668" cy="4380513"/>
          </a:xfrm>
        </p:spPr>
        <p:txBody>
          <a:bodyPr>
            <a:noAutofit/>
          </a:bodyPr>
          <a:lstStyle/>
          <a:p>
            <a:pPr algn="just"/>
            <a:r>
              <a:rPr lang="en-IE" sz="2400" dirty="0" smtClean="0"/>
              <a:t>Local government in the State of Washington:</a:t>
            </a:r>
          </a:p>
          <a:p>
            <a:pPr lvl="1" algn="just"/>
            <a:r>
              <a:rPr lang="en-IE" sz="2400" dirty="0" smtClean="0"/>
              <a:t>227 cities: directly elected Mayors</a:t>
            </a:r>
          </a:p>
          <a:p>
            <a:pPr lvl="1" algn="just"/>
            <a:r>
              <a:rPr lang="en-IE" sz="2400" dirty="0" smtClean="0"/>
              <a:t>54 cities: council-manager model</a:t>
            </a:r>
          </a:p>
          <a:p>
            <a:pPr lvl="1" algn="just"/>
            <a:r>
              <a:rPr lang="en-IE" sz="2400" dirty="0" smtClean="0"/>
              <a:t>6 out of 10 </a:t>
            </a:r>
            <a:r>
              <a:rPr lang="en-IE" sz="2400" b="1" u="sng" dirty="0" smtClean="0"/>
              <a:t>first-class cities</a:t>
            </a:r>
            <a:r>
              <a:rPr lang="en-IE" sz="2400" dirty="0" smtClean="0"/>
              <a:t>: directly elected Mayors</a:t>
            </a:r>
          </a:p>
          <a:p>
            <a:pPr lvl="1" algn="just"/>
            <a:r>
              <a:rPr lang="en-IE" sz="2400" dirty="0" smtClean="0"/>
              <a:t>4 </a:t>
            </a:r>
            <a:r>
              <a:rPr lang="en-IE" sz="2400" b="1" u="sng" dirty="0" smtClean="0"/>
              <a:t>first-class cities</a:t>
            </a:r>
            <a:r>
              <a:rPr lang="en-IE" sz="2400" dirty="0" smtClean="0"/>
              <a:t>: council-manager model</a:t>
            </a:r>
          </a:p>
          <a:p>
            <a:pPr lvl="1" algn="just"/>
            <a:r>
              <a:rPr lang="en-IE" sz="2400" dirty="0" smtClean="0"/>
              <a:t>Cities may change their governance model by a popular vote, following a resolution of the Council or a successful petition</a:t>
            </a:r>
          </a:p>
        </p:txBody>
      </p:sp>
    </p:spTree>
    <p:extLst>
      <p:ext uri="{BB962C8B-B14F-4D97-AF65-F5344CB8AC3E}">
        <p14:creationId xmlns:p14="http://schemas.microsoft.com/office/powerpoint/2010/main" val="145509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City of Spokane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19469"/>
            <a:ext cx="8596668" cy="4398451"/>
          </a:xfrm>
        </p:spPr>
        <p:txBody>
          <a:bodyPr>
            <a:normAutofit lnSpcReduction="10000"/>
          </a:bodyPr>
          <a:lstStyle/>
          <a:p>
            <a:r>
              <a:rPr lang="en-IE" sz="2400" dirty="0" smtClean="0"/>
              <a:t>Some general facts:</a:t>
            </a:r>
          </a:p>
          <a:p>
            <a:pPr lvl="1"/>
            <a:r>
              <a:rPr lang="en-IE" sz="2400" dirty="0" smtClean="0"/>
              <a:t>Population: 219,190</a:t>
            </a:r>
          </a:p>
          <a:p>
            <a:pPr lvl="1"/>
            <a:r>
              <a:rPr lang="en-IE" sz="2400" dirty="0" smtClean="0"/>
              <a:t>Geographic area: approx. 150 square km.</a:t>
            </a:r>
          </a:p>
          <a:p>
            <a:pPr lvl="1"/>
            <a:r>
              <a:rPr lang="en-IE" sz="2400" dirty="0" smtClean="0"/>
              <a:t>First-class city with a </a:t>
            </a:r>
            <a:r>
              <a:rPr lang="en-IE" sz="2400" b="1" u="sng" dirty="0" smtClean="0"/>
              <a:t>City Charter</a:t>
            </a:r>
          </a:p>
          <a:p>
            <a:pPr lvl="1"/>
            <a:r>
              <a:rPr lang="en-IE" sz="2400" dirty="0" smtClean="0"/>
              <a:t>Previously under the council-manager model</a:t>
            </a:r>
          </a:p>
          <a:p>
            <a:pPr lvl="1"/>
            <a:r>
              <a:rPr lang="en-IE" sz="2400" dirty="0" smtClean="0"/>
              <a:t>Since </a:t>
            </a:r>
            <a:r>
              <a:rPr lang="en-IE" sz="2400" dirty="0"/>
              <a:t>2001 ‘strong mayor’ or mayor/council governance </a:t>
            </a:r>
            <a:r>
              <a:rPr lang="en-IE" sz="2400" dirty="0" smtClean="0"/>
              <a:t>model</a:t>
            </a:r>
          </a:p>
          <a:p>
            <a:pPr lvl="1"/>
            <a:r>
              <a:rPr lang="en-IE" sz="2400" dirty="0" smtClean="0"/>
              <a:t>Cities </a:t>
            </a:r>
            <a:r>
              <a:rPr lang="en-IE" sz="2400" dirty="0"/>
              <a:t>have broad responsibility for a wide range of </a:t>
            </a:r>
            <a:r>
              <a:rPr lang="en-IE" sz="2400" dirty="0" smtClean="0"/>
              <a:t>functions</a:t>
            </a:r>
          </a:p>
          <a:p>
            <a:pPr lvl="2"/>
            <a:r>
              <a:rPr lang="en-IE" sz="2200" dirty="0" smtClean="0"/>
              <a:t>Some </a:t>
            </a:r>
            <a:r>
              <a:rPr lang="en-IE" sz="2200" dirty="0"/>
              <a:t>services are delivered by local or regional </a:t>
            </a:r>
            <a:r>
              <a:rPr lang="en-IE" sz="2200" dirty="0" smtClean="0"/>
              <a:t>bodies</a:t>
            </a:r>
            <a:endParaRPr lang="en-IE" sz="2200" dirty="0"/>
          </a:p>
          <a:p>
            <a:pPr lvl="1"/>
            <a:endParaRPr lang="en-IE" sz="2400" dirty="0"/>
          </a:p>
          <a:p>
            <a:pPr lvl="1"/>
            <a:endParaRPr lang="en-IE" sz="2400" dirty="0" smtClean="0"/>
          </a:p>
        </p:txBody>
      </p:sp>
    </p:spTree>
    <p:extLst>
      <p:ext uri="{BB962C8B-B14F-4D97-AF65-F5344CB8AC3E}">
        <p14:creationId xmlns:p14="http://schemas.microsoft.com/office/powerpoint/2010/main" val="418058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City of Spokane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5425"/>
            <a:ext cx="8596668" cy="4434076"/>
          </a:xfrm>
        </p:spPr>
        <p:txBody>
          <a:bodyPr>
            <a:normAutofit/>
          </a:bodyPr>
          <a:lstStyle/>
          <a:p>
            <a:r>
              <a:rPr lang="en-IE" sz="2800" dirty="0"/>
              <a:t>Current Mayor of Spokane: Nadine Woodward</a:t>
            </a:r>
          </a:p>
          <a:p>
            <a:pPr lvl="2"/>
            <a:r>
              <a:rPr lang="en-IE" sz="2800" dirty="0"/>
              <a:t>Executive and administrative head of the City</a:t>
            </a:r>
          </a:p>
          <a:p>
            <a:pPr lvl="2"/>
            <a:r>
              <a:rPr lang="en-IE" sz="2800" dirty="0"/>
              <a:t>Elected from across the entire </a:t>
            </a:r>
            <a:r>
              <a:rPr lang="en-IE" sz="2800" dirty="0" smtClean="0"/>
              <a:t>City at same time as Council President and </a:t>
            </a:r>
            <a:r>
              <a:rPr lang="en-IE" sz="2800" smtClean="0"/>
              <a:t>Council members</a:t>
            </a:r>
            <a:endParaRPr lang="en-IE" sz="2800" dirty="0" smtClean="0"/>
          </a:p>
          <a:p>
            <a:pPr lvl="2"/>
            <a:r>
              <a:rPr lang="en-IE" sz="2800" dirty="0"/>
              <a:t>Chief Administrator (chief operating officer) provides support to the </a:t>
            </a:r>
            <a:r>
              <a:rPr lang="en-IE" sz="2800" dirty="0" smtClean="0"/>
              <a:t>Mayor</a:t>
            </a:r>
            <a:endParaRPr lang="en-IE" sz="28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6572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City of Spokane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4705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IE" sz="2800" dirty="0"/>
              <a:t>Council: President and 6 </a:t>
            </a:r>
            <a:r>
              <a:rPr lang="en-IE" sz="2800" dirty="0" smtClean="0"/>
              <a:t>members</a:t>
            </a:r>
            <a:endParaRPr lang="en-IE" sz="2800" dirty="0"/>
          </a:p>
          <a:p>
            <a:pPr lvl="2"/>
            <a:r>
              <a:rPr lang="en-IE" sz="2800" dirty="0"/>
              <a:t>The President is a member of the Council, </a:t>
            </a:r>
            <a:r>
              <a:rPr lang="en-IE" sz="2800" dirty="0" smtClean="0"/>
              <a:t>directly elected </a:t>
            </a:r>
            <a:r>
              <a:rPr lang="en-IE" sz="2800" dirty="0"/>
              <a:t>from across the entire City</a:t>
            </a:r>
          </a:p>
          <a:p>
            <a:pPr lvl="2"/>
            <a:r>
              <a:rPr lang="en-IE" sz="2800" dirty="0"/>
              <a:t>The President chairs meetings and has </a:t>
            </a:r>
            <a:r>
              <a:rPr lang="en-IE" sz="2800" dirty="0" smtClean="0"/>
              <a:t>additional </a:t>
            </a:r>
            <a:r>
              <a:rPr lang="en-IE" sz="2800" dirty="0"/>
              <a:t>duties</a:t>
            </a:r>
          </a:p>
          <a:p>
            <a:pPr lvl="2"/>
            <a:r>
              <a:rPr lang="en-IE" sz="2800" dirty="0"/>
              <a:t>The Council is the legislative body of the City</a:t>
            </a:r>
          </a:p>
          <a:p>
            <a:pPr lvl="2"/>
            <a:r>
              <a:rPr lang="en-IE" sz="2800" dirty="0"/>
              <a:t>Councillors are elected from districts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5150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DEMs in England – local authorities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0015"/>
            <a:ext cx="8596668" cy="4514530"/>
          </a:xfrm>
        </p:spPr>
        <p:txBody>
          <a:bodyPr>
            <a:normAutofit/>
          </a:bodyPr>
          <a:lstStyle/>
          <a:p>
            <a:r>
              <a:rPr lang="en-IE" sz="2800" dirty="0" smtClean="0"/>
              <a:t>Multi-layered local government system</a:t>
            </a:r>
          </a:p>
          <a:p>
            <a:r>
              <a:rPr lang="en-IE" sz="2800" dirty="0" smtClean="0"/>
              <a:t>3 </a:t>
            </a:r>
            <a:r>
              <a:rPr lang="en-IE" sz="2800" dirty="0"/>
              <a:t>governance models for local authorities</a:t>
            </a:r>
          </a:p>
          <a:p>
            <a:pPr lvl="2"/>
            <a:r>
              <a:rPr lang="en-IE" sz="2800" dirty="0"/>
              <a:t>Mayor and cabinet</a:t>
            </a:r>
          </a:p>
          <a:p>
            <a:pPr lvl="2"/>
            <a:r>
              <a:rPr lang="en-IE" sz="2800" dirty="0"/>
              <a:t>Leader and cabinet</a:t>
            </a:r>
          </a:p>
          <a:p>
            <a:pPr lvl="2"/>
            <a:r>
              <a:rPr lang="en-IE" sz="2800" dirty="0"/>
              <a:t>Committee </a:t>
            </a:r>
            <a:r>
              <a:rPr lang="en-IE" sz="2800" dirty="0" smtClean="0"/>
              <a:t>system</a:t>
            </a:r>
            <a:endParaRPr lang="en-IE" sz="2800" dirty="0"/>
          </a:p>
          <a:p>
            <a:r>
              <a:rPr lang="en-IE" sz="2800" dirty="0"/>
              <a:t>Governance model may change by </a:t>
            </a:r>
            <a:r>
              <a:rPr lang="en-IE" sz="2800" b="1" u="sng" dirty="0" smtClean="0"/>
              <a:t>referendum</a:t>
            </a:r>
            <a:r>
              <a:rPr lang="en-IE" sz="2800" dirty="0" smtClean="0"/>
              <a:t> </a:t>
            </a:r>
            <a:r>
              <a:rPr lang="en-IE" sz="2800" dirty="0"/>
              <a:t>or by </a:t>
            </a:r>
            <a:r>
              <a:rPr lang="en-IE" sz="2800" b="1" u="sng" dirty="0" smtClean="0"/>
              <a:t>resolution</a:t>
            </a:r>
            <a:r>
              <a:rPr lang="en-IE" sz="2800" dirty="0" smtClean="0"/>
              <a:t> (Leicester, Liverpool)</a:t>
            </a:r>
            <a:endParaRPr lang="en-IE" sz="2800" dirty="0"/>
          </a:p>
          <a:p>
            <a:pPr marL="0" indent="0">
              <a:buNone/>
            </a:pPr>
            <a:endParaRPr lang="en-IE" sz="2800" dirty="0" smtClean="0"/>
          </a:p>
          <a:p>
            <a:pPr lvl="2"/>
            <a:endParaRPr lang="en-IE" sz="2400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52913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DEMs in England – local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/>
              <a:t>Local Government Act 2000 provided for DEMs in </a:t>
            </a:r>
            <a:r>
              <a:rPr lang="en-IE" sz="2800" b="1" u="sng" dirty="0"/>
              <a:t>local authorities</a:t>
            </a:r>
          </a:p>
          <a:p>
            <a:pPr lvl="1"/>
            <a:r>
              <a:rPr lang="en-IE" sz="2800" dirty="0"/>
              <a:t>Rationale: to enhance clarity in accountability for </a:t>
            </a:r>
            <a:r>
              <a:rPr lang="en-IE" sz="2800" dirty="0" smtClean="0"/>
              <a:t>decision-making</a:t>
            </a:r>
          </a:p>
          <a:p>
            <a:r>
              <a:rPr lang="en-IE" sz="2800" dirty="0" smtClean="0"/>
              <a:t>Number </a:t>
            </a:r>
            <a:r>
              <a:rPr lang="en-IE" sz="2800" dirty="0"/>
              <a:t>of local authority DEMs in England: </a:t>
            </a:r>
            <a:r>
              <a:rPr lang="en-IE" sz="2800" dirty="0" smtClean="0"/>
              <a:t>15</a:t>
            </a:r>
          </a:p>
          <a:p>
            <a:r>
              <a:rPr lang="en-IE" sz="2800" dirty="0" smtClean="0"/>
              <a:t>Case studies: Bristol </a:t>
            </a:r>
            <a:r>
              <a:rPr lang="en-IE" sz="2800" dirty="0"/>
              <a:t>City, </a:t>
            </a:r>
            <a:r>
              <a:rPr lang="en-IE" sz="2800" dirty="0" smtClean="0"/>
              <a:t>Stoke-on-Trent</a:t>
            </a:r>
            <a:endParaRPr lang="en-IE" sz="2800" dirty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9140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DEMs in England – local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6291"/>
            <a:ext cx="8596668" cy="4545071"/>
          </a:xfrm>
        </p:spPr>
        <p:txBody>
          <a:bodyPr>
            <a:normAutofit fontScale="85000" lnSpcReduction="10000"/>
          </a:bodyPr>
          <a:lstStyle/>
          <a:p>
            <a:r>
              <a:rPr lang="en-IE" dirty="0" smtClean="0"/>
              <a:t>Directly elected Mayor and cabinet</a:t>
            </a:r>
          </a:p>
          <a:p>
            <a:pPr lvl="1"/>
            <a:r>
              <a:rPr lang="en-IE" dirty="0" smtClean="0"/>
              <a:t>Cabinet of DEM plus councillors; 10 in Bristol City Council</a:t>
            </a:r>
          </a:p>
          <a:p>
            <a:pPr lvl="1"/>
            <a:r>
              <a:rPr lang="en-IE" dirty="0"/>
              <a:t>Executive </a:t>
            </a:r>
            <a:r>
              <a:rPr lang="en-IE" dirty="0" smtClean="0"/>
              <a:t>decisions</a:t>
            </a:r>
          </a:p>
          <a:p>
            <a:pPr lvl="1"/>
            <a:r>
              <a:rPr lang="en-IE" dirty="0" smtClean="0"/>
              <a:t>No additional powers given to local authorities with a DEM</a:t>
            </a:r>
          </a:p>
          <a:p>
            <a:r>
              <a:rPr lang="en-IE" dirty="0" smtClean="0"/>
              <a:t>Elected Council</a:t>
            </a:r>
          </a:p>
          <a:p>
            <a:pPr lvl="1"/>
            <a:r>
              <a:rPr lang="en-IE" dirty="0"/>
              <a:t>70 elected members of Bristol City Council</a:t>
            </a:r>
          </a:p>
          <a:p>
            <a:pPr lvl="1"/>
            <a:r>
              <a:rPr lang="en-IE" dirty="0"/>
              <a:t>Full Council of 70 members plus the DEM makes certain </a:t>
            </a:r>
            <a:r>
              <a:rPr lang="en-IE" dirty="0" smtClean="0"/>
              <a:t>decisions</a:t>
            </a:r>
          </a:p>
          <a:p>
            <a:r>
              <a:rPr lang="en-IE" dirty="0" smtClean="0"/>
              <a:t>Lord Mayor (civic mayor)</a:t>
            </a:r>
          </a:p>
          <a:p>
            <a:pPr lvl="1"/>
            <a:r>
              <a:rPr lang="en-IE" dirty="0" smtClean="0"/>
              <a:t>Chairs meetings; ceremonial </a:t>
            </a:r>
            <a:r>
              <a:rPr lang="en-IE" dirty="0"/>
              <a:t>and representational </a:t>
            </a:r>
            <a:r>
              <a:rPr lang="en-IE" dirty="0" smtClean="0"/>
              <a:t>role</a:t>
            </a:r>
          </a:p>
          <a:p>
            <a:pPr lvl="1"/>
            <a:r>
              <a:rPr lang="en-IE" dirty="0" smtClean="0"/>
              <a:t>Elected annually from and by the elected Council</a:t>
            </a:r>
          </a:p>
          <a:p>
            <a:r>
              <a:rPr lang="en-IE" dirty="0" smtClean="0"/>
              <a:t>Elections</a:t>
            </a:r>
            <a:r>
              <a:rPr lang="en-IE" dirty="0"/>
              <a:t>: </a:t>
            </a:r>
            <a:endParaRPr lang="en-IE" dirty="0" smtClean="0"/>
          </a:p>
          <a:p>
            <a:pPr lvl="1"/>
            <a:r>
              <a:rPr lang="en-IE" dirty="0" smtClean="0"/>
              <a:t>DEM elections synchronised with local elections (once established), by supplementary vote</a:t>
            </a:r>
          </a:p>
          <a:p>
            <a:pPr lvl="1"/>
            <a:r>
              <a:rPr lang="en-IE" dirty="0" smtClean="0"/>
              <a:t>Whole council elected in Bristol City Council, by first past the post voting system</a:t>
            </a:r>
          </a:p>
          <a:p>
            <a:pPr lvl="1"/>
            <a:r>
              <a:rPr lang="en-IE" dirty="0" smtClean="0"/>
              <a:t>4-year term for DEM and council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75579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DEMs in England – combined authorities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3799636"/>
          </a:xfrm>
        </p:spPr>
        <p:txBody>
          <a:bodyPr>
            <a:normAutofit/>
          </a:bodyPr>
          <a:lstStyle/>
          <a:p>
            <a:r>
              <a:rPr lang="en-IE" sz="2800" dirty="0"/>
              <a:t>Devolution deals may provide for combined authority DEMs (Metro Mayors)</a:t>
            </a:r>
          </a:p>
          <a:p>
            <a:r>
              <a:rPr lang="en-IE" sz="2800" dirty="0"/>
              <a:t>Number of combined authority DEMs: </a:t>
            </a:r>
            <a:r>
              <a:rPr lang="en-IE" sz="2800" dirty="0" smtClean="0"/>
              <a:t>7</a:t>
            </a:r>
          </a:p>
          <a:p>
            <a:r>
              <a:rPr lang="en-IE" sz="2800" dirty="0" smtClean="0"/>
              <a:t>Powers and budgets depend on individual devolution deal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8215355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Document" ma:contentTypeID="0x0101000BC94875665D404BB1351B53C41FD2C000626F6F0F4D6E2A4A851120175E7E50FF" ma:contentTypeVersion="11" ma:contentTypeDescription="Create a new document for eDocs" ma:contentTypeScope="" ma:versionID="51c7e935fb8883c38b75318fb356ae62">
  <xsd:schema xmlns:xsd="http://www.w3.org/2001/XMLSchema" xmlns:xs="http://www.w3.org/2001/XMLSchema" xmlns:p="http://schemas.microsoft.com/office/2006/metadata/properties" xmlns:ns1="http://schemas.microsoft.com/sharepoint/v3" xmlns:ns2="fa737424-dfd7-4daa-8ee2-40262d17e795" xmlns:ns3="8d90a9c4-6b80-47e2-98e1-79fdcf0c8d5b" targetNamespace="http://schemas.microsoft.com/office/2006/metadata/properties" ma:root="true" ma:fieldsID="8fe6ef608af4671c902dd289dbd14fa3" ns1:_="" ns2:_="" ns3:_="">
    <xsd:import namespace="http://schemas.microsoft.com/sharepoint/v3"/>
    <xsd:import namespace="fa737424-dfd7-4daa-8ee2-40262d17e795"/>
    <xsd:import namespace="8d90a9c4-6b80-47e2-98e1-79fdcf0c8d5b"/>
    <xsd:element name="properties">
      <xsd:complexType>
        <xsd:sequence>
          <xsd:element name="documentManagement">
            <xsd:complexType>
              <xsd:all>
                <xsd:element ref="ns2:eDocs_DocumentTopicsTaxHTField0" minOccurs="0"/>
                <xsd:element ref="ns1:_vti_ItemDeclaredRecord" minOccurs="0"/>
                <xsd:element ref="ns1:_dlc_Exempt" minOccurs="0"/>
                <xsd:element ref="ns1:_dlc_ExpireDateSaved" minOccurs="0"/>
                <xsd:element ref="ns1:_dlc_ExpireDate" minOccurs="0"/>
                <xsd:element ref="ns3:TaxCatchAll" minOccurs="0"/>
                <xsd:element ref="ns2:eDocs_SeriesSubSeriesTaxHTField0" minOccurs="0"/>
                <xsd:element ref="ns2:eDocs_YearTaxHTField0" minOccurs="0"/>
                <xsd:element ref="ns1:eDocs_FileName" minOccurs="0"/>
                <xsd:element ref="ns1:eDocs_FileStatus"/>
                <xsd:element ref="ns2:eDocs_FileTopics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0" nillable="true" ma:displayName="Declared Record" ma:hidden="true" ma:internalName="_vti_ItemDeclaredRecord" ma:readOnly="true">
      <xsd:simpleType>
        <xsd:restriction base="dms:DateTime"/>
      </xsd:simpleType>
    </xsd:element>
    <xsd:element name="_dlc_Exempt" ma:index="11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12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3" nillable="true" ma:displayName="Expiration Date" ma:description="" ma:hidden="true" ma:indexed="true" ma:internalName="_dlc_ExpireDate" ma:readOnly="true">
      <xsd:simpleType>
        <xsd:restriction base="dms:DateTime"/>
      </xsd:simpleType>
    </xsd:element>
    <xsd:element name="eDocs_FileName" ma:index="19" nillable="true" ma:displayName="File Name" ma:default="0" ma:description="File Number" ma:indexed="true" ma:internalName="eDocs_FileName">
      <xsd:simpleType>
        <xsd:restriction base="dms:Text">
          <xsd:maxLength value="100"/>
        </xsd:restriction>
      </xsd:simpleType>
    </xsd:element>
    <xsd:element name="eDocs_FileStatus" ma:index="20" ma:displayName="Status" ma:default="Live" ma:description="Current Status of the File. This is set to Live, Archived or sent to National Archives" ma:format="Dropdown" ma:indexed="true" ma:internalName="eDocs_FileStatus">
      <xsd:simpleType>
        <xsd:restriction base="dms:Choice">
          <xsd:enumeration value="Live"/>
          <xsd:enumeration value="Archived"/>
          <xsd:enumeration value="Cancelled"/>
          <xsd:enumeration value="Sent to National Archiv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737424-dfd7-4daa-8ee2-40262d17e795" elementFormDefault="qualified">
    <xsd:import namespace="http://schemas.microsoft.com/office/2006/documentManagement/types"/>
    <xsd:import namespace="http://schemas.microsoft.com/office/infopath/2007/PartnerControls"/>
    <xsd:element name="eDocs_DocumentTopicsTaxHTField0" ma:index="9" nillable="true" ma:taxonomy="true" ma:internalName="eDocs_DocumentTopicsTaxHTField0" ma:taxonomyFieldName="eDocs_DocumentTopics" ma:displayName="Document Topics" ma:fieldId="{fbaa881f-c4ae-443f-9fda-fbdd527793d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Docs_SeriesSubSeriesTaxHTField0" ma:index="15" nillable="true" ma:taxonomy="true" ma:internalName="eDocs_SeriesSubSeriesTaxHTField0" ma:taxonomyFieldName="eDocs_SeriesSubSeries" ma:displayName="Sub Series" ma:fieldId="{11f8bb48-43d6-459a-8b80-9123185593c7}" ma:sspId="22527149-431e-4844-bdbf-45755dee181b" ma:termSetId="4dc6ce17-1441-4d6f-af7a-c7350b4eb3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Docs_YearTaxHTField0" ma:index="17" nillable="true" ma:taxonomy="true" ma:internalName="eDocs_YearTaxHTField0" ma:taxonomyFieldName="eDocs_Year" ma:displayName="Year" ma:indexed="true" ma:fieldId="{7b1b8a72-8553-41e1-8dd7-5ce464e281f2}" ma:sspId="22527149-431e-4844-bdbf-45755dee181b" ma:termSetId="a141ecdb-69bf-443d-877c-333310d4d29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Docs_FileTopicsTaxHTField0" ma:index="21" nillable="true" ma:taxonomy="true" ma:internalName="eDocs_FileTopicsTaxHTField0" ma:taxonomyFieldName="eDocs_FileTopics" ma:displayName="File Topics" ma:fieldId="{602c691f-3efa-402d-ab5c-baa8c240a9e7}" ma:taxonomyMulti="true" ma:sspId="22527149-431e-4844-bdbf-45755dee181b" ma:termSetId="d7beb67e-cc35-47eb-a3d7-22fc0c2bde9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90a9c4-6b80-47e2-98e1-79fdcf0c8d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83a6c6c-646d-4aa6-9c62-91340f4f3798}" ma:internalName="TaxCatchAll" ma:showField="CatchAllData" ma:web="8d90a9c4-6b80-47e2-98e1-79fdcf0c8d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Docs_SeriesSubSeriesTaxHTField0 xmlns="fa737424-dfd7-4daa-8ee2-40262d17e7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006</TermName>
          <TermId xmlns="http://schemas.microsoft.com/office/infopath/2007/PartnerControls">22119ecd-665d-4cb6-8562-9e4fb7a58f6d</TermId>
        </TermInfo>
      </Terms>
    </eDocs_SeriesSubSeriesTaxHTField0>
    <eDocs_FileTopicsTaxHTField0 xmlns="fa737424-dfd7-4daa-8ee2-40262d17e7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Directly elected Mayor</TermName>
          <TermId xmlns="http://schemas.microsoft.com/office/infopath/2007/PartnerControls">61265ca0-c6b5-4081-8200-7b749b8238ce</TermId>
        </TermInfo>
      </Terms>
    </eDocs_FileTopicsTaxHTField0>
    <eDocs_DocumentTopicsTaxHTField0 xmlns="fa737424-dfd7-4daa-8ee2-40262d17e795">
      <Terms xmlns="http://schemas.microsoft.com/office/infopath/2007/PartnerControls"/>
    </eDocs_DocumentTopicsTaxHTField0>
    <TaxCatchAll xmlns="8d90a9c4-6b80-47e2-98e1-79fdcf0c8d5b">
      <Value>6</Value>
      <Value>4</Value>
      <Value>3</Value>
      <Value>1</Value>
    </TaxCatchAll>
    <eDocs_FileStatus xmlns="http://schemas.microsoft.com/sharepoint/v3">Live</eDocs_FileStatus>
    <eDocs_FileName xmlns="http://schemas.microsoft.com/sharepoint/v3">HLGGEM006-004-2020</eDocs_FileName>
    <eDocs_YearTaxHTField0 xmlns="fa737424-dfd7-4daa-8ee2-40262d17e7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2020</TermName>
          <TermId xmlns="http://schemas.microsoft.com/office/infopath/2007/PartnerControls">2956df6f-614f-4357-a8f5-b167a2c64320</TermId>
        </TermInfo>
      </Terms>
    </eDocs_YearTaxHTField0>
    <_dlc_ExpireDateSaved xmlns="http://schemas.microsoft.com/sharepoint/v3" xsi:nil="true"/>
    <_dlc_ExpireDate xmlns="http://schemas.microsoft.com/sharepoint/v3">2020-09-16T08:23:33+00:00</_dlc_ExpireDate>
  </documentManagement>
</p:properties>
</file>

<file path=customXml/item4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Version=15.0.0.0, Culture=neutral, PublicKeyToken=71e9bce111e9429c</Assembly>
    <Class>Microsoft.Office.RecordsManagement.Internal.UpdateExpireDate</Class>
    <Data/>
    <Filter/>
  </Receiver>
</spe:Receivers>
</file>

<file path=customXml/item5.xml><?xml version="1.0" encoding="utf-8"?>
<?mso-contentType ?>
<p:Policy xmlns:p="office.server.policy" id="" local="true">
  <p:Name>eDocument</p:Name>
  <p:Description/>
  <p:Statement/>
  <p:PolicyItems>
    <p:PolicyItem featureId="Microsoft.Office.RecordsManagement.PolicyFeatures.Expiration" staticId="0x0101000BC94875665D404BB1351B53C41FD2C0|151133126" UniqueId="bbf8e785-31f5-4791-bd05-c2a15f312a92">
      <p:Name>Retention</p:Name>
      <p:Description>Automatic scheduling of content for processing, and performing a retention action on content that has reached its due date.</p:Description>
      <p:CustomData>
        <Schedules nextStageId="3" default="false">
          <Schedule type="Default">
            <stages>
              <data stageId="1">
                <formula id="Microsoft.Office.RecordsManagement.PolicyFeatures.Expiration.Formula.BuiltIn">
                  <number>3</number>
                  <property>Modified</property>
                  <period>months</period>
                </formula>
                <action type="action" id="Microsoft.Office.RecordsManagement.PolicyFeatures.Expiration.Action.DeletePreviousVersions"/>
              </data>
            </stages>
          </Schedule>
          <Schedule type="Record">
            <stages>
              <data stageId="2">
                <formula id="Microsoft.Office.RecordsManagement.PolicyFeatures.Expiration.Formula.BuiltIn">
                  <number>3</number>
                  <property>Modified</property>
                  <propertyId>8c06beca-0777-48f7-91c7-6da68bc07b69</propertyId>
                  <period>months</period>
                </formula>
                <action type="action" id="Microsoft.Office.RecordsManagement.PolicyFeatures.Expiration.Action.DeletePreviousVersions"/>
              </data>
            </stages>
          </Schedule>
        </Schedules>
      </p:CustomData>
    </p:PolicyItem>
  </p:PolicyItems>
</p:Policy>
</file>

<file path=customXml/itemProps1.xml><?xml version="1.0" encoding="utf-8"?>
<ds:datastoreItem xmlns:ds="http://schemas.openxmlformats.org/officeDocument/2006/customXml" ds:itemID="{731F747C-869D-415E-A201-6DCD8AFC8D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145866-D5CC-48F9-8A2F-2366D070FF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a737424-dfd7-4daa-8ee2-40262d17e795"/>
    <ds:schemaRef ds:uri="8d90a9c4-6b80-47e2-98e1-79fdcf0c8d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568988-6616-4AEA-A770-E8D1BC0DBE98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purl.org/dc/terms/"/>
    <ds:schemaRef ds:uri="fa737424-dfd7-4daa-8ee2-40262d17e795"/>
    <ds:schemaRef ds:uri="http://schemas.openxmlformats.org/package/2006/metadata/core-properties"/>
    <ds:schemaRef ds:uri="8d90a9c4-6b80-47e2-98e1-79fdcf0c8d5b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04960EBB-6DB8-4A4C-BABD-7972C2067FBF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08D374E5-F525-4F0F-A4E1-FBC65634D905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1343</TotalTime>
  <Words>740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Directly Elected Mayors International Case Studies – Work in Progress</vt:lpstr>
      <vt:lpstr>City of Spokane</vt:lpstr>
      <vt:lpstr>City of Spokane</vt:lpstr>
      <vt:lpstr>City of Spokane</vt:lpstr>
      <vt:lpstr>City of Spokane</vt:lpstr>
      <vt:lpstr>DEMs in England – local authorities</vt:lpstr>
      <vt:lpstr>DEMs in England – local authorities</vt:lpstr>
      <vt:lpstr>DEMs in England – local authorities</vt:lpstr>
      <vt:lpstr>DEMs in England – combined authorities</vt:lpstr>
      <vt:lpstr>DEMs in England – combined authorities</vt:lpstr>
      <vt:lpstr>DEMs in England – combined authorities</vt:lpstr>
      <vt:lpstr>Sources and further information</vt:lpstr>
      <vt:lpstr>Sources and further information</vt:lpstr>
    </vt:vector>
  </TitlesOfParts>
  <Company>Housing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Directly Elected Mayors International Case Studies – Work in Progress</dc:title>
  <dc:creator>Grant Couper</dc:creator>
  <cp:lastModifiedBy>Grant Couper</cp:lastModifiedBy>
  <cp:revision>35</cp:revision>
  <dcterms:created xsi:type="dcterms:W3CDTF">2020-06-10T11:36:46Z</dcterms:created>
  <dcterms:modified xsi:type="dcterms:W3CDTF">2020-06-16T08:23:33Z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0x0101000BC94875665D404BB1351B53C41FD2C000626F6F0F4D6E2A4A851120175E7E50FF</vt:lpwstr>
  </property>
  <property fmtid="{D5CDD505-2E9C-101B-9397-08002B2CF9AE}" pid="3" name="eDocs_FileTopics">
    <vt:lpwstr>4;#Directly elected Mayor|61265ca0-c6b5-4081-8200-7b749b8238ce</vt:lpwstr>
  </property>
  <property fmtid="{D5CDD505-2E9C-101B-9397-08002B2CF9AE}" pid="4" name="eDocs_Year">
    <vt:lpwstr>6;#2020|2956df6f-614f-4357-a8f5-b167a2c64320</vt:lpwstr>
  </property>
  <property fmtid="{D5CDD505-2E9C-101B-9397-08002B2CF9AE}" pid="5" name="eDocs_SeriesSubSeries">
    <vt:lpwstr>3;#006|22119ecd-665d-4cb6-8562-9e4fb7a58f6d</vt:lpwstr>
  </property>
  <property fmtid="{D5CDD505-2E9C-101B-9397-08002B2CF9AE}" pid="6" name="eDocs_SecurityClassificationTaxHTField0">
    <vt:lpwstr>Unclassified|38981149-6ab4-492e-b035-5180b1eb9314</vt:lpwstr>
  </property>
  <property fmtid="{D5CDD505-2E9C-101B-9397-08002B2CF9AE}" pid="7" name="_dlc_policyId">
    <vt:lpwstr>0x0101000BC94875665D404BB1351B53C41FD2C0|151133126</vt:lpwstr>
  </property>
  <property fmtid="{D5CDD505-2E9C-101B-9397-08002B2CF9AE}" pid="8" name="ItemRetentionFormula">
    <vt:lpwstr>&lt;formula id="Microsoft.Office.RecordsManagement.PolicyFeatures.Expiration.Formula.BuiltIn"&gt;&lt;number&gt;3&lt;/number&gt;&lt;property&gt;Modified&lt;/property&gt;&lt;period&gt;months&lt;/period&gt;&lt;/formula&gt;</vt:lpwstr>
  </property>
  <property fmtid="{D5CDD505-2E9C-101B-9397-08002B2CF9AE}" pid="9" name="eDocs_SecurityClassification">
    <vt:lpwstr>1;#Unclassified|38981149-6ab4-492e-b035-5180b1eb9314</vt:lpwstr>
  </property>
  <property fmtid="{D5CDD505-2E9C-101B-9397-08002B2CF9AE}" pid="10" name="eDocs_DocumentTopics">
    <vt:lpwstr/>
  </property>
</Properties>
</file>