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4" r:id="rId5"/>
  </p:sldMasterIdLst>
  <p:notesMasterIdLst>
    <p:notesMasterId r:id="rId43"/>
  </p:notesMasterIdLst>
  <p:sldIdLst>
    <p:sldId id="414" r:id="rId6"/>
    <p:sldId id="433" r:id="rId7"/>
    <p:sldId id="431" r:id="rId8"/>
    <p:sldId id="277" r:id="rId9"/>
    <p:sldId id="449" r:id="rId10"/>
    <p:sldId id="446" r:id="rId11"/>
    <p:sldId id="447" r:id="rId12"/>
    <p:sldId id="448" r:id="rId13"/>
    <p:sldId id="445" r:id="rId14"/>
    <p:sldId id="396" r:id="rId15"/>
    <p:sldId id="415" r:id="rId16"/>
    <p:sldId id="461" r:id="rId17"/>
    <p:sldId id="402" r:id="rId18"/>
    <p:sldId id="435" r:id="rId19"/>
    <p:sldId id="408" r:id="rId20"/>
    <p:sldId id="437" r:id="rId21"/>
    <p:sldId id="439" r:id="rId22"/>
    <p:sldId id="440" r:id="rId23"/>
    <p:sldId id="442" r:id="rId24"/>
    <p:sldId id="443" r:id="rId25"/>
    <p:sldId id="444" r:id="rId26"/>
    <p:sldId id="450" r:id="rId27"/>
    <p:sldId id="451" r:id="rId28"/>
    <p:sldId id="453" r:id="rId29"/>
    <p:sldId id="419" r:id="rId30"/>
    <p:sldId id="456" r:id="rId31"/>
    <p:sldId id="455" r:id="rId32"/>
    <p:sldId id="420" r:id="rId33"/>
    <p:sldId id="422" r:id="rId34"/>
    <p:sldId id="426" r:id="rId35"/>
    <p:sldId id="458" r:id="rId36"/>
    <p:sldId id="460" r:id="rId37"/>
    <p:sldId id="429" r:id="rId38"/>
    <p:sldId id="430" r:id="rId39"/>
    <p:sldId id="457" r:id="rId40"/>
    <p:sldId id="462" r:id="rId41"/>
    <p:sldId id="454" r:id="rId42"/>
  </p:sldIdLst>
  <p:sldSz cx="9144000" cy="6858000" type="screen4x3"/>
  <p:notesSz cx="6858000" cy="9144000"/>
  <p:defaultTextStyle>
    <a:defPPr>
      <a:defRPr lang="ga-I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EBC40"/>
    <a:srgbClr val="0E6C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650" autoAdjust="0"/>
    <p:restoredTop sz="94364" autoAdjust="0"/>
  </p:normalViewPr>
  <p:slideViewPr>
    <p:cSldViewPr>
      <p:cViewPr varScale="1">
        <p:scale>
          <a:sx n="109" d="100"/>
          <a:sy n="109" d="100"/>
        </p:scale>
        <p:origin x="230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ga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D6B8F5-5B1A-4067-B20B-C01F26DDF11B}" type="datetimeFigureOut">
              <a:rPr lang="ga-IE" smtClean="0"/>
              <a:pPr/>
              <a:t>01/05/2019</a:t>
            </a:fld>
            <a:endParaRPr lang="ga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ga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ga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ga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DDDCB1-EEAB-474B-AC6A-97C3C03A419A}" type="slidenum">
              <a:rPr lang="ga-IE" smtClean="0"/>
              <a:pPr/>
              <a:t>‹#›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285791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DDCB1-EEAB-474B-AC6A-97C3C03A419A}" type="slidenum">
              <a:rPr lang="ga-IE" smtClean="0"/>
              <a:pPr/>
              <a:t>4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3578560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DDCB1-EEAB-474B-AC6A-97C3C03A419A}" type="slidenum">
              <a:rPr lang="ga-IE" smtClean="0"/>
              <a:pPr/>
              <a:t>13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39641909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DDCB1-EEAB-474B-AC6A-97C3C03A419A}" type="slidenum">
              <a:rPr lang="ga-IE" smtClean="0"/>
              <a:pPr/>
              <a:t>15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39641909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DDCB1-EEAB-474B-AC6A-97C3C03A419A}" type="slidenum">
              <a:rPr lang="ga-IE" smtClean="0"/>
              <a:pPr/>
              <a:t>17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3785680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ga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ga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3BC43B0-DB00-4FEF-AC86-95B42C75B104}" type="datetimeFigureOut">
              <a:rPr lang="ga-IE" smtClean="0"/>
              <a:pPr/>
              <a:t>01/05/2019</a:t>
            </a:fld>
            <a:endParaRPr lang="ga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ga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0CD756B-7AC3-4745-B24D-718CC89594D3}" type="slidenum">
              <a:rPr lang="ga-IE" smtClean="0"/>
              <a:pPr/>
              <a:t>‹#›</a:t>
            </a:fld>
            <a:endParaRPr lang="ga-IE"/>
          </a:p>
        </p:txBody>
      </p:sp>
    </p:spTree>
  </p:cSld>
  <p:clrMapOvr>
    <a:masterClrMapping/>
  </p:clrMapOvr>
  <p:transition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ga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solidFill>
            <a:schemeClr val="bg1"/>
          </a:solidFill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ga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3BC43B0-DB00-4FEF-AC86-95B42C75B104}" type="datetimeFigureOut">
              <a:rPr lang="ga-IE" smtClean="0"/>
              <a:pPr/>
              <a:t>01/05/2019</a:t>
            </a:fld>
            <a:endParaRPr lang="ga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ga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0CD756B-7AC3-4745-B24D-718CC89594D3}" type="slidenum">
              <a:rPr lang="ga-IE" smtClean="0"/>
              <a:pPr/>
              <a:t>‹#›</a:t>
            </a:fld>
            <a:endParaRPr lang="ga-IE"/>
          </a:p>
        </p:txBody>
      </p:sp>
    </p:spTree>
  </p:cSld>
  <p:clrMapOvr>
    <a:masterClrMapping/>
  </p:clrMapOvr>
  <p:transition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ga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ga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3BC43B0-DB00-4FEF-AC86-95B42C75B104}" type="datetimeFigureOut">
              <a:rPr lang="ga-IE" smtClean="0"/>
              <a:pPr/>
              <a:t>01/05/2019</a:t>
            </a:fld>
            <a:endParaRPr lang="ga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ga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0CD756B-7AC3-4745-B24D-718CC89594D3}" type="slidenum">
              <a:rPr lang="ga-IE" smtClean="0"/>
              <a:pPr/>
              <a:t>‹#›</a:t>
            </a:fld>
            <a:endParaRPr lang="ga-IE"/>
          </a:p>
        </p:txBody>
      </p:sp>
    </p:spTree>
  </p:cSld>
  <p:clrMapOvr>
    <a:masterClrMapping/>
  </p:clrMapOvr>
  <p:transition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ga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ga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3BC43B0-DB00-4FEF-AC86-95B42C75B104}" type="datetimeFigureOut">
              <a:rPr lang="ga-IE" smtClean="0"/>
              <a:pPr/>
              <a:t>01/05/2019</a:t>
            </a:fld>
            <a:endParaRPr lang="ga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ga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0CD756B-7AC3-4745-B24D-718CC89594D3}" type="slidenum">
              <a:rPr lang="ga-IE" smtClean="0"/>
              <a:pPr/>
              <a:t>‹#›</a:t>
            </a:fld>
            <a:endParaRPr lang="ga-IE"/>
          </a:p>
        </p:txBody>
      </p:sp>
    </p:spTree>
  </p:cSld>
  <p:clrMapOvr>
    <a:masterClrMapping/>
  </p:clrMapOvr>
  <p:transition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ga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ga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3BC43B0-DB00-4FEF-AC86-95B42C75B104}" type="datetimeFigureOut">
              <a:rPr lang="ga-IE" smtClean="0"/>
              <a:pPr/>
              <a:t>01/05/2019</a:t>
            </a:fld>
            <a:endParaRPr lang="ga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ga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0CD756B-7AC3-4745-B24D-718CC89594D3}" type="slidenum">
              <a:rPr lang="ga-IE" smtClean="0"/>
              <a:pPr/>
              <a:t>‹#›</a:t>
            </a:fld>
            <a:endParaRPr lang="ga-IE"/>
          </a:p>
        </p:txBody>
      </p:sp>
    </p:spTree>
  </p:cSld>
  <p:clrMapOvr>
    <a:masterClrMapping/>
  </p:clrMapOvr>
  <p:transition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EBC48-1EE6-4971-9379-6B9B6B89097B}" type="datetimeFigureOut">
              <a:rPr lang="en-US" smtClean="0"/>
              <a:pPr/>
              <a:t>5/1/2019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CA881-ABDD-4A89-B430-66D1310F2DC5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EBC48-1EE6-4971-9379-6B9B6B89097B}" type="datetimeFigureOut">
              <a:rPr lang="en-US" smtClean="0"/>
              <a:pPr/>
              <a:t>5/1/2019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CA881-ABDD-4A89-B430-66D1310F2DC5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EBC48-1EE6-4971-9379-6B9B6B89097B}" type="datetimeFigureOut">
              <a:rPr lang="en-US" smtClean="0"/>
              <a:pPr/>
              <a:t>5/1/2019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CA881-ABDD-4A89-B430-66D1310F2DC5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EBC48-1EE6-4971-9379-6B9B6B89097B}" type="datetimeFigureOut">
              <a:rPr lang="en-US" smtClean="0"/>
              <a:pPr/>
              <a:t>5/1/2019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CA881-ABDD-4A89-B430-66D1310F2DC5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EBC48-1EE6-4971-9379-6B9B6B89097B}" type="datetimeFigureOut">
              <a:rPr lang="en-US" smtClean="0"/>
              <a:pPr/>
              <a:t>5/1/2019</a:t>
            </a:fld>
            <a:endParaRPr lang="en-I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CA881-ABDD-4A89-B430-66D1310F2DC5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EBC48-1EE6-4971-9379-6B9B6B89097B}" type="datetimeFigureOut">
              <a:rPr lang="en-US" smtClean="0"/>
              <a:pPr/>
              <a:t>5/1/2019</a:t>
            </a:fld>
            <a:endParaRPr lang="en-I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CA881-ABDD-4A89-B430-66D1310F2DC5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ga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ga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3BC43B0-DB00-4FEF-AC86-95B42C75B104}" type="datetimeFigureOut">
              <a:rPr lang="ga-IE" smtClean="0"/>
              <a:pPr/>
              <a:t>01/05/2019</a:t>
            </a:fld>
            <a:endParaRPr lang="ga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ga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0CD756B-7AC3-4745-B24D-718CC89594D3}" type="slidenum">
              <a:rPr lang="ga-IE" smtClean="0"/>
              <a:pPr/>
              <a:t>‹#›</a:t>
            </a:fld>
            <a:endParaRPr lang="ga-IE"/>
          </a:p>
        </p:txBody>
      </p:sp>
    </p:spTree>
  </p:cSld>
  <p:clrMapOvr>
    <a:masterClrMapping/>
  </p:clrMapOvr>
  <p:transition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EBC48-1EE6-4971-9379-6B9B6B89097B}" type="datetimeFigureOut">
              <a:rPr lang="en-US" smtClean="0"/>
              <a:pPr/>
              <a:t>5/1/2019</a:t>
            </a:fld>
            <a:endParaRPr lang="en-I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CA881-ABDD-4A89-B430-66D1310F2DC5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EBC48-1EE6-4971-9379-6B9B6B89097B}" type="datetimeFigureOut">
              <a:rPr lang="en-US" smtClean="0"/>
              <a:pPr/>
              <a:t>5/1/2019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CA881-ABDD-4A89-B430-66D1310F2DC5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EBC48-1EE6-4971-9379-6B9B6B89097B}" type="datetimeFigureOut">
              <a:rPr lang="en-US" smtClean="0"/>
              <a:pPr/>
              <a:t>5/1/2019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CA881-ABDD-4A89-B430-66D1310F2DC5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EBC48-1EE6-4971-9379-6B9B6B89097B}" type="datetimeFigureOut">
              <a:rPr lang="en-US" smtClean="0"/>
              <a:pPr/>
              <a:t>5/1/2019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CA881-ABDD-4A89-B430-66D1310F2DC5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EBC48-1EE6-4971-9379-6B9B6B89097B}" type="datetimeFigureOut">
              <a:rPr lang="en-US" smtClean="0"/>
              <a:pPr/>
              <a:t>5/1/2019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CA881-ABDD-4A89-B430-66D1310F2DC5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ga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3BC43B0-DB00-4FEF-AC86-95B42C75B104}" type="datetimeFigureOut">
              <a:rPr lang="ga-IE" smtClean="0"/>
              <a:pPr/>
              <a:t>01/05/2019</a:t>
            </a:fld>
            <a:endParaRPr lang="ga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ga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0CD756B-7AC3-4745-B24D-718CC89594D3}" type="slidenum">
              <a:rPr lang="ga-IE" smtClean="0"/>
              <a:pPr/>
              <a:t>‹#›</a:t>
            </a:fld>
            <a:endParaRPr lang="ga-IE"/>
          </a:p>
        </p:txBody>
      </p:sp>
    </p:spTree>
  </p:cSld>
  <p:clrMapOvr>
    <a:masterClrMapping/>
  </p:clrMapOvr>
  <p:transition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ga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solidFill>
            <a:schemeClr val="bg1"/>
          </a:solidFill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ga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ga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3BC43B0-DB00-4FEF-AC86-95B42C75B104}" type="datetimeFigureOut">
              <a:rPr lang="ga-IE" smtClean="0"/>
              <a:pPr/>
              <a:t>01/05/2019</a:t>
            </a:fld>
            <a:endParaRPr lang="ga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ga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0CD756B-7AC3-4745-B24D-718CC89594D3}" type="slidenum">
              <a:rPr lang="ga-IE" smtClean="0"/>
              <a:pPr/>
              <a:t>‹#›</a:t>
            </a:fld>
            <a:endParaRPr lang="ga-IE"/>
          </a:p>
        </p:txBody>
      </p:sp>
    </p:spTree>
  </p:cSld>
  <p:clrMapOvr>
    <a:masterClrMapping/>
  </p:clrMapOvr>
  <p:transition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ga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ga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ga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3BC43B0-DB00-4FEF-AC86-95B42C75B104}" type="datetimeFigureOut">
              <a:rPr lang="ga-IE" smtClean="0"/>
              <a:pPr/>
              <a:t>01/05/2019</a:t>
            </a:fld>
            <a:endParaRPr lang="ga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ga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0CD756B-7AC3-4745-B24D-718CC89594D3}" type="slidenum">
              <a:rPr lang="ga-IE" smtClean="0"/>
              <a:pPr/>
              <a:t>‹#›</a:t>
            </a:fld>
            <a:endParaRPr lang="ga-IE"/>
          </a:p>
        </p:txBody>
      </p:sp>
    </p:spTree>
  </p:cSld>
  <p:clrMapOvr>
    <a:masterClrMapping/>
  </p:clrMapOvr>
  <p:transition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ga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3BC43B0-DB00-4FEF-AC86-95B42C75B104}" type="datetimeFigureOut">
              <a:rPr lang="ga-IE" smtClean="0"/>
              <a:pPr/>
              <a:t>01/05/2019</a:t>
            </a:fld>
            <a:endParaRPr lang="ga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ga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0CD756B-7AC3-4745-B24D-718CC89594D3}" type="slidenum">
              <a:rPr lang="ga-IE" smtClean="0"/>
              <a:pPr/>
              <a:t>‹#›</a:t>
            </a:fld>
            <a:endParaRPr lang="ga-IE"/>
          </a:p>
        </p:txBody>
      </p:sp>
    </p:spTree>
  </p:cSld>
  <p:clrMapOvr>
    <a:masterClrMapping/>
  </p:clrMapOvr>
  <p:transition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</p:spTree>
  </p:cSld>
  <p:clrMapOvr>
    <a:masterClrMapping/>
  </p:clrMapOvr>
  <p:transition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714348" y="2285992"/>
            <a:ext cx="8286807" cy="421484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</p:spTree>
  </p:cSld>
  <p:clrMapOvr>
    <a:masterClrMapping/>
  </p:clrMapOvr>
  <p:transition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4348" y="92867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ga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4348" y="2285992"/>
            <a:ext cx="8229600" cy="384017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ga-IE" dirty="0"/>
          </a:p>
        </p:txBody>
      </p:sp>
      <p:pic>
        <p:nvPicPr>
          <p:cNvPr id="9" name="Picture 8" descr="LCCC Colour Logo jpeg Version.jpg"/>
          <p:cNvPicPr>
            <a:picLocks noChangeAspect="1"/>
          </p:cNvPicPr>
          <p:nvPr userDrawn="1"/>
        </p:nvPicPr>
        <p:blipFill>
          <a:blip r:embed="rId15" cstate="print"/>
          <a:stretch>
            <a:fillRect/>
          </a:stretch>
        </p:blipFill>
        <p:spPr>
          <a:xfrm>
            <a:off x="71406" y="142852"/>
            <a:ext cx="2294958" cy="648001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857232"/>
            <a:ext cx="500034" cy="6000768"/>
          </a:xfrm>
          <a:prstGeom prst="rect">
            <a:avLst/>
          </a:prstGeom>
          <a:gradFill flip="none" rotWithShape="1">
            <a:gsLst>
              <a:gs pos="0">
                <a:srgbClr val="0E6C39"/>
              </a:gs>
              <a:gs pos="84000">
                <a:srgbClr val="8EBC40"/>
              </a:gs>
              <a:gs pos="100000">
                <a:srgbClr val="0E6C39">
                  <a:tint val="23500"/>
                  <a:satMod val="160000"/>
                </a:srgbClr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solidFill>
                <a:srgbClr val="00B050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3DC44-9B8C-4F8E-A652-C6C19D96057D}" type="slidenum">
              <a:rPr lang="en-IE" smtClean="0"/>
              <a:t>‹#›</a:t>
            </a:fld>
            <a:endParaRPr lang="en-I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86" r:id="rId8"/>
    <p:sldLayoutId id="2147483687" r:id="rId9"/>
    <p:sldLayoutId id="2147483668" r:id="rId10"/>
    <p:sldLayoutId id="2147483669" r:id="rId11"/>
    <p:sldLayoutId id="2147483670" r:id="rId12"/>
    <p:sldLayoutId id="2147483671" r:id="rId13"/>
  </p:sldLayoutIdLst>
  <p:transition>
    <p:pull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ga-I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EEBC48-1EE6-4971-9379-6B9B6B89097B}" type="datetimeFigureOut">
              <a:rPr lang="en-US" smtClean="0"/>
              <a:pPr/>
              <a:t>5/1/2019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DCA881-ABDD-4A89-B430-66D1310F2DC5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48880"/>
            <a:ext cx="7772400" cy="1470025"/>
          </a:xfrm>
        </p:spPr>
        <p:txBody>
          <a:bodyPr>
            <a:noAutofit/>
          </a:bodyPr>
          <a:lstStyle/>
          <a:p>
            <a:r>
              <a:rPr lang="en-IE" sz="4800" b="1" dirty="0" smtClean="0">
                <a:solidFill>
                  <a:srgbClr val="00B050"/>
                </a:solidFill>
              </a:rPr>
              <a:t>MUNICIPAL DISTRICT OF</a:t>
            </a:r>
            <a:br>
              <a:rPr lang="en-IE" sz="4800" b="1" dirty="0" smtClean="0">
                <a:solidFill>
                  <a:srgbClr val="00B050"/>
                </a:solidFill>
              </a:rPr>
            </a:br>
            <a:r>
              <a:rPr lang="en-IE" sz="4800" b="1" dirty="0" smtClean="0">
                <a:solidFill>
                  <a:srgbClr val="00B050"/>
                </a:solidFill>
              </a:rPr>
              <a:t>NEWCASTLE WEST</a:t>
            </a:r>
            <a:br>
              <a:rPr lang="en-IE" sz="4800" b="1" dirty="0" smtClean="0">
                <a:solidFill>
                  <a:srgbClr val="00B050"/>
                </a:solidFill>
              </a:rPr>
            </a:br>
            <a:r>
              <a:rPr lang="en-IE" sz="4800" b="1" dirty="0" smtClean="0">
                <a:solidFill>
                  <a:srgbClr val="00B050"/>
                </a:solidFill>
              </a:rPr>
              <a:t/>
            </a:r>
            <a:br>
              <a:rPr lang="en-IE" sz="4800" b="1" dirty="0" smtClean="0">
                <a:solidFill>
                  <a:srgbClr val="00B050"/>
                </a:solidFill>
              </a:rPr>
            </a:br>
            <a:r>
              <a:rPr lang="en-IE" sz="4800" b="1" dirty="0" smtClean="0">
                <a:solidFill>
                  <a:srgbClr val="00B050"/>
                </a:solidFill>
              </a:rPr>
              <a:t>2014 - 2019</a:t>
            </a:r>
            <a:endParaRPr lang="en-IE" sz="4800" b="1" dirty="0">
              <a:solidFill>
                <a:srgbClr val="00B05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5373216"/>
            <a:ext cx="6400800" cy="1201688"/>
          </a:xfrm>
        </p:spPr>
        <p:txBody>
          <a:bodyPr>
            <a:normAutofit/>
          </a:bodyPr>
          <a:lstStyle/>
          <a:p>
            <a:pPr algn="r"/>
            <a:r>
              <a:rPr lang="en-IE" sz="1800" dirty="0" smtClean="0"/>
              <a:t>1</a:t>
            </a:r>
            <a:r>
              <a:rPr lang="en-IE" sz="1800" baseline="30000" dirty="0" smtClean="0"/>
              <a:t>st</a:t>
            </a:r>
            <a:r>
              <a:rPr lang="en-IE" sz="1800" dirty="0" smtClean="0"/>
              <a:t> May 2019</a:t>
            </a:r>
          </a:p>
          <a:p>
            <a:pPr algn="r"/>
            <a:endParaRPr lang="en-IE" sz="1800" dirty="0"/>
          </a:p>
        </p:txBody>
      </p:sp>
    </p:spTree>
    <p:extLst>
      <p:ext uri="{BB962C8B-B14F-4D97-AF65-F5344CB8AC3E}">
        <p14:creationId xmlns:p14="http://schemas.microsoft.com/office/powerpoint/2010/main" val="1118210735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037876" y="516874"/>
            <a:ext cx="8106124" cy="628122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rgbClr val="00B050"/>
                </a:solidFill>
              </a:rPr>
              <a:t>NCW DISTRICT PROJECTS</a:t>
            </a:r>
            <a:endParaRPr lang="en-IE" b="1" dirty="0">
              <a:solidFill>
                <a:srgbClr val="00B05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683568" y="1196752"/>
            <a:ext cx="7560840" cy="3993307"/>
          </a:xfrm>
        </p:spPr>
        <p:txBody>
          <a:bodyPr>
            <a:normAutofit fontScale="25000" lnSpcReduction="20000"/>
          </a:bodyPr>
          <a:lstStyle/>
          <a:p>
            <a:r>
              <a:rPr lang="en-IE" sz="7200" dirty="0"/>
              <a:t>Great Southern Greenway Limerick</a:t>
            </a:r>
          </a:p>
          <a:p>
            <a:r>
              <a:rPr lang="en-IE" sz="7200" dirty="0"/>
              <a:t>Regional Athletics Hub Newcastle West</a:t>
            </a:r>
          </a:p>
          <a:p>
            <a:r>
              <a:rPr lang="en-IE" sz="7200" dirty="0"/>
              <a:t>Glin Public Realm </a:t>
            </a:r>
            <a:r>
              <a:rPr lang="en-IE" sz="7200" dirty="0" smtClean="0"/>
              <a:t>Plan</a:t>
            </a:r>
          </a:p>
          <a:p>
            <a:r>
              <a:rPr lang="en-IE" sz="7200" dirty="0" smtClean="0"/>
              <a:t>Abbeyfeale Traffic Management Plan</a:t>
            </a:r>
            <a:endParaRPr lang="en-IE" sz="7200" dirty="0"/>
          </a:p>
          <a:p>
            <a:r>
              <a:rPr lang="en-IE" sz="7200" dirty="0"/>
              <a:t>Newcastle West Development Association – Vision </a:t>
            </a:r>
            <a:r>
              <a:rPr lang="en-IE" sz="7200" dirty="0" smtClean="0"/>
              <a:t>2023</a:t>
            </a:r>
          </a:p>
          <a:p>
            <a:r>
              <a:rPr lang="en-IE" sz="7200" dirty="0" smtClean="0"/>
              <a:t>Newcastle West Christmas Lights Project</a:t>
            </a:r>
            <a:endParaRPr lang="en-IE" sz="7200" dirty="0"/>
          </a:p>
          <a:p>
            <a:r>
              <a:rPr lang="en-IE" sz="7200" dirty="0"/>
              <a:t>Fuller’s </a:t>
            </a:r>
            <a:r>
              <a:rPr lang="en-IE" sz="7200" dirty="0" smtClean="0"/>
              <a:t>Folly</a:t>
            </a:r>
          </a:p>
          <a:p>
            <a:r>
              <a:rPr lang="en-IE" sz="7200" dirty="0" smtClean="0"/>
              <a:t>REDZ </a:t>
            </a:r>
            <a:r>
              <a:rPr lang="en-IE" sz="7200" dirty="0"/>
              <a:t>–  </a:t>
            </a:r>
            <a:r>
              <a:rPr lang="en-IE" sz="7200" dirty="0" smtClean="0"/>
              <a:t>Curlings Bridge, public </a:t>
            </a:r>
            <a:r>
              <a:rPr lang="en-IE" sz="7200" dirty="0"/>
              <a:t>lighting Maiden St. &amp; North Quay. </a:t>
            </a:r>
          </a:p>
          <a:p>
            <a:pPr marL="0" indent="0">
              <a:buNone/>
            </a:pPr>
            <a:r>
              <a:rPr lang="en-IE" sz="7200" dirty="0"/>
              <a:t> </a:t>
            </a:r>
            <a:r>
              <a:rPr lang="en-IE" sz="7200" dirty="0" smtClean="0"/>
              <a:t>                 -  </a:t>
            </a:r>
            <a:r>
              <a:rPr lang="en-IE" sz="7200" dirty="0"/>
              <a:t>repairs to Arra River wall. </a:t>
            </a:r>
          </a:p>
          <a:p>
            <a:r>
              <a:rPr lang="en-IE" sz="7200" dirty="0" smtClean="0"/>
              <a:t>Town </a:t>
            </a:r>
            <a:r>
              <a:rPr lang="en-IE" sz="7200" dirty="0"/>
              <a:t>&amp; Village </a:t>
            </a:r>
            <a:r>
              <a:rPr lang="en-IE" sz="7200" dirty="0" smtClean="0"/>
              <a:t>Renewal Scheme: </a:t>
            </a:r>
          </a:p>
          <a:p>
            <a:pPr marL="0" indent="0">
              <a:buNone/>
            </a:pPr>
            <a:r>
              <a:rPr lang="en-IE" sz="7200" dirty="0"/>
              <a:t>	</a:t>
            </a:r>
            <a:r>
              <a:rPr lang="en-IE" sz="7200" dirty="0" smtClean="0"/>
              <a:t>Abbeyfeale E Hub</a:t>
            </a:r>
          </a:p>
          <a:p>
            <a:pPr marL="0" indent="0">
              <a:buNone/>
            </a:pPr>
            <a:r>
              <a:rPr lang="en-IE" sz="7200" dirty="0"/>
              <a:t>	</a:t>
            </a:r>
            <a:r>
              <a:rPr lang="en-IE" sz="7200" dirty="0" smtClean="0"/>
              <a:t>Glin Interpretative Centre</a:t>
            </a:r>
            <a:endParaRPr lang="en-IE" sz="7200" dirty="0"/>
          </a:p>
          <a:p>
            <a:pPr marL="0" indent="0">
              <a:buNone/>
            </a:pPr>
            <a:r>
              <a:rPr lang="en-IE" sz="7200" dirty="0" smtClean="0"/>
              <a:t>	Newcastle </a:t>
            </a:r>
            <a:r>
              <a:rPr lang="en-IE" sz="7200" dirty="0"/>
              <a:t>West- </a:t>
            </a:r>
            <a:r>
              <a:rPr lang="en-IE" sz="7200" dirty="0" smtClean="0"/>
              <a:t>Fullers Folly </a:t>
            </a:r>
          </a:p>
          <a:p>
            <a:pPr marL="0" indent="0">
              <a:buNone/>
            </a:pPr>
            <a:r>
              <a:rPr lang="en-IE" sz="7200" dirty="0"/>
              <a:t>	</a:t>
            </a:r>
            <a:r>
              <a:rPr lang="en-IE" sz="7200" dirty="0" smtClean="0"/>
              <a:t>Abbeyfeale – Signage &amp; carpark resurfacing</a:t>
            </a:r>
          </a:p>
          <a:p>
            <a:pPr marL="0" indent="0">
              <a:buNone/>
            </a:pPr>
            <a:r>
              <a:rPr lang="en-IE" sz="7200" dirty="0" smtClean="0"/>
              <a:t>        	Athea- carpark resurfacing </a:t>
            </a:r>
          </a:p>
          <a:p>
            <a:pPr marL="0" indent="0">
              <a:buNone/>
            </a:pPr>
            <a:r>
              <a:rPr lang="en-IE" sz="7200" dirty="0"/>
              <a:t>	</a:t>
            </a:r>
            <a:r>
              <a:rPr lang="en-IE" sz="7200" dirty="0" smtClean="0"/>
              <a:t>Knockaderry – upgrade of community </a:t>
            </a:r>
            <a:r>
              <a:rPr lang="en-IE" sz="7200" dirty="0" smtClean="0"/>
              <a:t>hall</a:t>
            </a:r>
          </a:p>
          <a:p>
            <a:pPr marL="0" indent="0">
              <a:buNone/>
            </a:pPr>
            <a:r>
              <a:rPr lang="en-IE" sz="7200" dirty="0"/>
              <a:t>	</a:t>
            </a:r>
            <a:r>
              <a:rPr lang="en-IE" sz="7200" dirty="0" smtClean="0"/>
              <a:t>Kilmeedy – community café</a:t>
            </a:r>
          </a:p>
          <a:p>
            <a:pPr marL="0" indent="0">
              <a:buNone/>
            </a:pPr>
            <a:r>
              <a:rPr lang="en-IE" sz="7200" dirty="0"/>
              <a:t>	</a:t>
            </a:r>
            <a:r>
              <a:rPr lang="en-IE" sz="7200" dirty="0" smtClean="0"/>
              <a:t>Kantoher – reed bed </a:t>
            </a:r>
          </a:p>
          <a:p>
            <a:pPr marL="0" indent="0">
              <a:buNone/>
            </a:pPr>
            <a:r>
              <a:rPr lang="en-IE" dirty="0" smtClean="0"/>
              <a:t>					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981961439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b="1" dirty="0">
                <a:solidFill>
                  <a:srgbClr val="00B050"/>
                </a:solidFill>
              </a:rPr>
              <a:t>NCW </a:t>
            </a:r>
            <a:r>
              <a:rPr lang="en-IE" sz="4000" b="1" dirty="0" smtClean="0">
                <a:solidFill>
                  <a:srgbClr val="00B050"/>
                </a:solidFill>
              </a:rPr>
              <a:t>DISTRICT PROJECTS (2)</a:t>
            </a:r>
            <a:endParaRPr lang="en-IE" sz="4000" b="1" dirty="0">
              <a:solidFill>
                <a:srgbClr val="00B05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14348" y="1916832"/>
            <a:ext cx="8229600" cy="384017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IE" b="1" dirty="0"/>
              <a:t>Clár Programme </a:t>
            </a:r>
            <a:r>
              <a:rPr lang="en-IE" dirty="0"/>
              <a:t>– sum of </a:t>
            </a:r>
            <a:r>
              <a:rPr lang="en-IE" b="1" dirty="0">
                <a:solidFill>
                  <a:srgbClr val="C00000"/>
                </a:solidFill>
              </a:rPr>
              <a:t>€302,460 </a:t>
            </a:r>
            <a:r>
              <a:rPr lang="en-IE" dirty="0" smtClean="0"/>
              <a:t>received within the District.</a:t>
            </a:r>
            <a:endParaRPr lang="en-IE" dirty="0"/>
          </a:p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r>
              <a:rPr lang="en-IE" dirty="0"/>
              <a:t>Projects completed include installation of speed safety signage and lights, road markings at the following </a:t>
            </a:r>
            <a:r>
              <a:rPr lang="en-IE" dirty="0" smtClean="0"/>
              <a:t>national schools</a:t>
            </a:r>
            <a:r>
              <a:rPr lang="en-IE" dirty="0"/>
              <a:t>: </a:t>
            </a:r>
            <a:endParaRPr lang="en-IE" dirty="0" smtClean="0"/>
          </a:p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r>
              <a:rPr lang="en-IE" dirty="0" smtClean="0"/>
              <a:t>Glengurt</a:t>
            </a:r>
            <a:r>
              <a:rPr lang="en-IE" dirty="0"/>
              <a:t>, Mountcollins, Athea, Ashford</a:t>
            </a:r>
            <a:r>
              <a:rPr lang="en-IE" dirty="0" smtClean="0"/>
              <a:t>, Raheenagh, </a:t>
            </a:r>
            <a:r>
              <a:rPr lang="en-IE" dirty="0"/>
              <a:t>Dromtrasna, </a:t>
            </a:r>
            <a:r>
              <a:rPr lang="en-IE" dirty="0" smtClean="0"/>
              <a:t>Knocknasna, Meenkilly, </a:t>
            </a:r>
            <a:r>
              <a:rPr lang="en-IE" dirty="0"/>
              <a:t>Feenagh, </a:t>
            </a:r>
            <a:r>
              <a:rPr lang="en-IE" dirty="0" smtClean="0"/>
              <a:t>Kilmeedy.</a:t>
            </a:r>
          </a:p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r>
              <a:rPr lang="en-IE" dirty="0"/>
              <a:t>Pedestrian crossings at Ashford &amp; Raheenagh NS</a:t>
            </a:r>
          </a:p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r>
              <a:rPr lang="en-IE" dirty="0"/>
              <a:t>Funding also received for development of community playground at Raheenagh and safety measures at St. Fergus National School, </a:t>
            </a:r>
            <a:r>
              <a:rPr lang="en-IE" dirty="0" smtClean="0"/>
              <a:t>Glin</a:t>
            </a:r>
          </a:p>
          <a:p>
            <a:pPr marL="0" indent="0">
              <a:buNone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141558892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B050"/>
                </a:solidFill>
              </a:rPr>
              <a:t>NCW </a:t>
            </a:r>
            <a:r>
              <a:rPr lang="en-IE" b="1" dirty="0">
                <a:solidFill>
                  <a:srgbClr val="00B050"/>
                </a:solidFill>
              </a:rPr>
              <a:t>DISTRICT PROJECTS </a:t>
            </a:r>
            <a:r>
              <a:rPr lang="en-IE" b="1" dirty="0" smtClean="0">
                <a:solidFill>
                  <a:srgbClr val="00B050"/>
                </a:solidFill>
              </a:rPr>
              <a:t>(3)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E" sz="2400" b="1" dirty="0"/>
              <a:t>Development Fund </a:t>
            </a:r>
            <a:r>
              <a:rPr lang="en-IE" sz="2400" dirty="0"/>
              <a:t>– sum of </a:t>
            </a:r>
            <a:r>
              <a:rPr lang="en-IE" sz="2400" dirty="0">
                <a:solidFill>
                  <a:srgbClr val="FF0000"/>
                </a:solidFill>
              </a:rPr>
              <a:t>€350,000 </a:t>
            </a:r>
            <a:r>
              <a:rPr lang="en-IE" sz="2400" dirty="0"/>
              <a:t>allocated to District</a:t>
            </a:r>
            <a:r>
              <a:rPr lang="en-IE" dirty="0"/>
              <a:t>. </a:t>
            </a:r>
            <a:endParaRPr lang="en-IE" dirty="0" smtClean="0"/>
          </a:p>
          <a:p>
            <a:pPr marL="0" indent="0">
              <a:buNone/>
            </a:pPr>
            <a:r>
              <a:rPr lang="en-IE" sz="2000" dirty="0"/>
              <a:t> </a:t>
            </a:r>
            <a:r>
              <a:rPr lang="en-IE" sz="2000" dirty="0" smtClean="0"/>
              <a:t>     Projects include: 	</a:t>
            </a:r>
          </a:p>
          <a:p>
            <a:pPr marL="0" indent="0">
              <a:buNone/>
            </a:pPr>
            <a:endParaRPr lang="en-IE" sz="2000" dirty="0" smtClean="0"/>
          </a:p>
          <a:p>
            <a:pPr marL="0" indent="0">
              <a:buNone/>
            </a:pPr>
            <a:r>
              <a:rPr lang="en-IE" sz="2000" dirty="0" smtClean="0"/>
              <a:t>Curlings Bridge</a:t>
            </a:r>
          </a:p>
          <a:p>
            <a:pPr marL="0" indent="0">
              <a:buNone/>
            </a:pPr>
            <a:r>
              <a:rPr lang="en-IE" sz="2000" dirty="0" smtClean="0"/>
              <a:t>Newcastle West Athletics Hub</a:t>
            </a:r>
          </a:p>
          <a:p>
            <a:pPr marL="0" indent="0">
              <a:buNone/>
            </a:pPr>
            <a:r>
              <a:rPr lang="en-IE" sz="2000" dirty="0" smtClean="0"/>
              <a:t>Footpath upgrades &amp; road safety measures at Dromcollogher, Newcastle West, Abbeyfeale, Glin </a:t>
            </a:r>
          </a:p>
          <a:p>
            <a:pPr marL="0" indent="0">
              <a:buNone/>
            </a:pPr>
            <a:r>
              <a:rPr lang="en-IE" sz="2000" dirty="0" smtClean="0"/>
              <a:t>Newcastle Integrated Traffic Movement</a:t>
            </a:r>
          </a:p>
          <a:p>
            <a:pPr marL="0" indent="0">
              <a:buNone/>
            </a:pPr>
            <a:r>
              <a:rPr lang="en-IE" sz="2000" dirty="0" smtClean="0"/>
              <a:t>Abbeyfeale Traffic Management Plan</a:t>
            </a:r>
            <a:endParaRPr lang="en-IE" sz="2000" dirty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685768084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14348" y="928670"/>
            <a:ext cx="8106124" cy="628122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rgbClr val="00B050"/>
                </a:solidFill>
              </a:rPr>
              <a:t>GREAT SOUTHERN GREENWAY (GSG)</a:t>
            </a:r>
            <a:endParaRPr lang="en-IE" b="1" dirty="0">
              <a:solidFill>
                <a:srgbClr val="00B05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55576" y="1700808"/>
            <a:ext cx="7992888" cy="4425355"/>
          </a:xfrm>
        </p:spPr>
        <p:txBody>
          <a:bodyPr>
            <a:normAutofit/>
          </a:bodyPr>
          <a:lstStyle/>
          <a:p>
            <a:r>
              <a:rPr lang="en-IE" dirty="0" smtClean="0"/>
              <a:t>To </a:t>
            </a:r>
            <a:r>
              <a:rPr lang="en-IE" dirty="0"/>
              <a:t>date almost €2m </a:t>
            </a:r>
            <a:r>
              <a:rPr lang="en-IE" dirty="0" smtClean="0"/>
              <a:t>has </a:t>
            </a:r>
            <a:r>
              <a:rPr lang="en-IE" dirty="0"/>
              <a:t>been spent on the development of the </a:t>
            </a:r>
            <a:r>
              <a:rPr lang="en-IE" dirty="0" smtClean="0"/>
              <a:t>Greenway, funding from Hinterland fund, Rural Recreation Fund.</a:t>
            </a:r>
            <a:endParaRPr lang="en-IE" dirty="0"/>
          </a:p>
          <a:p>
            <a:r>
              <a:rPr lang="en-IE" dirty="0"/>
              <a:t>€2.74 m </a:t>
            </a:r>
            <a:r>
              <a:rPr lang="en-IE" dirty="0" smtClean="0"/>
              <a:t>was </a:t>
            </a:r>
            <a:r>
              <a:rPr lang="en-IE" dirty="0"/>
              <a:t>granted under </a:t>
            </a:r>
            <a:r>
              <a:rPr lang="en-IE" dirty="0" smtClean="0"/>
              <a:t>the Rural Regeneration Development Fund (RRDF) in 2018.</a:t>
            </a:r>
          </a:p>
          <a:p>
            <a:r>
              <a:rPr lang="en-IE" dirty="0" smtClean="0"/>
              <a:t>The funding will be used to </a:t>
            </a:r>
            <a:r>
              <a:rPr lang="en-IE" dirty="0"/>
              <a:t>upgrade the existing </a:t>
            </a:r>
            <a:r>
              <a:rPr lang="en-IE" dirty="0" smtClean="0"/>
              <a:t>Greenway surface, improve drainage, signage etc.</a:t>
            </a:r>
          </a:p>
          <a:p>
            <a:r>
              <a:rPr lang="en-IE" dirty="0" smtClean="0"/>
              <a:t>An application has been submitted to Fáilte Ireland for €3.6m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303085059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-99392"/>
            <a:ext cx="8229600" cy="1143000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B050"/>
                </a:solidFill>
              </a:rPr>
              <a:t>GREAT SOUTHERN GREENWAY (GSG)</a:t>
            </a:r>
            <a:endParaRPr lang="en-IE" sz="3200" dirty="0"/>
          </a:p>
        </p:txBody>
      </p:sp>
      <p:pic>
        <p:nvPicPr>
          <p:cNvPr id="4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79216"/>
            <a:ext cx="4898779" cy="324903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588" y="3590893"/>
            <a:ext cx="4897412" cy="3251881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01008"/>
            <a:ext cx="4761584" cy="3348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805" y="879216"/>
            <a:ext cx="3850195" cy="2712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4104729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59632" y="393384"/>
            <a:ext cx="8106124" cy="628122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rgbClr val="00B050"/>
                </a:solidFill>
              </a:rPr>
              <a:t>BARNAGH TUNNEL PROJECT</a:t>
            </a:r>
            <a:endParaRPr lang="en-IE" b="1" dirty="0">
              <a:solidFill>
                <a:srgbClr val="00B05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55576" y="908721"/>
            <a:ext cx="7560840" cy="576064"/>
          </a:xfrm>
        </p:spPr>
        <p:txBody>
          <a:bodyPr>
            <a:normAutofit fontScale="77500" lnSpcReduction="20000"/>
          </a:bodyPr>
          <a:lstStyle/>
          <a:p>
            <a:r>
              <a:rPr lang="en-GB" sz="2400" dirty="0" smtClean="0"/>
              <a:t>Barnagh Tunnel project is a €0.5m project which crosses under N21 linking the Greenway at Barnagh.</a:t>
            </a:r>
          </a:p>
          <a:p>
            <a:pPr marL="0" indent="0">
              <a:buNone/>
            </a:pPr>
            <a:endParaRPr lang="en-IE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12776"/>
            <a:ext cx="7741688" cy="544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5675257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940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00B050"/>
                </a:solidFill>
              </a:rPr>
              <a:t>Regional Athletics Hub </a:t>
            </a:r>
            <a:br>
              <a:rPr lang="en-GB" b="1" dirty="0">
                <a:solidFill>
                  <a:srgbClr val="00B050"/>
                </a:solidFill>
              </a:rPr>
            </a:br>
            <a:r>
              <a:rPr lang="en-GB" b="1" dirty="0">
                <a:solidFill>
                  <a:srgbClr val="00B050"/>
                </a:solidFill>
              </a:rPr>
              <a:t>Newcastle West</a:t>
            </a:r>
            <a:endParaRPr lang="en-IE" b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576" y="1700808"/>
            <a:ext cx="7715200" cy="4925144"/>
          </a:xfrm>
        </p:spPr>
        <p:txBody>
          <a:bodyPr/>
          <a:lstStyle/>
          <a:p>
            <a:r>
              <a:rPr lang="en-IE" dirty="0"/>
              <a:t>Feasibility Study Funded by the </a:t>
            </a:r>
            <a:r>
              <a:rPr lang="en-IE" dirty="0" smtClean="0"/>
              <a:t>GMA of NCW Municipal District</a:t>
            </a:r>
          </a:p>
          <a:p>
            <a:r>
              <a:rPr lang="en-IE" dirty="0" smtClean="0"/>
              <a:t>Purchase of site at Cloonyscrehane, NCW.</a:t>
            </a:r>
          </a:p>
          <a:p>
            <a:r>
              <a:rPr lang="en-IE" dirty="0" smtClean="0"/>
              <a:t>Part 8 Planning passed By Municipal District Councillors</a:t>
            </a:r>
          </a:p>
          <a:p>
            <a:r>
              <a:rPr lang="en-IE" dirty="0" smtClean="0"/>
              <a:t>Funding already obtained from Hinterland Fund, Development Fund, GMA.</a:t>
            </a:r>
          </a:p>
          <a:p>
            <a:r>
              <a:rPr lang="en-IE" dirty="0" smtClean="0"/>
              <a:t>Application recently made to Large Scale Sport Infrastructure Fund.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009811720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14348" y="764704"/>
            <a:ext cx="8106124" cy="864096"/>
          </a:xfrm>
        </p:spPr>
        <p:txBody>
          <a:bodyPr>
            <a:normAutofit fontScale="90000"/>
          </a:bodyPr>
          <a:lstStyle/>
          <a:p>
            <a:r>
              <a:rPr lang="en-GB" i="1" dirty="0" smtClean="0">
                <a:solidFill>
                  <a:srgbClr val="0E6C39"/>
                </a:solidFill>
              </a:rPr>
              <a:t/>
            </a:r>
            <a:br>
              <a:rPr lang="en-GB" i="1" dirty="0" smtClean="0">
                <a:solidFill>
                  <a:srgbClr val="0E6C39"/>
                </a:solidFill>
              </a:rPr>
            </a:br>
            <a:r>
              <a:rPr lang="en-GB" i="1" dirty="0" smtClean="0">
                <a:solidFill>
                  <a:srgbClr val="0E6C39"/>
                </a:solidFill>
              </a:rPr>
              <a:t>Regional </a:t>
            </a:r>
            <a:r>
              <a:rPr lang="en-GB" i="1" dirty="0">
                <a:solidFill>
                  <a:srgbClr val="0E6C39"/>
                </a:solidFill>
              </a:rPr>
              <a:t>Athletics Hub </a:t>
            </a:r>
            <a:br>
              <a:rPr lang="en-GB" i="1" dirty="0">
                <a:solidFill>
                  <a:srgbClr val="0E6C39"/>
                </a:solidFill>
              </a:rPr>
            </a:br>
            <a:endParaRPr lang="en-IE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04" y="1700213"/>
            <a:ext cx="7868355" cy="4425950"/>
          </a:xfrm>
        </p:spPr>
      </p:pic>
    </p:spTree>
    <p:extLst>
      <p:ext uri="{BB962C8B-B14F-4D97-AF65-F5344CB8AC3E}">
        <p14:creationId xmlns:p14="http://schemas.microsoft.com/office/powerpoint/2010/main" val="3973561575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14348" y="928670"/>
            <a:ext cx="8106124" cy="628122"/>
          </a:xfrm>
        </p:spPr>
        <p:txBody>
          <a:bodyPr>
            <a:normAutofit fontScale="90000"/>
          </a:bodyPr>
          <a:lstStyle/>
          <a:p>
            <a:r>
              <a:rPr lang="en-GB" i="1" dirty="0">
                <a:solidFill>
                  <a:srgbClr val="0E6C39"/>
                </a:solidFill>
              </a:rPr>
              <a:t>Regional Athletics Hub</a:t>
            </a:r>
            <a:endParaRPr lang="en-IE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74" y="1700808"/>
            <a:ext cx="8363272" cy="4992371"/>
          </a:xfrm>
        </p:spPr>
      </p:pic>
    </p:spTree>
    <p:extLst>
      <p:ext uri="{BB962C8B-B14F-4D97-AF65-F5344CB8AC3E}">
        <p14:creationId xmlns:p14="http://schemas.microsoft.com/office/powerpoint/2010/main" val="2804187568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940" y="404664"/>
            <a:ext cx="8229600" cy="1143000"/>
          </a:xfrm>
        </p:spPr>
        <p:txBody>
          <a:bodyPr>
            <a:normAutofit/>
          </a:bodyPr>
          <a:lstStyle/>
          <a:p>
            <a:r>
              <a:rPr lang="en-IE" b="1" dirty="0" smtClean="0">
                <a:solidFill>
                  <a:srgbClr val="00B050"/>
                </a:solidFill>
              </a:rPr>
              <a:t>Glin Public Realm Plan</a:t>
            </a:r>
            <a:endParaRPr lang="en-IE" b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576" y="1700808"/>
            <a:ext cx="7715200" cy="4925144"/>
          </a:xfrm>
        </p:spPr>
        <p:txBody>
          <a:bodyPr>
            <a:normAutofit/>
          </a:bodyPr>
          <a:lstStyle/>
          <a:p>
            <a:r>
              <a:rPr lang="en-IE" sz="3200" dirty="0" smtClean="0"/>
              <a:t>Plan Funded </a:t>
            </a:r>
            <a:r>
              <a:rPr lang="en-IE" sz="3200" dirty="0"/>
              <a:t>by the </a:t>
            </a:r>
            <a:r>
              <a:rPr lang="en-IE" sz="3200" dirty="0" smtClean="0"/>
              <a:t>NCW Municipal District</a:t>
            </a:r>
          </a:p>
          <a:p>
            <a:r>
              <a:rPr lang="en-IE" sz="3200" dirty="0" smtClean="0"/>
              <a:t>Plan Launched in July 2018</a:t>
            </a:r>
          </a:p>
          <a:p>
            <a:r>
              <a:rPr lang="en-IE" sz="3200" dirty="0" smtClean="0"/>
              <a:t>Part 8 Planning currently being developed by LCCC with public consultation in May 2019.</a:t>
            </a:r>
          </a:p>
          <a:p>
            <a:r>
              <a:rPr lang="en-IE" sz="3200" dirty="0" smtClean="0"/>
              <a:t>Funding approved from Town and Village Renewal Scheme for interpretative centre to rear of Library.</a:t>
            </a:r>
          </a:p>
        </p:txBody>
      </p:sp>
    </p:spTree>
    <p:extLst>
      <p:ext uri="{BB962C8B-B14F-4D97-AF65-F5344CB8AC3E}">
        <p14:creationId xmlns:p14="http://schemas.microsoft.com/office/powerpoint/2010/main" val="2992350040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 smtClean="0">
                <a:solidFill>
                  <a:srgbClr val="00B050"/>
                </a:solidFill>
              </a:rPr>
              <a:t>NCW </a:t>
            </a:r>
            <a:r>
              <a:rPr lang="en-IE" b="1" dirty="0">
                <a:solidFill>
                  <a:srgbClr val="00B050"/>
                </a:solidFill>
              </a:rPr>
              <a:t>MUNICIPAL </a:t>
            </a:r>
            <a:r>
              <a:rPr lang="en-IE" b="1" dirty="0" smtClean="0">
                <a:solidFill>
                  <a:srgbClr val="00B050"/>
                </a:solidFill>
              </a:rPr>
              <a:t>DISTRICT - STATS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Roadway – 1032km </a:t>
            </a:r>
          </a:p>
          <a:p>
            <a:pPr marL="0" indent="0">
              <a:buNone/>
            </a:pPr>
            <a:endParaRPr lang="en-IE" dirty="0" smtClean="0"/>
          </a:p>
          <a:p>
            <a:r>
              <a:rPr lang="en-IE" dirty="0" smtClean="0"/>
              <a:t>LA Houses – 626</a:t>
            </a:r>
          </a:p>
          <a:p>
            <a:pPr marL="0" indent="0">
              <a:buNone/>
            </a:pPr>
            <a:endParaRPr lang="en-IE" dirty="0" smtClean="0"/>
          </a:p>
          <a:p>
            <a:r>
              <a:rPr lang="en-IE" dirty="0" smtClean="0"/>
              <a:t>Population of the District – 27,336</a:t>
            </a:r>
          </a:p>
          <a:p>
            <a:pPr marL="0" indent="0">
              <a:buNone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707266548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80728"/>
            <a:ext cx="8280920" cy="5801795"/>
          </a:xfrm>
        </p:spPr>
      </p:pic>
      <p:sp>
        <p:nvSpPr>
          <p:cNvPr id="6" name="Content Placeholder 3"/>
          <p:cNvSpPr>
            <a:spLocks noGrp="1"/>
          </p:cNvSpPr>
          <p:nvPr>
            <p:ph type="title"/>
          </p:nvPr>
        </p:nvSpPr>
        <p:spPr>
          <a:xfrm>
            <a:off x="914400" y="125089"/>
            <a:ext cx="8229600" cy="1143000"/>
          </a:xfrm>
        </p:spPr>
        <p:txBody>
          <a:bodyPr/>
          <a:lstStyle/>
          <a:p>
            <a:r>
              <a:rPr lang="en-IE" b="1" dirty="0">
                <a:solidFill>
                  <a:srgbClr val="00B050"/>
                </a:solidFill>
              </a:rPr>
              <a:t>Glin Public Realm Plan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919214526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/>
          <p:cNvSpPr>
            <a:spLocks noGrp="1"/>
          </p:cNvSpPr>
          <p:nvPr>
            <p:ph type="title"/>
          </p:nvPr>
        </p:nvSpPr>
        <p:spPr>
          <a:xfrm>
            <a:off x="914400" y="125089"/>
            <a:ext cx="8229600" cy="1143000"/>
          </a:xfrm>
        </p:spPr>
        <p:txBody>
          <a:bodyPr/>
          <a:lstStyle/>
          <a:p>
            <a:r>
              <a:rPr lang="en-IE" b="1" dirty="0">
                <a:solidFill>
                  <a:srgbClr val="00B050"/>
                </a:solidFill>
              </a:rPr>
              <a:t>Glin Public Realm Plan</a:t>
            </a:r>
            <a:endParaRPr lang="en-IE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08720"/>
            <a:ext cx="8352928" cy="5856952"/>
          </a:xfrm>
        </p:spPr>
      </p:pic>
    </p:spTree>
    <p:extLst>
      <p:ext uri="{BB962C8B-B14F-4D97-AF65-F5344CB8AC3E}">
        <p14:creationId xmlns:p14="http://schemas.microsoft.com/office/powerpoint/2010/main" val="3997097383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926" y="5353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IE" b="1" dirty="0" smtClean="0">
                <a:solidFill>
                  <a:srgbClr val="00B050"/>
                </a:solidFill>
              </a:rPr>
              <a:t>Abbeyfeale Traffic Management Plan</a:t>
            </a:r>
            <a:endParaRPr lang="en-IE" b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576" y="1700808"/>
            <a:ext cx="7715200" cy="4925144"/>
          </a:xfrm>
        </p:spPr>
        <p:txBody>
          <a:bodyPr>
            <a:normAutofit lnSpcReduction="10000"/>
          </a:bodyPr>
          <a:lstStyle/>
          <a:p>
            <a:r>
              <a:rPr lang="en-IE" dirty="0" smtClean="0"/>
              <a:t>Public display 18</a:t>
            </a:r>
            <a:r>
              <a:rPr lang="en-IE" baseline="30000" dirty="0" smtClean="0"/>
              <a:t>th</a:t>
            </a:r>
            <a:r>
              <a:rPr lang="en-IE" dirty="0" smtClean="0"/>
              <a:t> December 2017 – 24</a:t>
            </a:r>
            <a:r>
              <a:rPr lang="en-IE" baseline="30000" dirty="0" smtClean="0"/>
              <a:t>th</a:t>
            </a:r>
            <a:r>
              <a:rPr lang="en-IE" dirty="0" smtClean="0"/>
              <a:t> January 2018. Public information day on 18</a:t>
            </a:r>
            <a:r>
              <a:rPr lang="en-IE" baseline="30000" dirty="0" smtClean="0"/>
              <a:t>th</a:t>
            </a:r>
            <a:r>
              <a:rPr lang="en-IE" dirty="0" smtClean="0"/>
              <a:t> January and  submissions received by 8</a:t>
            </a:r>
            <a:r>
              <a:rPr lang="en-IE" baseline="30000" dirty="0" smtClean="0"/>
              <a:t>th</a:t>
            </a:r>
            <a:r>
              <a:rPr lang="en-IE" dirty="0" smtClean="0"/>
              <a:t> February 2018. </a:t>
            </a:r>
          </a:p>
          <a:p>
            <a:pPr marL="0" indent="0">
              <a:buNone/>
            </a:pPr>
            <a:endParaRPr lang="en-IE" dirty="0" smtClean="0"/>
          </a:p>
          <a:p>
            <a:r>
              <a:rPr lang="en-IE" dirty="0" smtClean="0"/>
              <a:t>Part 8 Planning passed by Municipal District Councillors in May 2018.</a:t>
            </a:r>
          </a:p>
          <a:p>
            <a:pPr marL="0" indent="0">
              <a:buNone/>
            </a:pPr>
            <a:endParaRPr lang="en-IE" dirty="0" smtClean="0"/>
          </a:p>
          <a:p>
            <a:r>
              <a:rPr lang="en-IE" dirty="0" smtClean="0"/>
              <a:t>Plan being funded by Limerick City and County Council and Transport Infrastructure Ireland.</a:t>
            </a:r>
          </a:p>
          <a:p>
            <a:pPr marL="0" indent="0">
              <a:buNone/>
            </a:pPr>
            <a:endParaRPr lang="en-IE" dirty="0" smtClean="0"/>
          </a:p>
          <a:p>
            <a:r>
              <a:rPr lang="en-IE" dirty="0" smtClean="0"/>
              <a:t>Cost of plan circa €5m</a:t>
            </a:r>
          </a:p>
        </p:txBody>
      </p:sp>
    </p:spTree>
    <p:extLst>
      <p:ext uri="{BB962C8B-B14F-4D97-AF65-F5344CB8AC3E}">
        <p14:creationId xmlns:p14="http://schemas.microsoft.com/office/powerpoint/2010/main" val="2230376719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8640"/>
            <a:ext cx="8229600" cy="1143000"/>
          </a:xfrm>
        </p:spPr>
        <p:txBody>
          <a:bodyPr>
            <a:normAutofit/>
          </a:bodyPr>
          <a:lstStyle/>
          <a:p>
            <a:r>
              <a:rPr lang="en-IE" b="1" dirty="0" smtClean="0">
                <a:solidFill>
                  <a:srgbClr val="00B050"/>
                </a:solidFill>
              </a:rPr>
              <a:t>Fullers Folly</a:t>
            </a:r>
            <a:endParaRPr lang="en-IE" b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576" y="1196752"/>
            <a:ext cx="7715200" cy="4925144"/>
          </a:xfrm>
        </p:spPr>
        <p:txBody>
          <a:bodyPr>
            <a:normAutofit fontScale="92500" lnSpcReduction="10000"/>
          </a:bodyPr>
          <a:lstStyle/>
          <a:p>
            <a:r>
              <a:rPr lang="en-IE" sz="2400" dirty="0" smtClean="0"/>
              <a:t>Fullers Folly purchased by LCCC</a:t>
            </a:r>
            <a:r>
              <a:rPr lang="en-IE" sz="2400" dirty="0" smtClean="0"/>
              <a:t>.</a:t>
            </a:r>
          </a:p>
          <a:p>
            <a:pPr marL="0" indent="0">
              <a:buNone/>
            </a:pPr>
            <a:endParaRPr lang="en-IE" sz="2400" dirty="0" smtClean="0"/>
          </a:p>
          <a:p>
            <a:r>
              <a:rPr lang="en-IE" sz="2400" dirty="0" smtClean="0"/>
              <a:t>Funding approved from Town and Village Renewal Scheme to upgrade and refurbish the Folly</a:t>
            </a:r>
            <a:r>
              <a:rPr lang="en-IE" sz="2400" dirty="0" smtClean="0"/>
              <a:t>.</a:t>
            </a:r>
          </a:p>
          <a:p>
            <a:pPr marL="0" indent="0">
              <a:buNone/>
            </a:pPr>
            <a:endParaRPr lang="en-IE" sz="2400" dirty="0" smtClean="0"/>
          </a:p>
          <a:p>
            <a:r>
              <a:rPr lang="en-IE" sz="2400" dirty="0" smtClean="0"/>
              <a:t>An building assessment, survey, options report and business plan has been prepared for the building</a:t>
            </a:r>
            <a:r>
              <a:rPr lang="en-IE" sz="2400" dirty="0" smtClean="0"/>
              <a:t>.</a:t>
            </a:r>
          </a:p>
          <a:p>
            <a:pPr marL="0" indent="0">
              <a:buNone/>
            </a:pPr>
            <a:endParaRPr lang="en-IE" sz="2400" dirty="0" smtClean="0"/>
          </a:p>
          <a:p>
            <a:r>
              <a:rPr lang="en-IE" sz="2400" dirty="0" smtClean="0"/>
              <a:t>Works completed on the Folly in 2018</a:t>
            </a:r>
            <a:r>
              <a:rPr lang="en-IE" sz="2400" dirty="0" smtClean="0"/>
              <a:t>.</a:t>
            </a:r>
          </a:p>
          <a:p>
            <a:endParaRPr lang="en-IE" sz="2400" dirty="0" smtClean="0"/>
          </a:p>
          <a:p>
            <a:r>
              <a:rPr lang="en-IE" sz="2400" dirty="0" smtClean="0"/>
              <a:t>Funding approved under the RRDF </a:t>
            </a:r>
            <a:r>
              <a:rPr lang="en-IE" sz="2400" dirty="0" smtClean="0"/>
              <a:t>2018 - €330,000</a:t>
            </a:r>
          </a:p>
          <a:p>
            <a:pPr marL="0" indent="0">
              <a:buNone/>
            </a:pPr>
            <a:endParaRPr lang="en-IE" sz="2400" dirty="0" smtClean="0"/>
          </a:p>
          <a:p>
            <a:r>
              <a:rPr lang="en-IE" sz="2400" dirty="0" smtClean="0"/>
              <a:t>Project Ongoing.</a:t>
            </a:r>
          </a:p>
        </p:txBody>
      </p:sp>
    </p:spTree>
    <p:extLst>
      <p:ext uri="{BB962C8B-B14F-4D97-AF65-F5344CB8AC3E}">
        <p14:creationId xmlns:p14="http://schemas.microsoft.com/office/powerpoint/2010/main" val="4283491090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9796" y="260648"/>
            <a:ext cx="8229600" cy="1143000"/>
          </a:xfrm>
        </p:spPr>
        <p:txBody>
          <a:bodyPr/>
          <a:lstStyle/>
          <a:p>
            <a:r>
              <a:rPr lang="en-IE" b="1" dirty="0">
                <a:solidFill>
                  <a:srgbClr val="00B050"/>
                </a:solidFill>
              </a:rPr>
              <a:t>Fullers Folly</a:t>
            </a:r>
            <a:endParaRPr lang="en-IE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43608" y="1268760"/>
            <a:ext cx="7139136" cy="539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558330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>
                <a:solidFill>
                  <a:srgbClr val="00B050"/>
                </a:solidFill>
              </a:rPr>
              <a:t>HOUSING GRANTS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IE" dirty="0"/>
              <a:t>610 grants to a value </a:t>
            </a:r>
            <a:r>
              <a:rPr lang="en-IE" b="1" dirty="0">
                <a:solidFill>
                  <a:srgbClr val="FF0000"/>
                </a:solidFill>
              </a:rPr>
              <a:t>€3.2m </a:t>
            </a:r>
            <a:r>
              <a:rPr lang="en-IE" dirty="0"/>
              <a:t>awarded as follows:  </a:t>
            </a:r>
          </a:p>
          <a:p>
            <a:endParaRPr lang="en-IE" sz="2300" dirty="0"/>
          </a:p>
          <a:p>
            <a:r>
              <a:rPr lang="en-IE" sz="2200" dirty="0"/>
              <a:t>Housing Aid for Older People </a:t>
            </a:r>
            <a:r>
              <a:rPr lang="en-IE" sz="2200" dirty="0" smtClean="0"/>
              <a:t>Grant         324 </a:t>
            </a:r>
            <a:r>
              <a:rPr lang="en-IE" sz="2200" dirty="0"/>
              <a:t>grants to the value of €1.5m</a:t>
            </a:r>
          </a:p>
          <a:p>
            <a:pPr marL="0" indent="0">
              <a:buNone/>
            </a:pPr>
            <a:endParaRPr lang="en-IE" sz="2300" dirty="0"/>
          </a:p>
          <a:p>
            <a:r>
              <a:rPr lang="en-IE" sz="2200" dirty="0"/>
              <a:t>Mobility Aid Grant</a:t>
            </a:r>
            <a:r>
              <a:rPr lang="en-IE" sz="2300" dirty="0"/>
              <a:t>		</a:t>
            </a:r>
            <a:r>
              <a:rPr lang="en-IE" sz="2300" dirty="0" smtClean="0"/>
              <a:t>           </a:t>
            </a:r>
            <a:r>
              <a:rPr lang="en-IE" sz="2200" dirty="0" smtClean="0"/>
              <a:t>164 </a:t>
            </a:r>
            <a:r>
              <a:rPr lang="en-IE" sz="2200" dirty="0"/>
              <a:t>grants to the value of €701,654</a:t>
            </a:r>
          </a:p>
          <a:p>
            <a:pPr marL="0" indent="0">
              <a:buNone/>
            </a:pPr>
            <a:endParaRPr lang="en-IE" sz="2300" dirty="0"/>
          </a:p>
          <a:p>
            <a:r>
              <a:rPr lang="en-IE" sz="2200" dirty="0"/>
              <a:t>Housing Adaptation Grant</a:t>
            </a:r>
            <a:r>
              <a:rPr lang="en-IE" sz="2300" dirty="0"/>
              <a:t>	</a:t>
            </a:r>
            <a:r>
              <a:rPr lang="en-IE" sz="2300" dirty="0" smtClean="0"/>
              <a:t>             </a:t>
            </a:r>
            <a:r>
              <a:rPr lang="en-IE" sz="2200" dirty="0" smtClean="0"/>
              <a:t>79 </a:t>
            </a:r>
            <a:r>
              <a:rPr lang="en-IE" sz="2200" dirty="0"/>
              <a:t>grants to the value of €642,045</a:t>
            </a:r>
          </a:p>
          <a:p>
            <a:pPr marL="0" indent="0">
              <a:buNone/>
            </a:pPr>
            <a:endParaRPr lang="en-IE" sz="2200" dirty="0"/>
          </a:p>
          <a:p>
            <a:r>
              <a:rPr lang="en-IE" sz="2200" dirty="0"/>
              <a:t>Disabled Persons Grants (LA houses) </a:t>
            </a:r>
            <a:r>
              <a:rPr lang="en-IE" sz="2200" dirty="0" smtClean="0"/>
              <a:t>      43 </a:t>
            </a:r>
            <a:r>
              <a:rPr lang="en-IE" sz="2200" dirty="0"/>
              <a:t>grants to the value of </a:t>
            </a:r>
            <a:r>
              <a:rPr lang="en-IE" sz="2200" dirty="0" smtClean="0"/>
              <a:t>€305,000</a:t>
            </a:r>
            <a:endParaRPr lang="en-IE" sz="2200" dirty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77569101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b="1" dirty="0" smtClean="0">
                <a:solidFill>
                  <a:srgbClr val="00B050"/>
                </a:solidFill>
              </a:rPr>
              <a:t>NewcastleWest.ie</a:t>
            </a:r>
            <a:endParaRPr lang="en-IE" b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E" dirty="0"/>
              <a:t>A new website </a:t>
            </a:r>
            <a:r>
              <a:rPr lang="en-IE" dirty="0" smtClean="0"/>
              <a:t>was launched in December 2018 </a:t>
            </a:r>
            <a:r>
              <a:rPr lang="en-IE" dirty="0"/>
              <a:t>showcasing </a:t>
            </a:r>
            <a:r>
              <a:rPr lang="en-IE" dirty="0" smtClean="0"/>
              <a:t>the </a:t>
            </a:r>
            <a:r>
              <a:rPr lang="en-IE" dirty="0"/>
              <a:t>best of County Limerick’s largest town, Newcastle West. </a:t>
            </a:r>
            <a:endParaRPr lang="en-IE" dirty="0" smtClean="0"/>
          </a:p>
          <a:p>
            <a:r>
              <a:rPr lang="en-IE" dirty="0" smtClean="0"/>
              <a:t>The new website is a joint </a:t>
            </a:r>
            <a:r>
              <a:rPr lang="en-IE" dirty="0"/>
              <a:t>collaboration between Limerick City and County Council and the Newcastle West Development Association.  </a:t>
            </a:r>
          </a:p>
        </p:txBody>
      </p:sp>
    </p:spTree>
    <p:extLst>
      <p:ext uri="{BB962C8B-B14F-4D97-AF65-F5344CB8AC3E}">
        <p14:creationId xmlns:p14="http://schemas.microsoft.com/office/powerpoint/2010/main" val="1197313498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 smtClean="0">
                <a:solidFill>
                  <a:srgbClr val="0E6C39"/>
                </a:solidFill>
              </a:rPr>
              <a:t>NewcastleWest.ie</a:t>
            </a:r>
            <a:r>
              <a:rPr lang="en-IE" dirty="0" smtClean="0">
                <a:solidFill>
                  <a:srgbClr val="0E6C39"/>
                </a:solidFill>
              </a:rPr>
              <a:t> </a:t>
            </a:r>
            <a:endParaRPr lang="en-IE" dirty="0">
              <a:solidFill>
                <a:srgbClr val="0E6C39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008" y="2286000"/>
            <a:ext cx="6836334" cy="3840163"/>
          </a:xfrm>
        </p:spPr>
      </p:pic>
    </p:spTree>
    <p:extLst>
      <p:ext uri="{BB962C8B-B14F-4D97-AF65-F5344CB8AC3E}">
        <p14:creationId xmlns:p14="http://schemas.microsoft.com/office/powerpoint/2010/main" val="1422805896"/>
      </p:ext>
    </p:extLst>
  </p:cSld>
  <p:clrMapOvr>
    <a:masterClrMapping/>
  </p:clrMapOvr>
  <p:transition>
    <p:pul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4000" b="1" dirty="0" smtClean="0">
                <a:solidFill>
                  <a:srgbClr val="00B050"/>
                </a:solidFill>
              </a:rPr>
              <a:t>CEMETERIES</a:t>
            </a:r>
            <a:endParaRPr lang="en-IE" sz="4000" b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IE" sz="1800" dirty="0"/>
              <a:t>Details of works carried out on cemeteries within the District to the value of </a:t>
            </a:r>
            <a:r>
              <a:rPr lang="en-IE" sz="1800" b="1" dirty="0">
                <a:solidFill>
                  <a:srgbClr val="C00000"/>
                </a:solidFill>
              </a:rPr>
              <a:t>€161,884</a:t>
            </a:r>
            <a:r>
              <a:rPr lang="en-IE" sz="1800" dirty="0"/>
              <a:t>:</a:t>
            </a:r>
          </a:p>
          <a:p>
            <a:pPr marL="0" indent="0">
              <a:buNone/>
            </a:pPr>
            <a:endParaRPr lang="en-IE" sz="1800" dirty="0"/>
          </a:p>
          <a:p>
            <a:r>
              <a:rPr lang="en-IE" sz="1800" dirty="0"/>
              <a:t>Footpath repairs –       Ardagh, Athea, Feenagh, Templeglantine, Kilfergus Glin, 					            	              Calvary Newcastle West, Dromcollogher</a:t>
            </a:r>
          </a:p>
          <a:p>
            <a:endParaRPr lang="en-IE" sz="1800" dirty="0"/>
          </a:p>
          <a:p>
            <a:r>
              <a:rPr lang="en-IE" sz="1800" dirty="0"/>
              <a:t>Boundary repairs –       Templeathea, Templeglantine, Kilfergus Glin, 				                               				       Dromcollogher</a:t>
            </a:r>
          </a:p>
          <a:p>
            <a:endParaRPr lang="en-IE" sz="1800" dirty="0"/>
          </a:p>
          <a:p>
            <a:r>
              <a:rPr lang="en-IE" sz="1800" dirty="0"/>
              <a:t>Tree removal/pruning – Templeathea, Ardagh, Castlemahon, St. Ita’s Killeedy, Grange, 						                Dromcollogher</a:t>
            </a:r>
          </a:p>
          <a:p>
            <a:pPr marL="0" indent="0">
              <a:buNone/>
            </a:pPr>
            <a:endParaRPr lang="en-IE" sz="1800" dirty="0"/>
          </a:p>
          <a:p>
            <a:r>
              <a:rPr lang="en-IE" sz="1800" dirty="0"/>
              <a:t>Access road repairs –    Springfield</a:t>
            </a:r>
          </a:p>
          <a:p>
            <a:r>
              <a:rPr lang="en-IE" sz="1800" dirty="0"/>
              <a:t>Geophysical Survey -    Springfield</a:t>
            </a:r>
          </a:p>
          <a:p>
            <a:endParaRPr lang="en-IE" sz="1800" dirty="0"/>
          </a:p>
        </p:txBody>
      </p:sp>
    </p:spTree>
    <p:extLst>
      <p:ext uri="{BB962C8B-B14F-4D97-AF65-F5344CB8AC3E}">
        <p14:creationId xmlns:p14="http://schemas.microsoft.com/office/powerpoint/2010/main" val="2888206399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4000" b="1" dirty="0" smtClean="0">
                <a:solidFill>
                  <a:srgbClr val="00B050"/>
                </a:solidFill>
              </a:rPr>
              <a:t>GMA SPECIAL PROJECTS</a:t>
            </a:r>
            <a:endParaRPr lang="en-IE" sz="4000" b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IE" dirty="0"/>
              <a:t>GMA Special Projects </a:t>
            </a:r>
            <a:r>
              <a:rPr lang="en-IE" dirty="0" smtClean="0"/>
              <a:t>funding in the sum of </a:t>
            </a:r>
            <a:r>
              <a:rPr lang="en-IE" b="1" dirty="0" smtClean="0">
                <a:solidFill>
                  <a:srgbClr val="FF0000"/>
                </a:solidFill>
              </a:rPr>
              <a:t>€500,000 </a:t>
            </a:r>
            <a:r>
              <a:rPr lang="en-IE" dirty="0"/>
              <a:t>provided by Councillors to </a:t>
            </a:r>
            <a:r>
              <a:rPr lang="en-IE" b="1" dirty="0" smtClean="0">
                <a:solidFill>
                  <a:srgbClr val="FF0000"/>
                </a:solidFill>
              </a:rPr>
              <a:t>83 projects </a:t>
            </a:r>
          </a:p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r>
              <a:rPr lang="en-IE" dirty="0" smtClean="0"/>
              <a:t>The following are some of the projects funded:</a:t>
            </a:r>
          </a:p>
          <a:p>
            <a:pPr marL="0" indent="0">
              <a:buNone/>
            </a:pPr>
            <a:endParaRPr lang="en-IE" dirty="0"/>
          </a:p>
          <a:p>
            <a:r>
              <a:rPr lang="en-IE" dirty="0" smtClean="0"/>
              <a:t>Feasibility </a:t>
            </a:r>
            <a:r>
              <a:rPr lang="en-IE" dirty="0"/>
              <a:t>Study for Regional Athletics Facility</a:t>
            </a:r>
          </a:p>
          <a:p>
            <a:r>
              <a:rPr lang="en-IE" dirty="0"/>
              <a:t>Newcastle West Chamber of Commerce for Newcastle West Five Year Plan</a:t>
            </a:r>
          </a:p>
          <a:p>
            <a:r>
              <a:rPr lang="en-IE" dirty="0" smtClean="0"/>
              <a:t>Glin </a:t>
            </a:r>
            <a:r>
              <a:rPr lang="en-IE" dirty="0" smtClean="0"/>
              <a:t>Development Association </a:t>
            </a:r>
            <a:r>
              <a:rPr lang="en-IE" dirty="0" smtClean="0"/>
              <a:t>– Glin Public Realm Plan</a:t>
            </a:r>
            <a:endParaRPr lang="en-IE" dirty="0"/>
          </a:p>
          <a:p>
            <a:r>
              <a:rPr lang="en-IE" dirty="0"/>
              <a:t>Abbeyfeale Community </a:t>
            </a:r>
            <a:r>
              <a:rPr lang="en-IE" dirty="0" smtClean="0"/>
              <a:t>Council &amp; Development Association </a:t>
            </a:r>
          </a:p>
          <a:p>
            <a:r>
              <a:rPr lang="en-IE" dirty="0" smtClean="0"/>
              <a:t>Broadford </a:t>
            </a:r>
            <a:r>
              <a:rPr lang="en-IE" dirty="0"/>
              <a:t>Development </a:t>
            </a:r>
            <a:r>
              <a:rPr lang="en-IE" dirty="0" smtClean="0"/>
              <a:t>Association &amp; Broadford Walking Trails </a:t>
            </a:r>
            <a:endParaRPr lang="en-IE" dirty="0"/>
          </a:p>
          <a:p>
            <a:r>
              <a:rPr lang="en-IE" dirty="0" smtClean="0"/>
              <a:t>Athea </a:t>
            </a:r>
            <a:r>
              <a:rPr lang="en-IE" dirty="0"/>
              <a:t>Phone Booth </a:t>
            </a:r>
            <a:r>
              <a:rPr lang="en-IE" dirty="0" smtClean="0"/>
              <a:t>Defibrillator &amp; Athea Tidy Towns</a:t>
            </a:r>
            <a:endParaRPr lang="en-IE" dirty="0"/>
          </a:p>
          <a:p>
            <a:r>
              <a:rPr lang="en-IE" dirty="0" smtClean="0"/>
              <a:t>Abbeyfeale </a:t>
            </a:r>
            <a:r>
              <a:rPr lang="en-IE" dirty="0"/>
              <a:t>Christmas Lights Festival </a:t>
            </a:r>
            <a:r>
              <a:rPr lang="en-IE" dirty="0" smtClean="0"/>
              <a:t>Committee</a:t>
            </a:r>
          </a:p>
          <a:p>
            <a:r>
              <a:rPr lang="en-IE" dirty="0" smtClean="0"/>
              <a:t>Tournafulla Development Association </a:t>
            </a:r>
          </a:p>
          <a:p>
            <a:endParaRPr lang="en-IE" dirty="0"/>
          </a:p>
          <a:p>
            <a:endParaRPr lang="en-IE" dirty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698873515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 smtClean="0">
                <a:solidFill>
                  <a:srgbClr val="00B050"/>
                </a:solidFill>
              </a:rPr>
              <a:t>Municipal District Councillors</a:t>
            </a:r>
            <a:endParaRPr lang="en-IE" b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Cllr Séamus Browne</a:t>
            </a:r>
          </a:p>
          <a:p>
            <a:r>
              <a:rPr lang="en-IE" dirty="0" smtClean="0"/>
              <a:t>Cllr Michael Collins</a:t>
            </a:r>
          </a:p>
          <a:p>
            <a:r>
              <a:rPr lang="en-IE" dirty="0" smtClean="0"/>
              <a:t>Cllr Francis Foley</a:t>
            </a:r>
          </a:p>
          <a:p>
            <a:r>
              <a:rPr lang="en-IE" dirty="0" smtClean="0"/>
              <a:t>Cllr Liam Galvin</a:t>
            </a:r>
          </a:p>
          <a:p>
            <a:r>
              <a:rPr lang="en-IE" dirty="0" smtClean="0"/>
              <a:t>Cllr Jerome Scanlan</a:t>
            </a:r>
          </a:p>
          <a:p>
            <a:r>
              <a:rPr lang="en-IE" dirty="0" smtClean="0"/>
              <a:t>Cllr John Sheahan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614782562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4000" b="1" dirty="0" smtClean="0">
                <a:solidFill>
                  <a:srgbClr val="00B050"/>
                </a:solidFill>
              </a:rPr>
              <a:t>GMA SPECIAL PROJECTS </a:t>
            </a:r>
            <a:endParaRPr lang="en-IE" sz="4000" b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IE" sz="2000" dirty="0" smtClean="0"/>
              <a:t>Knockaderry/Clouncagh </a:t>
            </a:r>
            <a:r>
              <a:rPr lang="en-IE" sz="2000" dirty="0"/>
              <a:t>Community Council</a:t>
            </a:r>
          </a:p>
          <a:p>
            <a:r>
              <a:rPr lang="en-IE" sz="2000" dirty="0"/>
              <a:t>Fleadh by the Feale</a:t>
            </a:r>
          </a:p>
          <a:p>
            <a:r>
              <a:rPr lang="en-IE" sz="2000" dirty="0" smtClean="0"/>
              <a:t>Newcastle </a:t>
            </a:r>
            <a:r>
              <a:rPr lang="en-IE" sz="2000" dirty="0"/>
              <a:t>West Defibrillator </a:t>
            </a:r>
            <a:r>
              <a:rPr lang="en-IE" sz="2000" dirty="0" smtClean="0"/>
              <a:t>Group</a:t>
            </a:r>
          </a:p>
          <a:p>
            <a:endParaRPr lang="en-IE" sz="2000" dirty="0"/>
          </a:p>
          <a:p>
            <a:endParaRPr lang="en-IE" sz="2000" dirty="0"/>
          </a:p>
          <a:p>
            <a:r>
              <a:rPr lang="en-IE" sz="2000" dirty="0"/>
              <a:t>Public Lighting – Ardagh, Dromcollogher, Newcastle West, Broadford, Ashford, Glin, Feenagh</a:t>
            </a:r>
          </a:p>
          <a:p>
            <a:r>
              <a:rPr lang="en-IE" sz="2000" dirty="0"/>
              <a:t>Footpath upgrades – Athea, Tournafulla, Newcastle West, Abbeyfeale, Ardagh, Broadford, Templeglantine, Knockaderry, </a:t>
            </a:r>
          </a:p>
          <a:p>
            <a:r>
              <a:rPr lang="en-IE" sz="2000" dirty="0"/>
              <a:t>Drainage works – Abbeyfeale, Newcastle West, Knockaderry, Athea, Feohanagh, Ashford, Kilmeedy</a:t>
            </a:r>
          </a:p>
          <a:p>
            <a:r>
              <a:rPr lang="en-IE" sz="2000" dirty="0"/>
              <a:t>Road upgrades – Raheenagh, Glin, Abbeyfeale, Knockdown</a:t>
            </a:r>
          </a:p>
          <a:p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3207941597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 smtClean="0">
                <a:solidFill>
                  <a:srgbClr val="00B050"/>
                </a:solidFill>
              </a:rPr>
              <a:t>DERELICT SITES 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dirty="0"/>
              <a:t> </a:t>
            </a:r>
            <a:endParaRPr lang="en-IE" dirty="0" smtClean="0"/>
          </a:p>
          <a:p>
            <a:pPr lvl="0"/>
            <a:r>
              <a:rPr lang="en-GB" sz="2600" dirty="0" smtClean="0"/>
              <a:t>There were approximately 230 Site Inspections carried out in the Newcastle West area in 2018.</a:t>
            </a:r>
            <a:endParaRPr lang="en-IE" sz="2600" dirty="0" smtClean="0"/>
          </a:p>
          <a:p>
            <a:pPr lvl="0"/>
            <a:r>
              <a:rPr lang="en-IE" sz="2600" dirty="0" smtClean="0"/>
              <a:t>There </a:t>
            </a:r>
            <a:r>
              <a:rPr lang="en-IE" sz="2600" dirty="0"/>
              <a:t>are currently 10 properties on the Derelict Sites Register within the Newcastle West Municipal District.</a:t>
            </a:r>
          </a:p>
          <a:p>
            <a:pPr lvl="0"/>
            <a:r>
              <a:rPr lang="en-IE" sz="2600" dirty="0"/>
              <a:t>We are currently progressing 6 Derelict Sites for Compulsory Acquisition under Derelict Sites Act and a further </a:t>
            </a:r>
          </a:p>
          <a:p>
            <a:r>
              <a:rPr lang="en-GB" sz="2600" dirty="0"/>
              <a:t>1 Derelict Site is being progressed for Compulsory Purchase Order under the Housing Act.</a:t>
            </a:r>
            <a:endParaRPr lang="en-IE" sz="2600" dirty="0"/>
          </a:p>
          <a:p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3805741774"/>
      </p:ext>
    </p:extLst>
  </p:cSld>
  <p:clrMapOvr>
    <a:masterClrMapping/>
  </p:clrMapOvr>
  <p:transition>
    <p:pull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9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419459"/>
            <a:ext cx="4752975" cy="3009900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  <a:outerShdw dist="38100" dir="9300000" sx="96000" sy="96000" algn="ctr" rotWithShape="0">
              <a:srgbClr val="000000">
                <a:alpha val="22000"/>
              </a:srgbClr>
            </a:outerShdw>
          </a:effectLst>
        </p:spPr>
      </p:pic>
      <p:pic>
        <p:nvPicPr>
          <p:cNvPr id="3" name="Content Placeholder 8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420888"/>
            <a:ext cx="3857625" cy="30289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3946213"/>
      </p:ext>
    </p:extLst>
  </p:cSld>
  <p:clrMapOvr>
    <a:masterClrMapping/>
  </p:clrMapOvr>
  <p:transition>
    <p:pull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4000" b="1" dirty="0">
                <a:solidFill>
                  <a:srgbClr val="00B050"/>
                </a:solidFill>
              </a:rPr>
              <a:t>Delegations</a:t>
            </a:r>
            <a:r>
              <a:rPr lang="en-IE" sz="4000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IE" sz="2000" dirty="0"/>
              <a:t>Delegations received by the Municipal District from 15 organisations as follows:</a:t>
            </a:r>
          </a:p>
          <a:p>
            <a:pPr marL="0" indent="0">
              <a:buNone/>
            </a:pPr>
            <a:r>
              <a:rPr lang="en-IE" sz="2000" dirty="0"/>
              <a:t>				</a:t>
            </a:r>
          </a:p>
          <a:p>
            <a:r>
              <a:rPr lang="en-IE" sz="2000" dirty="0"/>
              <a:t>Broadford Development Association</a:t>
            </a:r>
          </a:p>
          <a:p>
            <a:r>
              <a:rPr lang="en-IE" sz="2000" dirty="0"/>
              <a:t>Dromcollogher Community Council</a:t>
            </a:r>
          </a:p>
          <a:p>
            <a:r>
              <a:rPr lang="en-IE" sz="2000" dirty="0"/>
              <a:t>Knights of Westfest Committee</a:t>
            </a:r>
          </a:p>
          <a:p>
            <a:r>
              <a:rPr lang="en-IE" sz="2000" dirty="0"/>
              <a:t>Mountcollins Development Association</a:t>
            </a:r>
          </a:p>
          <a:p>
            <a:r>
              <a:rPr lang="en-IE" sz="2000" dirty="0"/>
              <a:t>Knockaderry/Clouncagh Community Council</a:t>
            </a:r>
          </a:p>
          <a:p>
            <a:r>
              <a:rPr lang="en-IE" sz="2000" dirty="0"/>
              <a:t>Abbeyfeale Community Council</a:t>
            </a:r>
          </a:p>
          <a:p>
            <a:r>
              <a:rPr lang="en-IE" sz="2000" dirty="0"/>
              <a:t>Glengurt NS Tournafulla</a:t>
            </a:r>
          </a:p>
          <a:p>
            <a:r>
              <a:rPr lang="en-IE" sz="2000" dirty="0"/>
              <a:t>Kantoher Development Group CLG</a:t>
            </a:r>
          </a:p>
          <a:p>
            <a:r>
              <a:rPr lang="en-IE" sz="2000" dirty="0"/>
              <a:t>Board of Management Scoil Mhuire agus Ide Newcastle West</a:t>
            </a:r>
          </a:p>
        </p:txBody>
      </p:sp>
    </p:spTree>
    <p:extLst>
      <p:ext uri="{BB962C8B-B14F-4D97-AF65-F5344CB8AC3E}">
        <p14:creationId xmlns:p14="http://schemas.microsoft.com/office/powerpoint/2010/main" val="1067873516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4000" b="1" dirty="0">
                <a:solidFill>
                  <a:srgbClr val="00B050"/>
                </a:solidFill>
              </a:rPr>
              <a:t>Delegations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IE" sz="2000" dirty="0"/>
              <a:t>Delegations received:</a:t>
            </a:r>
          </a:p>
          <a:p>
            <a:pPr marL="0" indent="0">
              <a:buNone/>
            </a:pPr>
            <a:endParaRPr lang="en-IE" sz="2000" dirty="0"/>
          </a:p>
          <a:p>
            <a:r>
              <a:rPr lang="en-IE" sz="2000" dirty="0"/>
              <a:t>Tournafulla Mountcollins Parish Committee</a:t>
            </a:r>
          </a:p>
          <a:p>
            <a:r>
              <a:rPr lang="en-IE" sz="2000" dirty="0"/>
              <a:t>Board of Management Killoughteen NS Newcastle West </a:t>
            </a:r>
          </a:p>
          <a:p>
            <a:r>
              <a:rPr lang="en-IE" sz="2000" dirty="0"/>
              <a:t>Board of Management </a:t>
            </a:r>
            <a:r>
              <a:rPr lang="en-IE" sz="2000" dirty="0" smtClean="0"/>
              <a:t>Scoil </a:t>
            </a:r>
            <a:r>
              <a:rPr lang="en-IE" sz="2000" dirty="0"/>
              <a:t>Mhuire NS Broadford</a:t>
            </a:r>
          </a:p>
          <a:p>
            <a:r>
              <a:rPr lang="en-IE" sz="2000" dirty="0"/>
              <a:t>Board of Management St. Fergus NS Glin</a:t>
            </a:r>
          </a:p>
          <a:p>
            <a:r>
              <a:rPr lang="en-IE" sz="2000" dirty="0"/>
              <a:t>Sikh Community</a:t>
            </a:r>
          </a:p>
          <a:p>
            <a:r>
              <a:rPr lang="en-IE" sz="2000" dirty="0"/>
              <a:t>Cryleview Residents Association Abbeyfeale </a:t>
            </a:r>
          </a:p>
          <a:p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1953890106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b="1" dirty="0" smtClean="0">
                <a:solidFill>
                  <a:srgbClr val="00B050"/>
                </a:solidFill>
              </a:rPr>
              <a:t>Municipal District Receptions</a:t>
            </a:r>
            <a:endParaRPr lang="en-IE" b="1" dirty="0">
              <a:solidFill>
                <a:srgbClr val="8EBC4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IE" sz="2800" dirty="0" smtClean="0"/>
          </a:p>
          <a:p>
            <a:r>
              <a:rPr lang="en-IE" sz="2800" dirty="0" smtClean="0"/>
              <a:t>Desmond College – Junior Achievement </a:t>
            </a:r>
          </a:p>
          <a:p>
            <a:r>
              <a:rPr lang="en-IE" sz="2800" dirty="0" smtClean="0"/>
              <a:t>Tidy Towns organisations </a:t>
            </a:r>
          </a:p>
          <a:p>
            <a:r>
              <a:rPr lang="en-IE" sz="2800" dirty="0" smtClean="0"/>
              <a:t>Newcastle West GAA</a:t>
            </a:r>
            <a:endParaRPr lang="en-IE" sz="2800" dirty="0"/>
          </a:p>
          <a:p>
            <a:r>
              <a:rPr lang="en-IE" sz="2800" dirty="0" smtClean="0"/>
              <a:t>Local Athletes and Musicians for their success at national and international events</a:t>
            </a:r>
          </a:p>
          <a:p>
            <a:r>
              <a:rPr lang="en-IE" sz="2800" dirty="0" smtClean="0"/>
              <a:t>Feenagh/Kilmeedy Scór Group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977160805"/>
      </p:ext>
    </p:extLst>
  </p:cSld>
  <p:clrMapOvr>
    <a:masterClrMapping/>
  </p:clrMapOvr>
  <p:transition>
    <p:pull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 smtClean="0">
                <a:solidFill>
                  <a:srgbClr val="00B050"/>
                </a:solidFill>
              </a:rPr>
              <a:t>1916 Remembrance</a:t>
            </a:r>
            <a:endParaRPr lang="en-I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988840"/>
            <a:ext cx="5976664" cy="4176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0223781"/>
      </p:ext>
    </p:extLst>
  </p:cSld>
  <p:clrMapOvr>
    <a:masterClrMapping/>
  </p:clrMapOvr>
  <p:transition>
    <p:pull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928670"/>
            <a:ext cx="7756324" cy="2932378"/>
          </a:xfrm>
        </p:spPr>
        <p:txBody>
          <a:bodyPr>
            <a:normAutofit fontScale="90000"/>
          </a:bodyPr>
          <a:lstStyle/>
          <a:p>
            <a:r>
              <a:rPr lang="en-IE" dirty="0" smtClean="0"/>
              <a:t/>
            </a:r>
            <a:br>
              <a:rPr lang="en-IE" dirty="0" smtClean="0"/>
            </a:br>
            <a:r>
              <a:rPr lang="en-IE" dirty="0" smtClean="0"/>
              <a:t/>
            </a:r>
            <a:br>
              <a:rPr lang="en-IE" dirty="0" smtClean="0"/>
            </a:br>
            <a:r>
              <a:rPr lang="en-IE" dirty="0"/>
              <a:t/>
            </a:r>
            <a:br>
              <a:rPr lang="en-IE" dirty="0"/>
            </a:br>
            <a:r>
              <a:rPr lang="en-IE" dirty="0" smtClean="0"/>
              <a:t/>
            </a:r>
            <a:br>
              <a:rPr lang="en-IE" dirty="0" smtClean="0"/>
            </a:br>
            <a:r>
              <a:rPr lang="en-IE" dirty="0">
                <a:solidFill>
                  <a:srgbClr val="0E6C39"/>
                </a:solidFill>
              </a:rPr>
              <a:t>THANK YOU</a:t>
            </a:r>
            <a:r>
              <a:rPr lang="en-IE" dirty="0"/>
              <a:t/>
            </a:r>
            <a:br>
              <a:rPr lang="en-IE" dirty="0"/>
            </a:br>
            <a:r>
              <a:rPr lang="en-IE" dirty="0" smtClean="0"/>
              <a:t/>
            </a:r>
            <a:br>
              <a:rPr lang="en-IE" dirty="0" smtClean="0"/>
            </a:br>
            <a:r>
              <a:rPr lang="en-IE" dirty="0"/>
              <a:t/>
            </a:r>
            <a:br>
              <a:rPr lang="en-IE" dirty="0"/>
            </a:b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244972014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87824" y="3251591"/>
            <a:ext cx="18473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800" b="1" dirty="0" smtClean="0"/>
          </a:p>
          <a:p>
            <a:endParaRPr lang="en-US" sz="2800" b="1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IE" sz="4000" b="1" dirty="0">
                <a:solidFill>
                  <a:srgbClr val="00B050"/>
                </a:solidFill>
              </a:rPr>
              <a:t>ROAD WORKS </a:t>
            </a:r>
            <a:r>
              <a:rPr lang="en-IE" sz="4000" b="1" dirty="0" smtClean="0">
                <a:solidFill>
                  <a:srgbClr val="00B050"/>
                </a:solidFill>
              </a:rPr>
              <a:t>SCHEME</a:t>
            </a:r>
            <a:br>
              <a:rPr lang="en-IE" sz="4000" b="1" dirty="0" smtClean="0">
                <a:solidFill>
                  <a:srgbClr val="00B050"/>
                </a:solidFill>
              </a:rPr>
            </a:br>
            <a:r>
              <a:rPr lang="en-IE" sz="4000" b="1" dirty="0" smtClean="0">
                <a:solidFill>
                  <a:srgbClr val="00B050"/>
                </a:solidFill>
              </a:rPr>
              <a:t>2015-2019</a:t>
            </a:r>
            <a:endParaRPr lang="en-IE" sz="4000" b="1" dirty="0">
              <a:solidFill>
                <a:srgbClr val="00B05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IE" sz="1900" dirty="0"/>
              <a:t>General Maintenance </a:t>
            </a:r>
            <a:r>
              <a:rPr lang="en-IE" sz="1900" dirty="0" smtClean="0"/>
              <a:t>of roads</a:t>
            </a:r>
            <a:endParaRPr lang="en-IE" sz="1900" dirty="0"/>
          </a:p>
          <a:p>
            <a:r>
              <a:rPr lang="en-IE" sz="1900" dirty="0"/>
              <a:t>Street </a:t>
            </a:r>
            <a:r>
              <a:rPr lang="en-IE" sz="1900" dirty="0" smtClean="0"/>
              <a:t>Cleaning</a:t>
            </a:r>
          </a:p>
          <a:p>
            <a:r>
              <a:rPr lang="en-IE" sz="1900" dirty="0" smtClean="0"/>
              <a:t>Road Reconstruction</a:t>
            </a:r>
          </a:p>
          <a:p>
            <a:r>
              <a:rPr lang="en-IE" sz="1900" dirty="0" smtClean="0"/>
              <a:t>Surface Dressing</a:t>
            </a:r>
          </a:p>
          <a:p>
            <a:r>
              <a:rPr lang="en-IE" sz="1900" dirty="0" smtClean="0"/>
              <a:t>Drainage and footpaths</a:t>
            </a:r>
          </a:p>
          <a:p>
            <a:r>
              <a:rPr lang="en-IE" sz="1900" dirty="0" smtClean="0"/>
              <a:t>Bridge Rehabilitation</a:t>
            </a:r>
          </a:p>
          <a:p>
            <a:r>
              <a:rPr lang="en-IE" sz="1900" dirty="0" smtClean="0"/>
              <a:t>Low Cost Safety Schemes</a:t>
            </a:r>
          </a:p>
          <a:p>
            <a:r>
              <a:rPr lang="en-IE" sz="1900" dirty="0" smtClean="0"/>
              <a:t>Community Involvement Scheme</a:t>
            </a:r>
          </a:p>
          <a:p>
            <a:r>
              <a:rPr lang="en-IE" sz="1900" dirty="0" smtClean="0"/>
              <a:t>Local Improvement Schemes</a:t>
            </a:r>
          </a:p>
          <a:p>
            <a:r>
              <a:rPr lang="en-IE" sz="1900" dirty="0" smtClean="0"/>
              <a:t>General Municipal Allocation</a:t>
            </a:r>
          </a:p>
          <a:p>
            <a:endParaRPr lang="en-IE" sz="1600" dirty="0" smtClean="0"/>
          </a:p>
          <a:p>
            <a:endParaRPr lang="en-IE" sz="1600" dirty="0" smtClean="0"/>
          </a:p>
          <a:p>
            <a:pPr marL="0" indent="0" algn="ctr">
              <a:buNone/>
            </a:pPr>
            <a:r>
              <a:rPr lang="en-IE" sz="2800" b="1" dirty="0" smtClean="0">
                <a:solidFill>
                  <a:srgbClr val="FF0000"/>
                </a:solidFill>
              </a:rPr>
              <a:t>€16,307,691</a:t>
            </a:r>
            <a:endParaRPr lang="en-IE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6" y="188640"/>
            <a:ext cx="8229600" cy="1143000"/>
          </a:xfrm>
        </p:spPr>
        <p:txBody>
          <a:bodyPr/>
          <a:lstStyle/>
          <a:p>
            <a:r>
              <a:rPr lang="en-IE" b="1" dirty="0">
                <a:solidFill>
                  <a:srgbClr val="00B050"/>
                </a:solidFill>
              </a:rPr>
              <a:t>ROAD WORKS </a:t>
            </a:r>
            <a:r>
              <a:rPr lang="en-IE" b="1" dirty="0" smtClean="0">
                <a:solidFill>
                  <a:srgbClr val="00B050"/>
                </a:solidFill>
              </a:rPr>
              <a:t>- SURFACING</a:t>
            </a:r>
            <a:endParaRPr lang="en-I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12776"/>
            <a:ext cx="8523596" cy="4794523"/>
          </a:xfrm>
        </p:spPr>
      </p:pic>
    </p:spTree>
    <p:extLst>
      <p:ext uri="{BB962C8B-B14F-4D97-AF65-F5344CB8AC3E}">
        <p14:creationId xmlns:p14="http://schemas.microsoft.com/office/powerpoint/2010/main" val="1075941523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548680"/>
            <a:ext cx="8229600" cy="1143000"/>
          </a:xfrm>
        </p:spPr>
        <p:txBody>
          <a:bodyPr/>
          <a:lstStyle/>
          <a:p>
            <a:r>
              <a:rPr lang="en-IE" b="1" dirty="0">
                <a:solidFill>
                  <a:srgbClr val="00B050"/>
                </a:solidFill>
              </a:rPr>
              <a:t>ROAD WORKS - </a:t>
            </a:r>
            <a:r>
              <a:rPr lang="en-IE" b="1" dirty="0" smtClean="0">
                <a:solidFill>
                  <a:srgbClr val="00B050"/>
                </a:solidFill>
              </a:rPr>
              <a:t>FOOTPATHS</a:t>
            </a:r>
            <a:endParaRPr lang="en-IE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84784"/>
            <a:ext cx="8576952" cy="4824536"/>
          </a:xfrm>
        </p:spPr>
      </p:pic>
    </p:spTree>
    <p:extLst>
      <p:ext uri="{BB962C8B-B14F-4D97-AF65-F5344CB8AC3E}">
        <p14:creationId xmlns:p14="http://schemas.microsoft.com/office/powerpoint/2010/main" val="2915908645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116632"/>
            <a:ext cx="8229600" cy="1143000"/>
          </a:xfrm>
        </p:spPr>
        <p:txBody>
          <a:bodyPr/>
          <a:lstStyle/>
          <a:p>
            <a:r>
              <a:rPr lang="en-IE" b="1" dirty="0" smtClean="0">
                <a:solidFill>
                  <a:srgbClr val="00B050"/>
                </a:solidFill>
              </a:rPr>
              <a:t>ROAD WORKS - DRAINAGE</a:t>
            </a:r>
            <a:endParaRPr lang="en-IE" b="1" dirty="0">
              <a:solidFill>
                <a:srgbClr val="00B05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094069"/>
            <a:ext cx="7643696" cy="5732772"/>
          </a:xfrm>
        </p:spPr>
      </p:pic>
    </p:spTree>
    <p:extLst>
      <p:ext uri="{BB962C8B-B14F-4D97-AF65-F5344CB8AC3E}">
        <p14:creationId xmlns:p14="http://schemas.microsoft.com/office/powerpoint/2010/main" val="1676532583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6" y="0"/>
            <a:ext cx="8229600" cy="1143000"/>
          </a:xfrm>
        </p:spPr>
        <p:txBody>
          <a:bodyPr/>
          <a:lstStyle/>
          <a:p>
            <a:r>
              <a:rPr lang="en-IE" b="1" dirty="0" smtClean="0">
                <a:solidFill>
                  <a:srgbClr val="00B050"/>
                </a:solidFill>
              </a:rPr>
              <a:t>ROAD WORKS - FOOTPATHS</a:t>
            </a:r>
            <a:endParaRPr lang="en-IE" b="1" dirty="0">
              <a:solidFill>
                <a:srgbClr val="00B05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80728"/>
            <a:ext cx="7690048" cy="5767536"/>
          </a:xfrm>
        </p:spPr>
      </p:pic>
    </p:spTree>
    <p:extLst>
      <p:ext uri="{BB962C8B-B14F-4D97-AF65-F5344CB8AC3E}">
        <p14:creationId xmlns:p14="http://schemas.microsoft.com/office/powerpoint/2010/main" val="3975418175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332656"/>
            <a:ext cx="8229600" cy="1143000"/>
          </a:xfrm>
        </p:spPr>
        <p:txBody>
          <a:bodyPr/>
          <a:lstStyle/>
          <a:p>
            <a:r>
              <a:rPr lang="en-IE" b="1" dirty="0" smtClean="0">
                <a:solidFill>
                  <a:srgbClr val="00B050"/>
                </a:solidFill>
              </a:rPr>
              <a:t>ROADS – WEATHER ALERTS</a:t>
            </a:r>
            <a:endParaRPr lang="en-IE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00808"/>
            <a:ext cx="8064895" cy="4536504"/>
          </a:xfrm>
        </p:spPr>
      </p:pic>
    </p:spTree>
    <p:extLst>
      <p:ext uri="{BB962C8B-B14F-4D97-AF65-F5344CB8AC3E}">
        <p14:creationId xmlns:p14="http://schemas.microsoft.com/office/powerpoint/2010/main" val="4124779162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E4C7E7DBB5E534A90409BE4651AD2A0" ma:contentTypeVersion="6" ma:contentTypeDescription="Create a new document." ma:contentTypeScope="" ma:versionID="cd35cf3f906377908834a622906f012c">
  <xsd:schema xmlns:xsd="http://www.w3.org/2001/XMLSchema" xmlns:p="http://schemas.microsoft.com/office/2006/metadata/properties" targetNamespace="http://schemas.microsoft.com/office/2006/metadata/properties" ma:root="true" ma:fieldsID="415de42c02a711cb509e3be8f0c0790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9ECBC48-07CD-45ED-B123-AA97D09252F3}">
  <ds:schemaRefs>
    <ds:schemaRef ds:uri="http://purl.org/dc/dcmitype/"/>
    <ds:schemaRef ds:uri="http://www.w3.org/XML/1998/namespace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2006/documentManagement/types"/>
  </ds:schemaRefs>
</ds:datastoreItem>
</file>

<file path=customXml/itemProps2.xml><?xml version="1.0" encoding="utf-8"?>
<ds:datastoreItem xmlns:ds="http://schemas.openxmlformats.org/officeDocument/2006/customXml" ds:itemID="{3767D3CB-79D6-4614-817D-52A84320CA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252E9C69-09C4-43EF-AB6A-9EC638A19B9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3326</TotalTime>
  <Words>931</Words>
  <Application>Microsoft Office PowerPoint</Application>
  <PresentationFormat>On-screen Show (4:3)</PresentationFormat>
  <Paragraphs>206</Paragraphs>
  <Slides>37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1_Office Theme</vt:lpstr>
      <vt:lpstr>Custom Design</vt:lpstr>
      <vt:lpstr>MUNICIPAL DISTRICT OF NEWCASTLE WEST  2014 - 2019</vt:lpstr>
      <vt:lpstr>NCW MUNICIPAL DISTRICT - STATS</vt:lpstr>
      <vt:lpstr>Municipal District Councillors</vt:lpstr>
      <vt:lpstr>ROAD WORKS SCHEME 2015-2019</vt:lpstr>
      <vt:lpstr>ROAD WORKS - SURFACING</vt:lpstr>
      <vt:lpstr>ROAD WORKS - FOOTPATHS</vt:lpstr>
      <vt:lpstr>ROAD WORKS - DRAINAGE</vt:lpstr>
      <vt:lpstr>ROAD WORKS - FOOTPATHS</vt:lpstr>
      <vt:lpstr>ROADS – WEATHER ALERTS</vt:lpstr>
      <vt:lpstr>NCW DISTRICT PROJECTS</vt:lpstr>
      <vt:lpstr>NCW DISTRICT PROJECTS (2)</vt:lpstr>
      <vt:lpstr>NCW DISTRICT PROJECTS (3)</vt:lpstr>
      <vt:lpstr>GREAT SOUTHERN GREENWAY (GSG)</vt:lpstr>
      <vt:lpstr>GREAT SOUTHERN GREENWAY (GSG)</vt:lpstr>
      <vt:lpstr>BARNAGH TUNNEL PROJECT</vt:lpstr>
      <vt:lpstr>Regional Athletics Hub  Newcastle West</vt:lpstr>
      <vt:lpstr> Regional Athletics Hub  </vt:lpstr>
      <vt:lpstr>Regional Athletics Hub</vt:lpstr>
      <vt:lpstr>Glin Public Realm Plan</vt:lpstr>
      <vt:lpstr>Glin Public Realm Plan</vt:lpstr>
      <vt:lpstr>Glin Public Realm Plan</vt:lpstr>
      <vt:lpstr>Abbeyfeale Traffic Management Plan</vt:lpstr>
      <vt:lpstr>Fullers Folly</vt:lpstr>
      <vt:lpstr>Fullers Folly</vt:lpstr>
      <vt:lpstr>HOUSING GRANTS</vt:lpstr>
      <vt:lpstr>NewcastleWest.ie</vt:lpstr>
      <vt:lpstr>NewcastleWest.ie </vt:lpstr>
      <vt:lpstr>CEMETERIES</vt:lpstr>
      <vt:lpstr>GMA SPECIAL PROJECTS</vt:lpstr>
      <vt:lpstr>GMA SPECIAL PROJECTS </vt:lpstr>
      <vt:lpstr>DERELICT SITES </vt:lpstr>
      <vt:lpstr>PowerPoint Presentation</vt:lpstr>
      <vt:lpstr>Delegations </vt:lpstr>
      <vt:lpstr>Delegations</vt:lpstr>
      <vt:lpstr>Municipal District Receptions</vt:lpstr>
      <vt:lpstr>1916 Remembrance</vt:lpstr>
      <vt:lpstr>    THANK YOU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ckirby</dc:creator>
  <cp:lastModifiedBy>margaret.corbett</cp:lastModifiedBy>
  <cp:revision>227</cp:revision>
  <dcterms:created xsi:type="dcterms:W3CDTF">2014-05-12T15:54:08Z</dcterms:created>
  <dcterms:modified xsi:type="dcterms:W3CDTF">2019-05-01T09:00:16Z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0x010100EE4C7E7DBB5E534A90409BE4651AD2A0</vt:lpwstr>
  </property>
  <property fmtid="{D5CDD505-2E9C-101B-9397-08002B2CF9AE}" pid="3" name="_AdHocReviewCycleID">
    <vt:i4>1247299950</vt:i4>
  </property>
  <property fmtid="{D5CDD505-2E9C-101B-9397-08002B2CF9AE}" pid="4" name="_NewReviewCycle">
    <vt:lpwstr/>
  </property>
  <property fmtid="{D5CDD505-2E9C-101B-9397-08002B2CF9AE}" pid="5" name="_EmailSubject">
    <vt:lpwstr>Items for website </vt:lpwstr>
  </property>
  <property fmtid="{D5CDD505-2E9C-101B-9397-08002B2CF9AE}" pid="6" name="_AuthorEmail">
    <vt:lpwstr>margaret.corbett@limerick.ie</vt:lpwstr>
  </property>
  <property fmtid="{D5CDD505-2E9C-101B-9397-08002B2CF9AE}" pid="7" name="_AuthorEmailDisplayName">
    <vt:lpwstr>Corbett, Margaret</vt:lpwstr>
  </property>
</Properties>
</file>