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  <p:sldId id="269" r:id="rId4"/>
    <p:sldId id="257" r:id="rId5"/>
    <p:sldId id="258" r:id="rId6"/>
    <p:sldId id="265" r:id="rId7"/>
    <p:sldId id="261" r:id="rId8"/>
    <p:sldId id="262" r:id="rId9"/>
    <p:sldId id="259" r:id="rId10"/>
    <p:sldId id="264" r:id="rId11"/>
    <p:sldId id="263" r:id="rId12"/>
    <p:sldId id="266" r:id="rId13"/>
    <p:sldId id="272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5A3A7"/>
    <a:srgbClr val="2179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6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4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B9878-91EB-41B3-B94A-0BFA69E9574E}" type="datetimeFigureOut">
              <a:rPr lang="en-IE" smtClean="0"/>
              <a:t>05/03/2019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FB61F-1075-498D-AA5A-69EEA858B27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616682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B9878-91EB-41B3-B94A-0BFA69E9574E}" type="datetimeFigureOut">
              <a:rPr lang="en-IE" smtClean="0"/>
              <a:t>05/03/2019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FB61F-1075-498D-AA5A-69EEA858B27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084301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B9878-91EB-41B3-B94A-0BFA69E9574E}" type="datetimeFigureOut">
              <a:rPr lang="en-IE" smtClean="0"/>
              <a:t>05/03/2019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FB61F-1075-498D-AA5A-69EEA858B27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69987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B9878-91EB-41B3-B94A-0BFA69E9574E}" type="datetimeFigureOut">
              <a:rPr lang="en-IE" smtClean="0"/>
              <a:t>05/03/2019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FB61F-1075-498D-AA5A-69EEA858B27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881056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B9878-91EB-41B3-B94A-0BFA69E9574E}" type="datetimeFigureOut">
              <a:rPr lang="en-IE" smtClean="0"/>
              <a:t>05/03/2019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FB61F-1075-498D-AA5A-69EEA858B27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47078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B9878-91EB-41B3-B94A-0BFA69E9574E}" type="datetimeFigureOut">
              <a:rPr lang="en-IE" smtClean="0"/>
              <a:t>05/03/2019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FB61F-1075-498D-AA5A-69EEA858B27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538120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B9878-91EB-41B3-B94A-0BFA69E9574E}" type="datetimeFigureOut">
              <a:rPr lang="en-IE" smtClean="0"/>
              <a:t>05/03/2019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FB61F-1075-498D-AA5A-69EEA858B27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45357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B9878-91EB-41B3-B94A-0BFA69E9574E}" type="datetimeFigureOut">
              <a:rPr lang="en-IE" smtClean="0"/>
              <a:t>05/03/2019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FB61F-1075-498D-AA5A-69EEA858B27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851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B9878-91EB-41B3-B94A-0BFA69E9574E}" type="datetimeFigureOut">
              <a:rPr lang="en-IE" smtClean="0"/>
              <a:t>05/03/2019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FB61F-1075-498D-AA5A-69EEA858B27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751411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B9878-91EB-41B3-B94A-0BFA69E9574E}" type="datetimeFigureOut">
              <a:rPr lang="en-IE" smtClean="0"/>
              <a:t>05/03/2019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FB61F-1075-498D-AA5A-69EEA858B27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744328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B9878-91EB-41B3-B94A-0BFA69E9574E}" type="datetimeFigureOut">
              <a:rPr lang="en-IE" smtClean="0"/>
              <a:t>05/03/2019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FB61F-1075-498D-AA5A-69EEA858B27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82600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9B9878-91EB-41B3-B94A-0BFA69E9574E}" type="datetimeFigureOut">
              <a:rPr lang="en-IE" smtClean="0"/>
              <a:t>05/03/2019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6FB61F-1075-498D-AA5A-69EEA858B27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271533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E" dirty="0" smtClean="0"/>
              <a:t>L</a:t>
            </a:r>
            <a:endParaRPr lang="en-I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E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Isosceles Triangle 4"/>
          <p:cNvSpPr/>
          <p:nvPr/>
        </p:nvSpPr>
        <p:spPr>
          <a:xfrm>
            <a:off x="7442200" y="3263900"/>
            <a:ext cx="4749800" cy="3594100"/>
          </a:xfrm>
          <a:prstGeom prst="triangle">
            <a:avLst>
              <a:gd name="adj" fmla="val 99865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08473" y="5765800"/>
            <a:ext cx="3283527" cy="95726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79400" y="4965700"/>
            <a:ext cx="8178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400" b="1" dirty="0" smtClean="0"/>
              <a:t>Presented by :- Anne Rizzo, Administrative Officer</a:t>
            </a:r>
          </a:p>
          <a:p>
            <a:r>
              <a:rPr lang="en-IE" sz="2400" b="1" dirty="0"/>
              <a:t>	</a:t>
            </a:r>
            <a:r>
              <a:rPr lang="en-IE" sz="2400" b="1" dirty="0" smtClean="0"/>
              <a:t>	  Urban &amp; Rural Community Development</a:t>
            </a:r>
          </a:p>
          <a:p>
            <a:r>
              <a:rPr lang="en-IE" sz="2400" b="1" dirty="0"/>
              <a:t>	</a:t>
            </a:r>
            <a:r>
              <a:rPr lang="en-IE" sz="2400" b="1" dirty="0" smtClean="0"/>
              <a:t>	  Social Development Directorate	</a:t>
            </a:r>
            <a:endParaRPr lang="en-IE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663700" y="2512378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7200" b="1" dirty="0" smtClean="0"/>
              <a:t>Max Arthur </a:t>
            </a:r>
            <a:r>
              <a:rPr lang="en-IE" sz="7200" b="1" dirty="0" err="1" smtClean="0"/>
              <a:t>Macauliffe</a:t>
            </a:r>
            <a:endParaRPr lang="en-IE" sz="72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1663700" y="3636499"/>
            <a:ext cx="853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His life and contribution to the Sikh Culture and Religion</a:t>
            </a:r>
            <a:endParaRPr lang="en-IE" sz="2400" b="1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rgbClr val="05A3A7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7100" y="483178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2092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E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3063"/>
            <a:ext cx="12192000" cy="6858000"/>
          </a:xfrm>
          <a:prstGeom prst="rect">
            <a:avLst/>
          </a:prstGeom>
        </p:spPr>
      </p:pic>
      <p:sp>
        <p:nvSpPr>
          <p:cNvPr id="5" name="Isosceles Triangle 4"/>
          <p:cNvSpPr/>
          <p:nvPr/>
        </p:nvSpPr>
        <p:spPr>
          <a:xfrm>
            <a:off x="7442200" y="3263900"/>
            <a:ext cx="4749800" cy="3594100"/>
          </a:xfrm>
          <a:prstGeom prst="triangle">
            <a:avLst>
              <a:gd name="adj" fmla="val 99865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08473" y="5765800"/>
            <a:ext cx="3283527" cy="957263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813300" y="575767"/>
            <a:ext cx="69469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5400" b="1" u="sng" dirty="0" smtClean="0"/>
              <a:t>Symbol of Sikhism</a:t>
            </a:r>
          </a:p>
          <a:p>
            <a:pPr algn="ctr"/>
            <a:endParaRPr lang="en-IE" sz="5400" b="1" u="sng" dirty="0"/>
          </a:p>
        </p:txBody>
      </p:sp>
      <p:sp>
        <p:nvSpPr>
          <p:cNvPr id="10" name="TextBox 9"/>
          <p:cNvSpPr txBox="1"/>
          <p:nvPr/>
        </p:nvSpPr>
        <p:spPr>
          <a:xfrm>
            <a:off x="5166859" y="1642835"/>
            <a:ext cx="6477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IE" sz="2400" b="1" dirty="0"/>
              <a:t>The symbol or emblem of Sikhism is known as the </a:t>
            </a:r>
            <a:r>
              <a:rPr lang="en-IE" sz="2400" b="1" dirty="0" err="1"/>
              <a:t>Khanda</a:t>
            </a:r>
            <a:r>
              <a:rPr lang="en-IE" sz="2400" b="1" dirty="0"/>
              <a:t>. It is made up of: The </a:t>
            </a:r>
            <a:r>
              <a:rPr lang="en-IE" sz="2400" b="1" dirty="0" err="1"/>
              <a:t>Khanda</a:t>
            </a:r>
            <a:r>
              <a:rPr lang="en-IE" sz="2400" b="1" dirty="0"/>
              <a:t> - a double edged </a:t>
            </a:r>
            <a:r>
              <a:rPr lang="en-IE" sz="2400" b="1" dirty="0" smtClean="0"/>
              <a:t>sword and the </a:t>
            </a:r>
            <a:r>
              <a:rPr lang="en-IE" sz="2400" b="1" dirty="0" err="1" smtClean="0"/>
              <a:t>Chakkar</a:t>
            </a:r>
            <a:r>
              <a:rPr lang="en-IE" sz="2400" b="1" dirty="0" smtClean="0"/>
              <a:t> - a circle without </a:t>
            </a:r>
            <a:r>
              <a:rPr lang="en-IE" sz="2400" b="1" dirty="0"/>
              <a:t>beginning or </a:t>
            </a:r>
            <a:r>
              <a:rPr lang="en-IE" sz="2400" b="1" dirty="0" smtClean="0"/>
              <a:t>end that represents God </a:t>
            </a:r>
            <a:r>
              <a:rPr lang="en-IE" sz="2400" b="1" dirty="0"/>
              <a:t>and </a:t>
            </a:r>
            <a:r>
              <a:rPr lang="en-IE" sz="2400" b="1" dirty="0" smtClean="0"/>
              <a:t>reminds </a:t>
            </a:r>
            <a:r>
              <a:rPr lang="en-IE" sz="2400" b="1" dirty="0"/>
              <a:t>Sikhs to remain within the rule of God.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rgbClr val="05A3A7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412" y="1804670"/>
            <a:ext cx="4798106" cy="4798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1301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E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Isosceles Triangle 4"/>
          <p:cNvSpPr/>
          <p:nvPr/>
        </p:nvSpPr>
        <p:spPr>
          <a:xfrm>
            <a:off x="7442200" y="3263900"/>
            <a:ext cx="4749800" cy="3594100"/>
          </a:xfrm>
          <a:prstGeom prst="triangle">
            <a:avLst>
              <a:gd name="adj" fmla="val 99865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08473" y="5765800"/>
            <a:ext cx="3283527" cy="957263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321300" y="614363"/>
            <a:ext cx="5778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IE" sz="5400" b="1" u="sng" dirty="0"/>
          </a:p>
        </p:txBody>
      </p:sp>
      <p:sp>
        <p:nvSpPr>
          <p:cNvPr id="10" name="TextBox 9"/>
          <p:cNvSpPr txBox="1"/>
          <p:nvPr/>
        </p:nvSpPr>
        <p:spPr>
          <a:xfrm>
            <a:off x="2311400" y="2108200"/>
            <a:ext cx="8356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/>
              <a:t/>
            </a:r>
            <a:br>
              <a:rPr lang="en-IE" dirty="0"/>
            </a:br>
            <a:endParaRPr lang="en-IE" dirty="0"/>
          </a:p>
        </p:txBody>
      </p:sp>
      <p:pic>
        <p:nvPicPr>
          <p:cNvPr id="9" name="Picture 8" descr="A man and woman praying in white garments at sunrise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263900"/>
            <a:ext cx="5067300" cy="333692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/>
          <p:cNvSpPr txBox="1"/>
          <p:nvPr/>
        </p:nvSpPr>
        <p:spPr>
          <a:xfrm>
            <a:off x="4167051" y="610950"/>
            <a:ext cx="838635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5400" b="1" dirty="0" smtClean="0"/>
              <a:t>Sikhism-Culture and History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084354" y="2045693"/>
            <a:ext cx="625239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IE" sz="2400" b="1" dirty="0" smtClean="0"/>
              <a:t>27 million Sikhs in the world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E" sz="2400" b="1" dirty="0" smtClean="0"/>
              <a:t>Originating mainly in </a:t>
            </a:r>
            <a:r>
              <a:rPr lang="en-IE" sz="2400" b="1" dirty="0"/>
              <a:t>the Punjab </a:t>
            </a:r>
            <a:endParaRPr lang="en-IE" sz="2400" b="1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E" sz="2400" b="1" dirty="0" smtClean="0"/>
              <a:t>Sikh </a:t>
            </a:r>
            <a:r>
              <a:rPr lang="en-IE" sz="2400" b="1" dirty="0"/>
              <a:t>communities exist on every inhabited </a:t>
            </a:r>
            <a:r>
              <a:rPr lang="en-IE" sz="2400" b="1" dirty="0" smtClean="0"/>
              <a:t>continent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E" sz="2400" b="1" dirty="0" smtClean="0"/>
              <a:t>2,000+ Sikhs living in Ireland</a:t>
            </a:r>
            <a:endParaRPr lang="en-IE" sz="2400" b="1" dirty="0"/>
          </a:p>
        </p:txBody>
      </p:sp>
    </p:spTree>
    <p:extLst>
      <p:ext uri="{BB962C8B-B14F-4D97-AF65-F5344CB8AC3E}">
        <p14:creationId xmlns:p14="http://schemas.microsoft.com/office/powerpoint/2010/main" val="3135858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E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6894"/>
            <a:ext cx="12192000" cy="6858000"/>
          </a:xfrm>
          <a:prstGeom prst="rect">
            <a:avLst/>
          </a:prstGeom>
        </p:spPr>
      </p:pic>
      <p:sp>
        <p:nvSpPr>
          <p:cNvPr id="5" name="Isosceles Triangle 4"/>
          <p:cNvSpPr/>
          <p:nvPr/>
        </p:nvSpPr>
        <p:spPr>
          <a:xfrm>
            <a:off x="7442200" y="3263900"/>
            <a:ext cx="4749800" cy="3594100"/>
          </a:xfrm>
          <a:prstGeom prst="triangle">
            <a:avLst>
              <a:gd name="adj" fmla="val 99865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08473" y="5765800"/>
            <a:ext cx="3283527" cy="957263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155140" y="537077"/>
            <a:ext cx="821615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5400" b="1" u="sng" dirty="0" smtClean="0"/>
              <a:t>Proposal for Consideration</a:t>
            </a:r>
            <a:endParaRPr lang="en-IE" sz="5400" b="1" u="sng" dirty="0"/>
          </a:p>
        </p:txBody>
      </p:sp>
      <p:sp>
        <p:nvSpPr>
          <p:cNvPr id="10" name="TextBox 9"/>
          <p:cNvSpPr txBox="1"/>
          <p:nvPr/>
        </p:nvSpPr>
        <p:spPr>
          <a:xfrm>
            <a:off x="2311399" y="6954727"/>
            <a:ext cx="126424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/>
              <a:t/>
            </a:r>
            <a:br>
              <a:rPr lang="en-IE" dirty="0"/>
            </a:br>
            <a:endParaRPr lang="en-IE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163" y="2736839"/>
            <a:ext cx="2846013" cy="392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 flipH="1">
            <a:off x="3899645" y="1401691"/>
            <a:ext cx="8041341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IE" sz="2400" b="1" dirty="0" smtClean="0"/>
              <a:t>Install </a:t>
            </a:r>
            <a:r>
              <a:rPr lang="en-IE" sz="2400" b="1" dirty="0"/>
              <a:t>a commemorative plaque in the grounds of </a:t>
            </a:r>
            <a:r>
              <a:rPr lang="en-IE" sz="2400" b="1" dirty="0" smtClean="0"/>
              <a:t>NCW  </a:t>
            </a:r>
            <a:r>
              <a:rPr lang="en-IE" sz="2400" b="1" dirty="0"/>
              <a:t>National School</a:t>
            </a:r>
          </a:p>
          <a:p>
            <a:endParaRPr lang="en-IE" sz="24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E" sz="2400" b="1" dirty="0" smtClean="0"/>
              <a:t>A </a:t>
            </a:r>
            <a:r>
              <a:rPr lang="en-IE" sz="2400" b="1" dirty="0"/>
              <a:t>one day seminar on the Life and works of Max Arthur </a:t>
            </a:r>
            <a:r>
              <a:rPr lang="en-IE" sz="2400" b="1" dirty="0" smtClean="0"/>
              <a:t>   </a:t>
            </a:r>
          </a:p>
          <a:p>
            <a:r>
              <a:rPr lang="en-IE" sz="2400" b="1" dirty="0"/>
              <a:t> </a:t>
            </a:r>
            <a:r>
              <a:rPr lang="en-IE" sz="2400" b="1" dirty="0" smtClean="0"/>
              <a:t>   </a:t>
            </a:r>
            <a:r>
              <a:rPr lang="en-IE" sz="2400" b="1" dirty="0" err="1" smtClean="0"/>
              <a:t>Macauliffe</a:t>
            </a:r>
            <a:endParaRPr lang="en-IE" sz="2400" b="1" dirty="0"/>
          </a:p>
          <a:p>
            <a:pPr>
              <a:buFont typeface="Arial" pitchFamily="34" charset="0"/>
              <a:buChar char="•"/>
            </a:pPr>
            <a:endParaRPr lang="en-IE" sz="24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E" sz="2400" b="1" dirty="0" smtClean="0"/>
              <a:t>An </a:t>
            </a:r>
            <a:r>
              <a:rPr lang="en-IE" sz="2400" b="1" dirty="0"/>
              <a:t>exhibition on Sikhism and the life of Max Arthur </a:t>
            </a:r>
            <a:r>
              <a:rPr lang="en-IE" sz="2400" b="1" dirty="0" smtClean="0"/>
              <a:t> </a:t>
            </a:r>
            <a:r>
              <a:rPr lang="en-IE" sz="2400" b="1" dirty="0" err="1" smtClean="0"/>
              <a:t>Macauliffe</a:t>
            </a:r>
            <a:endParaRPr lang="en-IE" sz="2400" b="1" dirty="0"/>
          </a:p>
          <a:p>
            <a:pPr>
              <a:buFont typeface="Arial" pitchFamily="34" charset="0"/>
              <a:buChar char="•"/>
            </a:pPr>
            <a:endParaRPr lang="en-IE" sz="2400" b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E" sz="2400" b="1" dirty="0" smtClean="0"/>
              <a:t>Launch </a:t>
            </a:r>
            <a:r>
              <a:rPr lang="en-IE" sz="2400" b="1" dirty="0"/>
              <a:t>of book on the life of Max Arthur </a:t>
            </a:r>
          </a:p>
          <a:p>
            <a:r>
              <a:rPr lang="en-IE" sz="2400" b="1" dirty="0" smtClean="0"/>
              <a:t>     </a:t>
            </a:r>
            <a:r>
              <a:rPr lang="en-IE" sz="2400" b="1" dirty="0" err="1" smtClean="0"/>
              <a:t>Macauliffe</a:t>
            </a:r>
            <a:r>
              <a:rPr lang="en-IE" sz="2400" b="1" dirty="0" smtClean="0"/>
              <a:t> written by </a:t>
            </a:r>
            <a:r>
              <a:rPr lang="en-IE" sz="2400" b="1" dirty="0" err="1"/>
              <a:t>Prof.</a:t>
            </a:r>
            <a:r>
              <a:rPr lang="en-IE" sz="2400" b="1" dirty="0"/>
              <a:t> Tadhg </a:t>
            </a:r>
            <a:r>
              <a:rPr lang="en-IE" sz="2400" b="1" dirty="0" smtClean="0"/>
              <a:t>Foley</a:t>
            </a:r>
          </a:p>
          <a:p>
            <a:endParaRPr lang="en-IE" sz="2400" b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E" sz="2400" b="1" dirty="0" smtClean="0"/>
              <a:t>Donation of books on Sikhism </a:t>
            </a:r>
          </a:p>
          <a:p>
            <a:r>
              <a:rPr lang="en-IE" sz="2400" b="1" dirty="0"/>
              <a:t> </a:t>
            </a:r>
            <a:r>
              <a:rPr lang="en-IE" sz="2400" b="1" dirty="0" smtClean="0"/>
              <a:t>    to the Library Service</a:t>
            </a:r>
            <a:endParaRPr lang="en-IE" sz="2400" b="1" dirty="0"/>
          </a:p>
        </p:txBody>
      </p:sp>
    </p:spTree>
    <p:extLst>
      <p:ext uri="{BB962C8B-B14F-4D97-AF65-F5344CB8AC3E}">
        <p14:creationId xmlns:p14="http://schemas.microsoft.com/office/powerpoint/2010/main" val="1555707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E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Isosceles Triangle 4"/>
          <p:cNvSpPr/>
          <p:nvPr/>
        </p:nvSpPr>
        <p:spPr>
          <a:xfrm>
            <a:off x="7442200" y="3263900"/>
            <a:ext cx="4749800" cy="3594100"/>
          </a:xfrm>
          <a:prstGeom prst="triangle">
            <a:avLst>
              <a:gd name="adj" fmla="val 99865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08473" y="5765800"/>
            <a:ext cx="3283527" cy="957263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2311400" y="2108200"/>
            <a:ext cx="8356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/>
              <a:t/>
            </a:r>
            <a:br>
              <a:rPr lang="en-IE" dirty="0"/>
            </a:br>
            <a:endParaRPr lang="en-IE" dirty="0"/>
          </a:p>
        </p:txBody>
      </p:sp>
      <p:sp>
        <p:nvSpPr>
          <p:cNvPr id="7" name="TextBox 6"/>
          <p:cNvSpPr txBox="1"/>
          <p:nvPr/>
        </p:nvSpPr>
        <p:spPr>
          <a:xfrm>
            <a:off x="3777630" y="2471400"/>
            <a:ext cx="709154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8800" b="1" dirty="0" smtClean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3846957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E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Isosceles Triangle 4"/>
          <p:cNvSpPr/>
          <p:nvPr/>
        </p:nvSpPr>
        <p:spPr>
          <a:xfrm>
            <a:off x="7442200" y="3263900"/>
            <a:ext cx="4749800" cy="3594100"/>
          </a:xfrm>
          <a:prstGeom prst="triangle">
            <a:avLst>
              <a:gd name="adj" fmla="val 99865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08473" y="5765800"/>
            <a:ext cx="3283527" cy="957263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321300" y="614363"/>
            <a:ext cx="5778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5400" b="1" u="sng" dirty="0" smtClean="0"/>
              <a:t>Background </a:t>
            </a:r>
            <a:endParaRPr lang="en-IE" sz="5400" b="1" u="sng" dirty="0"/>
          </a:p>
        </p:txBody>
      </p:sp>
      <p:sp>
        <p:nvSpPr>
          <p:cNvPr id="7" name="TextBox 6"/>
          <p:cNvSpPr txBox="1"/>
          <p:nvPr/>
        </p:nvSpPr>
        <p:spPr>
          <a:xfrm>
            <a:off x="1524000" y="2270802"/>
            <a:ext cx="884355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IE" sz="2400" b="1" dirty="0" smtClean="0"/>
              <a:t>Approach from Dublin Interfaith Forum (DCIF) April 2018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IE" sz="24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E" sz="2400" b="1" dirty="0" smtClean="0"/>
              <a:t>Initial meeting of LCCC staff with DCIF May 2018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IE" sz="24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E" sz="2400" b="1" dirty="0" smtClean="0"/>
              <a:t>Second meeting inviting additional interested parties June 2018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IE" sz="24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E" sz="2400" b="1" dirty="0" smtClean="0"/>
              <a:t>Establishment of a working group September 2018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IE" sz="24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E" sz="2400" b="1" dirty="0" smtClean="0"/>
              <a:t>Meeting to define actions to be pursued November 2018</a:t>
            </a:r>
          </a:p>
          <a:p>
            <a:endParaRPr lang="en-IE" dirty="0"/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603792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E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423"/>
            <a:ext cx="12192000" cy="6858000"/>
          </a:xfrm>
          <a:prstGeom prst="rect">
            <a:avLst/>
          </a:prstGeom>
        </p:spPr>
      </p:pic>
      <p:sp>
        <p:nvSpPr>
          <p:cNvPr id="5" name="Isosceles Triangle 4"/>
          <p:cNvSpPr/>
          <p:nvPr/>
        </p:nvSpPr>
        <p:spPr>
          <a:xfrm>
            <a:off x="7442200" y="3263900"/>
            <a:ext cx="4749800" cy="3594100"/>
          </a:xfrm>
          <a:prstGeom prst="triangle">
            <a:avLst>
              <a:gd name="adj" fmla="val 99865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08473" y="5765800"/>
            <a:ext cx="3283527" cy="957263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664823" y="614363"/>
            <a:ext cx="108813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5400" b="1" u="sng" dirty="0" smtClean="0"/>
              <a:t>Working Group Membership</a:t>
            </a:r>
            <a:endParaRPr lang="en-IE" sz="5400" b="1" u="sng" dirty="0"/>
          </a:p>
        </p:txBody>
      </p:sp>
      <p:sp>
        <p:nvSpPr>
          <p:cNvPr id="10" name="TextBox 9"/>
          <p:cNvSpPr txBox="1"/>
          <p:nvPr/>
        </p:nvSpPr>
        <p:spPr>
          <a:xfrm>
            <a:off x="1975434" y="1745115"/>
            <a:ext cx="8814485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I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E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2400" b="1" dirty="0" err="1" smtClean="0"/>
              <a:t>Dr.</a:t>
            </a:r>
            <a:r>
              <a:rPr lang="en-IE" sz="2400" b="1" dirty="0" smtClean="0"/>
              <a:t> Jasbir Puri, Sikh Community member, Dublin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E" sz="2400" b="1" dirty="0" err="1" smtClean="0"/>
              <a:t>Mr.Adrian</a:t>
            </a:r>
            <a:r>
              <a:rPr lang="en-IE" sz="2400" b="1" dirty="0" smtClean="0"/>
              <a:t> Cristea, Dublin City Interfaith Forum</a:t>
            </a:r>
            <a:endParaRPr lang="en-IE" sz="24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E" sz="2400" b="1" dirty="0" smtClean="0"/>
              <a:t>Mr. </a:t>
            </a:r>
            <a:r>
              <a:rPr lang="en-IE" sz="2400" b="1" dirty="0" err="1" smtClean="0"/>
              <a:t>Gurmukh</a:t>
            </a:r>
            <a:r>
              <a:rPr lang="en-IE" sz="2400" b="1" dirty="0" smtClean="0"/>
              <a:t> Singh </a:t>
            </a:r>
            <a:r>
              <a:rPr lang="en-IE" sz="2400" b="1" dirty="0" err="1" smtClean="0"/>
              <a:t>Bimbra</a:t>
            </a:r>
            <a:r>
              <a:rPr lang="en-IE" sz="2400" b="1" dirty="0" smtClean="0"/>
              <a:t>, Sikh Community member, Limerick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E" sz="2400" b="1" dirty="0" smtClean="0"/>
              <a:t>Ms. Patricia Rainsford, Limerick Interfaith Forum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E" sz="2400" b="1" dirty="0" smtClean="0"/>
              <a:t>Mr. Tadhg Mulcahy, </a:t>
            </a:r>
            <a:r>
              <a:rPr lang="en-IE" sz="2400" b="1" dirty="0" err="1" smtClean="0"/>
              <a:t>Newcastlewest</a:t>
            </a:r>
            <a:r>
              <a:rPr lang="en-IE" sz="2400" b="1" dirty="0" smtClean="0"/>
              <a:t>, Local Historian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E" sz="2400" b="1" dirty="0" smtClean="0"/>
              <a:t>Mr. John </a:t>
            </a:r>
            <a:r>
              <a:rPr lang="en-IE" sz="2400" b="1" dirty="0" err="1" smtClean="0"/>
              <a:t>Cussen</a:t>
            </a:r>
            <a:r>
              <a:rPr lang="en-IE" sz="2400" b="1" dirty="0" smtClean="0"/>
              <a:t>, </a:t>
            </a:r>
            <a:r>
              <a:rPr lang="en-IE" sz="2400" b="1" dirty="0" err="1" smtClean="0"/>
              <a:t>Newcastlewest</a:t>
            </a:r>
            <a:r>
              <a:rPr lang="en-IE" sz="2400" b="1" dirty="0" smtClean="0"/>
              <a:t>, Local Historian</a:t>
            </a:r>
            <a:endParaRPr lang="en-IE" sz="24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E" sz="2400" b="1" dirty="0" smtClean="0"/>
              <a:t>Professor Tadhg Foley, NUIG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E" sz="2400" b="1" dirty="0" err="1" smtClean="0"/>
              <a:t>Dr.</a:t>
            </a:r>
            <a:r>
              <a:rPr lang="en-IE" sz="2400" b="1" dirty="0" smtClean="0"/>
              <a:t> Matthew Potter, LCCC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E" sz="2400" b="1" dirty="0" smtClean="0"/>
              <a:t>Mr. Seamus O’Connor, LCCC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E" sz="2400" b="1" dirty="0" smtClean="0"/>
              <a:t>Ms. Anne Rizzo, LCCC</a:t>
            </a:r>
          </a:p>
          <a:p>
            <a:endParaRPr lang="en-IE" sz="2400" dirty="0"/>
          </a:p>
        </p:txBody>
      </p:sp>
    </p:spTree>
    <p:extLst>
      <p:ext uri="{BB962C8B-B14F-4D97-AF65-F5344CB8AC3E}">
        <p14:creationId xmlns:p14="http://schemas.microsoft.com/office/powerpoint/2010/main" val="1249162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E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17400" cy="6858000"/>
          </a:xfrm>
          <a:prstGeom prst="rect">
            <a:avLst/>
          </a:prstGeom>
        </p:spPr>
      </p:pic>
      <p:sp>
        <p:nvSpPr>
          <p:cNvPr id="5" name="Isosceles Triangle 4"/>
          <p:cNvSpPr/>
          <p:nvPr/>
        </p:nvSpPr>
        <p:spPr>
          <a:xfrm>
            <a:off x="7442200" y="3263900"/>
            <a:ext cx="4749800" cy="3594100"/>
          </a:xfrm>
          <a:prstGeom prst="triangle">
            <a:avLst>
              <a:gd name="adj" fmla="val 99865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08473" y="5765800"/>
            <a:ext cx="3283527" cy="957263"/>
          </a:xfrm>
          <a:prstGeom prst="rect">
            <a:avLst/>
          </a:prstGeom>
        </p:spPr>
      </p:pic>
      <p:pic>
        <p:nvPicPr>
          <p:cNvPr id="1026" name="Picture 2" descr="http://clanmcauliffe.com/famous/maxarthur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749" y="2657101"/>
            <a:ext cx="2759901" cy="3950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978728" y="585827"/>
            <a:ext cx="9213272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5400" b="1" dirty="0" smtClean="0"/>
              <a:t>         </a:t>
            </a:r>
            <a:r>
              <a:rPr lang="en-IE" sz="5400" b="1" u="sng" dirty="0" smtClean="0"/>
              <a:t>Max Arthur </a:t>
            </a:r>
            <a:r>
              <a:rPr lang="en-IE" sz="5400" b="1" u="sng" dirty="0" err="1" smtClean="0"/>
              <a:t>Macauliffe</a:t>
            </a:r>
            <a:endParaRPr lang="en-IE" sz="5400" b="1" u="sng" dirty="0" smtClean="0"/>
          </a:p>
          <a:p>
            <a:endParaRPr lang="en-IE" sz="2400" dirty="0" smtClean="0"/>
          </a:p>
          <a:p>
            <a:r>
              <a:rPr lang="en-IE" sz="2800" dirty="0" smtClean="0"/>
              <a:t>	</a:t>
            </a:r>
            <a:r>
              <a:rPr lang="en-IE" sz="2400" b="1" dirty="0" smtClean="0"/>
              <a:t>Born:- 11 September 1838</a:t>
            </a:r>
          </a:p>
          <a:p>
            <a:endParaRPr lang="en-IE" sz="2400" b="1" dirty="0" smtClean="0"/>
          </a:p>
          <a:p>
            <a:r>
              <a:rPr lang="en-IE" sz="2400" b="1" dirty="0" smtClean="0"/>
              <a:t>	Birthplace:- </a:t>
            </a:r>
            <a:r>
              <a:rPr lang="en-IE" sz="2400" b="1" dirty="0" err="1" smtClean="0"/>
              <a:t>Monigea</a:t>
            </a:r>
            <a:r>
              <a:rPr lang="en-IE" sz="2400" b="1" dirty="0" smtClean="0"/>
              <a:t>, </a:t>
            </a:r>
            <a:r>
              <a:rPr lang="en-IE" sz="2400" b="1" dirty="0" err="1" smtClean="0"/>
              <a:t>Templeglantine</a:t>
            </a:r>
            <a:r>
              <a:rPr lang="en-IE" sz="2400" b="1" dirty="0" smtClean="0"/>
              <a:t>, Co. Limerick</a:t>
            </a:r>
          </a:p>
          <a:p>
            <a:endParaRPr lang="en-IE" sz="2400" b="1" dirty="0" smtClean="0"/>
          </a:p>
          <a:p>
            <a:r>
              <a:rPr lang="en-IE" sz="2400" b="1" dirty="0" smtClean="0"/>
              <a:t>	Father:- John </a:t>
            </a:r>
            <a:r>
              <a:rPr lang="en-IE" sz="2400" b="1" dirty="0" err="1" smtClean="0"/>
              <a:t>Macauliffe</a:t>
            </a:r>
            <a:endParaRPr lang="en-IE" sz="2400" b="1" dirty="0" smtClean="0"/>
          </a:p>
          <a:p>
            <a:endParaRPr lang="en-IE" sz="2400" b="1" dirty="0" smtClean="0"/>
          </a:p>
          <a:p>
            <a:r>
              <a:rPr lang="en-IE" sz="2400" b="1" dirty="0" smtClean="0"/>
              <a:t>	Mother:- Julia </a:t>
            </a:r>
            <a:r>
              <a:rPr lang="en-IE" sz="2400" b="1" dirty="0" err="1" smtClean="0"/>
              <a:t>Macauliffe</a:t>
            </a:r>
            <a:r>
              <a:rPr lang="en-IE" sz="2400" b="1" dirty="0" smtClean="0"/>
              <a:t> nee Brown</a:t>
            </a:r>
          </a:p>
          <a:p>
            <a:endParaRPr lang="en-IE" sz="2400" b="1" dirty="0"/>
          </a:p>
          <a:p>
            <a:r>
              <a:rPr lang="en-IE" sz="2400" b="1" dirty="0"/>
              <a:t>	</a:t>
            </a:r>
            <a:r>
              <a:rPr lang="en-IE" sz="2400" b="1" dirty="0" smtClean="0"/>
              <a:t>Died:- 15 March 1913 (aged 74)</a:t>
            </a:r>
          </a:p>
          <a:p>
            <a:endParaRPr lang="en-IE" sz="2400" b="1" dirty="0"/>
          </a:p>
          <a:p>
            <a:r>
              <a:rPr lang="en-IE" sz="2400" b="1" dirty="0"/>
              <a:t>           </a:t>
            </a:r>
            <a:r>
              <a:rPr lang="en-IE" sz="2400" b="1" dirty="0" smtClean="0"/>
              <a:t>  Never </a:t>
            </a:r>
            <a:r>
              <a:rPr lang="en-IE" sz="2400" b="1" dirty="0"/>
              <a:t>Married</a:t>
            </a:r>
          </a:p>
        </p:txBody>
      </p:sp>
    </p:spTree>
    <p:extLst>
      <p:ext uri="{BB962C8B-B14F-4D97-AF65-F5344CB8AC3E}">
        <p14:creationId xmlns:p14="http://schemas.microsoft.com/office/powerpoint/2010/main" val="1505945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E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2700"/>
            <a:ext cx="12192000" cy="6858000"/>
          </a:xfrm>
          <a:prstGeom prst="rect">
            <a:avLst/>
          </a:prstGeom>
        </p:spPr>
      </p:pic>
      <p:sp>
        <p:nvSpPr>
          <p:cNvPr id="5" name="Isosceles Triangle 4"/>
          <p:cNvSpPr/>
          <p:nvPr/>
        </p:nvSpPr>
        <p:spPr>
          <a:xfrm>
            <a:off x="7442200" y="3263900"/>
            <a:ext cx="4749800" cy="3594100"/>
          </a:xfrm>
          <a:prstGeom prst="triangle">
            <a:avLst>
              <a:gd name="adj" fmla="val 99865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08473" y="5765800"/>
            <a:ext cx="3283527" cy="95726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506418" y="1571139"/>
            <a:ext cx="9524474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2400" b="1" dirty="0" smtClean="0"/>
              <a:t>Michael (Max) Arthur was the eldest child of John and Julia </a:t>
            </a:r>
            <a:r>
              <a:rPr lang="en-IE" sz="2400" b="1" dirty="0" err="1" smtClean="0"/>
              <a:t>Macauliffe</a:t>
            </a:r>
            <a:r>
              <a:rPr lang="en-IE" sz="2400" b="1" dirty="0" smtClean="0"/>
              <a:t>.</a:t>
            </a:r>
            <a:endParaRPr lang="en-IE" sz="2400" b="1" dirty="0"/>
          </a:p>
          <a:p>
            <a:r>
              <a:rPr lang="en-IE" sz="2400" b="1" dirty="0" smtClean="0"/>
              <a:t> 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2400" b="1" dirty="0" smtClean="0"/>
              <a:t>He had 7 sisters and 4 brothers.  </a:t>
            </a:r>
          </a:p>
          <a:p>
            <a:r>
              <a:rPr lang="en-IE" sz="2400" b="1" dirty="0" smtClean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2400" b="1" dirty="0" smtClean="0"/>
              <a:t>He moved with his family to the national school in </a:t>
            </a:r>
            <a:r>
              <a:rPr lang="en-IE" sz="2400" b="1" dirty="0" err="1" smtClean="0"/>
              <a:t>Newcastlwest</a:t>
            </a:r>
            <a:r>
              <a:rPr lang="en-IE" sz="2400" b="1" dirty="0" smtClean="0"/>
              <a:t> when he was eight years old as his father took up the post of “Master” of </a:t>
            </a:r>
          </a:p>
          <a:p>
            <a:r>
              <a:rPr lang="en-IE" sz="2400" b="1" dirty="0"/>
              <a:t> </a:t>
            </a:r>
            <a:r>
              <a:rPr lang="en-IE" sz="2400" b="1" dirty="0" smtClean="0"/>
              <a:t>   the school.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E" sz="24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2400" b="1" dirty="0" smtClean="0"/>
              <a:t>He won a scholarship to attend Springfield College Ennis </a:t>
            </a:r>
          </a:p>
          <a:p>
            <a:r>
              <a:rPr lang="en-IE" sz="2400" b="1" dirty="0"/>
              <a:t> </a:t>
            </a:r>
            <a:r>
              <a:rPr lang="en-IE" sz="2400" b="1" dirty="0" smtClean="0"/>
              <a:t>   (Now known as St. </a:t>
            </a:r>
            <a:r>
              <a:rPr lang="en-IE" sz="2400" b="1" dirty="0" err="1" smtClean="0"/>
              <a:t>Flannans</a:t>
            </a:r>
            <a:r>
              <a:rPr lang="en-IE" sz="2400" b="1" dirty="0" smtClean="0"/>
              <a:t> College)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E" sz="2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2400" b="1" dirty="0"/>
              <a:t>P</a:t>
            </a:r>
            <a:r>
              <a:rPr lang="en-IE" sz="2400" b="1" dirty="0" smtClean="0"/>
              <a:t>rogressed to Queens College Galway, today </a:t>
            </a:r>
          </a:p>
          <a:p>
            <a:r>
              <a:rPr lang="en-IE" sz="2400" b="1" dirty="0"/>
              <a:t> </a:t>
            </a:r>
            <a:r>
              <a:rPr lang="en-IE" sz="2400" b="1" dirty="0" smtClean="0"/>
              <a:t>   known as NUIG.</a:t>
            </a:r>
            <a:endParaRPr lang="en-IE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5057503" y="389532"/>
            <a:ext cx="5778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5400" b="1" u="sng" dirty="0" smtClean="0"/>
              <a:t>Early Life </a:t>
            </a:r>
            <a:endParaRPr lang="en-IE" sz="5400" b="1" u="sng" dirty="0"/>
          </a:p>
        </p:txBody>
      </p:sp>
    </p:spTree>
    <p:extLst>
      <p:ext uri="{BB962C8B-B14F-4D97-AF65-F5344CB8AC3E}">
        <p14:creationId xmlns:p14="http://schemas.microsoft.com/office/powerpoint/2010/main" val="3241239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E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Isosceles Triangle 4"/>
          <p:cNvSpPr/>
          <p:nvPr/>
        </p:nvSpPr>
        <p:spPr>
          <a:xfrm>
            <a:off x="7442200" y="3263900"/>
            <a:ext cx="4749800" cy="3594100"/>
          </a:xfrm>
          <a:prstGeom prst="triangle">
            <a:avLst>
              <a:gd name="adj" fmla="val 99865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08473" y="5765800"/>
            <a:ext cx="3283527" cy="95726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781300" y="1449091"/>
            <a:ext cx="86487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E" sz="2000" dirty="0"/>
          </a:p>
          <a:p>
            <a:r>
              <a:rPr lang="en-IE" sz="2400" b="1" dirty="0" smtClean="0"/>
              <a:t>University Education:- Queen's College, Galway. 1857 – 1862</a:t>
            </a:r>
          </a:p>
          <a:p>
            <a:r>
              <a:rPr lang="en-IE" sz="2400" b="1" dirty="0" smtClean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2400" b="1" dirty="0" smtClean="0"/>
              <a:t>Awarded </a:t>
            </a:r>
            <a:r>
              <a:rPr lang="en-IE" sz="2400" b="1" dirty="0"/>
              <a:t>junior scholarships in the Literary Division of the Arts Faculty for 1857-8, 1858-9, and 1859-60. </a:t>
            </a:r>
            <a:endParaRPr lang="en-IE" sz="24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2400" b="1" dirty="0" smtClean="0"/>
              <a:t>Awarded </a:t>
            </a:r>
            <a:r>
              <a:rPr lang="en-IE" sz="2400" b="1" dirty="0"/>
              <a:t>a B.A. degree with first class honours in Modern Languages in 1860. </a:t>
            </a:r>
            <a:endParaRPr lang="en-IE" sz="24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2400" b="1" dirty="0" smtClean="0"/>
              <a:t>Awarded </a:t>
            </a:r>
            <a:r>
              <a:rPr lang="en-IE" sz="2400" b="1" dirty="0"/>
              <a:t>a senior scholarship in Ancient Classics for </a:t>
            </a:r>
            <a:r>
              <a:rPr lang="en-IE" sz="2400" b="1" dirty="0" smtClean="0"/>
              <a:t>1860-1.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2400" b="1" dirty="0" smtClean="0"/>
              <a:t>Awarded a </a:t>
            </a:r>
            <a:r>
              <a:rPr lang="en-IE" sz="2400" b="1" dirty="0"/>
              <a:t>senior scholarship in Modern Languages and </a:t>
            </a:r>
            <a:endParaRPr lang="en-IE" sz="2400" b="1" dirty="0" smtClean="0"/>
          </a:p>
          <a:p>
            <a:r>
              <a:rPr lang="en-IE" sz="2400" b="1" dirty="0" smtClean="0"/>
              <a:t>    History 1861-2.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2400" b="1" dirty="0" smtClean="0"/>
              <a:t>Served </a:t>
            </a:r>
            <a:r>
              <a:rPr lang="en-IE" sz="2400" b="1" dirty="0"/>
              <a:t>as Secretary of the college's Literary and </a:t>
            </a:r>
            <a:endParaRPr lang="en-IE" sz="2400" b="1" dirty="0" smtClean="0"/>
          </a:p>
          <a:p>
            <a:r>
              <a:rPr lang="en-IE" sz="2400" b="1" dirty="0"/>
              <a:t> </a:t>
            </a:r>
            <a:r>
              <a:rPr lang="en-IE" sz="2400" b="1" dirty="0" smtClean="0"/>
              <a:t>   Debating </a:t>
            </a:r>
            <a:r>
              <a:rPr lang="en-IE" sz="2400" b="1" dirty="0"/>
              <a:t>Society </a:t>
            </a:r>
            <a:r>
              <a:rPr lang="en-IE" sz="2400" b="1" dirty="0" smtClean="0"/>
              <a:t>for </a:t>
            </a:r>
            <a:r>
              <a:rPr lang="en-IE" sz="2400" b="1" dirty="0"/>
              <a:t>the </a:t>
            </a:r>
            <a:r>
              <a:rPr lang="en-IE" sz="2400" b="1" dirty="0" smtClean="0"/>
              <a:t>1860-1861 </a:t>
            </a:r>
            <a:r>
              <a:rPr lang="en-IE" sz="2400" b="1" dirty="0"/>
              <a:t>session.</a:t>
            </a:r>
            <a:r>
              <a:rPr lang="en-IE" sz="2400" b="1" dirty="0" smtClean="0"/>
              <a:t/>
            </a:r>
            <a:br>
              <a:rPr lang="en-IE" sz="2400" b="1" dirty="0" smtClean="0"/>
            </a:br>
            <a:endParaRPr lang="en-IE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4038600" y="525761"/>
            <a:ext cx="5778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5400" b="1" u="sng" dirty="0" smtClean="0"/>
              <a:t>Education </a:t>
            </a:r>
            <a:endParaRPr lang="en-IE" sz="5400" b="1" u="sng" dirty="0"/>
          </a:p>
        </p:txBody>
      </p:sp>
    </p:spTree>
    <p:extLst>
      <p:ext uri="{BB962C8B-B14F-4D97-AF65-F5344CB8AC3E}">
        <p14:creationId xmlns:p14="http://schemas.microsoft.com/office/powerpoint/2010/main" val="2867664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E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Isosceles Triangle 4"/>
          <p:cNvSpPr/>
          <p:nvPr/>
        </p:nvSpPr>
        <p:spPr>
          <a:xfrm>
            <a:off x="7442200" y="3263900"/>
            <a:ext cx="4749800" cy="3594100"/>
          </a:xfrm>
          <a:prstGeom prst="triangle">
            <a:avLst>
              <a:gd name="adj" fmla="val 99865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08473" y="5765800"/>
            <a:ext cx="3283527" cy="957263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321300" y="614363"/>
            <a:ext cx="57785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5400" b="1" dirty="0" smtClean="0"/>
              <a:t>           </a:t>
            </a:r>
            <a:r>
              <a:rPr lang="en-IE" sz="5400" b="1" u="sng" dirty="0" smtClean="0"/>
              <a:t>Career</a:t>
            </a:r>
          </a:p>
          <a:p>
            <a:pPr algn="ctr"/>
            <a:endParaRPr lang="en-IE" sz="5400" b="1" u="sng" dirty="0"/>
          </a:p>
        </p:txBody>
      </p:sp>
      <p:sp>
        <p:nvSpPr>
          <p:cNvPr id="10" name="TextBox 9"/>
          <p:cNvSpPr txBox="1"/>
          <p:nvPr/>
        </p:nvSpPr>
        <p:spPr>
          <a:xfrm>
            <a:off x="2311400" y="2108200"/>
            <a:ext cx="83566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400" b="1" dirty="0" smtClean="0"/>
              <a:t>1862 - Joined the Indian Civil Service</a:t>
            </a:r>
          </a:p>
          <a:p>
            <a:endParaRPr lang="en-IE" sz="2400" b="1" dirty="0" smtClean="0"/>
          </a:p>
          <a:p>
            <a:r>
              <a:rPr lang="en-IE" sz="2400" b="1" dirty="0" smtClean="0"/>
              <a:t>1864 - Arrived </a:t>
            </a:r>
            <a:r>
              <a:rPr lang="en-IE" sz="2400" b="1" dirty="0"/>
              <a:t>in the </a:t>
            </a:r>
            <a:r>
              <a:rPr lang="en-IE" sz="2400" b="1" dirty="0" smtClean="0"/>
              <a:t>Punjab</a:t>
            </a:r>
          </a:p>
          <a:p>
            <a:endParaRPr lang="en-IE" sz="2400" b="1" dirty="0" smtClean="0"/>
          </a:p>
          <a:p>
            <a:r>
              <a:rPr lang="en-IE" sz="2400" b="1" dirty="0" smtClean="0"/>
              <a:t>1882 - Appointed </a:t>
            </a:r>
            <a:r>
              <a:rPr lang="en-IE" sz="2400" b="1" dirty="0"/>
              <a:t>Deputy Commissioner of the </a:t>
            </a:r>
            <a:r>
              <a:rPr lang="en-IE" sz="2400" b="1" dirty="0" smtClean="0"/>
              <a:t>Punjab</a:t>
            </a:r>
          </a:p>
          <a:p>
            <a:endParaRPr lang="en-IE" sz="2400" b="1" dirty="0" smtClean="0"/>
          </a:p>
          <a:p>
            <a:r>
              <a:rPr lang="en-IE" sz="2400" b="1" dirty="0" smtClean="0"/>
              <a:t>1884 – Appointed a </a:t>
            </a:r>
            <a:r>
              <a:rPr lang="en-IE" sz="2400" b="1" dirty="0"/>
              <a:t>Divisional </a:t>
            </a:r>
            <a:r>
              <a:rPr lang="en-IE" sz="2400" b="1" dirty="0" smtClean="0"/>
              <a:t>Judge</a:t>
            </a:r>
          </a:p>
          <a:p>
            <a:endParaRPr lang="en-IE" sz="2400" b="1" dirty="0" smtClean="0"/>
          </a:p>
          <a:p>
            <a:r>
              <a:rPr lang="en-IE" sz="2400" b="1" dirty="0" smtClean="0"/>
              <a:t>1893 – Retired from the Indian </a:t>
            </a:r>
            <a:r>
              <a:rPr lang="en-IE" sz="2400" b="1" dirty="0"/>
              <a:t>Civil </a:t>
            </a:r>
            <a:r>
              <a:rPr lang="en-IE" sz="2400" b="1" dirty="0" smtClean="0"/>
              <a:t>Service</a:t>
            </a:r>
            <a:r>
              <a:rPr lang="en-IE" sz="2400" b="1" dirty="0"/>
              <a:t> </a:t>
            </a:r>
            <a:r>
              <a:rPr lang="en-IE" sz="2400" dirty="0"/>
              <a:t/>
            </a:r>
            <a:br>
              <a:rPr lang="en-IE" sz="2400" dirty="0"/>
            </a:br>
            <a:endParaRPr lang="en-IE" sz="2400" dirty="0"/>
          </a:p>
        </p:txBody>
      </p:sp>
    </p:spTree>
    <p:extLst>
      <p:ext uri="{BB962C8B-B14F-4D97-AF65-F5344CB8AC3E}">
        <p14:creationId xmlns:p14="http://schemas.microsoft.com/office/powerpoint/2010/main" val="4258722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E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Isosceles Triangle 4"/>
          <p:cNvSpPr/>
          <p:nvPr/>
        </p:nvSpPr>
        <p:spPr>
          <a:xfrm>
            <a:off x="7442200" y="3263900"/>
            <a:ext cx="4749800" cy="3594100"/>
          </a:xfrm>
          <a:prstGeom prst="triangle">
            <a:avLst>
              <a:gd name="adj" fmla="val 99865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08473" y="5765800"/>
            <a:ext cx="3283527" cy="957263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321300" y="614363"/>
            <a:ext cx="5778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5400" b="1" u="sng" dirty="0" smtClean="0"/>
              <a:t>Publications</a:t>
            </a:r>
            <a:endParaRPr lang="en-IE" sz="5400" b="1" u="sng" dirty="0"/>
          </a:p>
        </p:txBody>
      </p:sp>
      <p:sp>
        <p:nvSpPr>
          <p:cNvPr id="10" name="TextBox 9"/>
          <p:cNvSpPr txBox="1"/>
          <p:nvPr/>
        </p:nvSpPr>
        <p:spPr>
          <a:xfrm>
            <a:off x="2311400" y="2108200"/>
            <a:ext cx="83566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400" b="1" dirty="0" smtClean="0"/>
              <a:t>Max </a:t>
            </a:r>
            <a:r>
              <a:rPr lang="en-IE" sz="2400" b="1" dirty="0" err="1" smtClean="0"/>
              <a:t>Macauliffe</a:t>
            </a:r>
            <a:r>
              <a:rPr lang="en-IE" sz="2400" b="1" dirty="0" smtClean="0"/>
              <a:t> has completed the classic </a:t>
            </a:r>
            <a:r>
              <a:rPr lang="en-IE" sz="2400" b="1" dirty="0"/>
              <a:t>translation into English of major parts of the </a:t>
            </a:r>
            <a:r>
              <a:rPr lang="en-IE" sz="2400" b="1" i="1" dirty="0" err="1"/>
              <a:t>Granth</a:t>
            </a:r>
            <a:r>
              <a:rPr lang="en-IE" sz="2400" b="1" dirty="0"/>
              <a:t>, the holy book of the Sikhs. </a:t>
            </a:r>
            <a:endParaRPr lang="en-IE" sz="2400" b="1" dirty="0" smtClean="0"/>
          </a:p>
          <a:p>
            <a:endParaRPr lang="en-IE" sz="2400" b="1" dirty="0"/>
          </a:p>
          <a:p>
            <a:r>
              <a:rPr lang="en-IE" sz="2400" b="1" dirty="0" smtClean="0"/>
              <a:t>In </a:t>
            </a:r>
            <a:r>
              <a:rPr lang="en-IE" sz="2400" b="1" dirty="0"/>
              <a:t>1909 Oxford University Press published </a:t>
            </a:r>
            <a:r>
              <a:rPr lang="en-IE" sz="2400" b="1" dirty="0" smtClean="0"/>
              <a:t>the first edition of his </a:t>
            </a:r>
            <a:r>
              <a:rPr lang="en-IE" sz="2400" b="1" dirty="0"/>
              <a:t>celebrated masterpiece, </a:t>
            </a:r>
            <a:r>
              <a:rPr lang="en-IE" sz="2400" b="1" i="1" dirty="0"/>
              <a:t>The Sikh Religion: Its Gurus, Sacred Writings and Authors, </a:t>
            </a:r>
            <a:r>
              <a:rPr lang="en-IE" sz="2400" b="1" dirty="0"/>
              <a:t>in six volumes and running to almost 2,500 pages. </a:t>
            </a:r>
            <a:endParaRPr lang="en-IE" sz="2400" b="1" dirty="0" smtClean="0"/>
          </a:p>
          <a:p>
            <a:endParaRPr lang="en-IE" sz="2400" b="1" dirty="0"/>
          </a:p>
          <a:p>
            <a:r>
              <a:rPr lang="en-IE" sz="2400" b="1" dirty="0" smtClean="0"/>
              <a:t>It has never since been </a:t>
            </a:r>
            <a:r>
              <a:rPr lang="en-IE" sz="2400" b="1" dirty="0"/>
              <a:t>out of print </a:t>
            </a:r>
          </a:p>
        </p:txBody>
      </p:sp>
    </p:spTree>
    <p:extLst>
      <p:ext uri="{BB962C8B-B14F-4D97-AF65-F5344CB8AC3E}">
        <p14:creationId xmlns:p14="http://schemas.microsoft.com/office/powerpoint/2010/main" val="988948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E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Isosceles Triangle 4"/>
          <p:cNvSpPr/>
          <p:nvPr/>
        </p:nvSpPr>
        <p:spPr>
          <a:xfrm>
            <a:off x="7442200" y="3263900"/>
            <a:ext cx="4749800" cy="3594100"/>
          </a:xfrm>
          <a:prstGeom prst="triangle">
            <a:avLst>
              <a:gd name="adj" fmla="val 99865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08473" y="5765800"/>
            <a:ext cx="3283527" cy="957263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651500" y="521475"/>
            <a:ext cx="5778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5400" b="1" u="sng" dirty="0"/>
              <a:t>W</a:t>
            </a:r>
            <a:r>
              <a:rPr lang="en-IE" sz="5400" b="1" u="sng" dirty="0" smtClean="0"/>
              <a:t>hat is Sikhism</a:t>
            </a:r>
            <a:endParaRPr lang="en-IE" sz="5400" b="1" u="sng" dirty="0"/>
          </a:p>
        </p:txBody>
      </p:sp>
      <p:sp>
        <p:nvSpPr>
          <p:cNvPr id="10" name="TextBox 9"/>
          <p:cNvSpPr txBox="1"/>
          <p:nvPr/>
        </p:nvSpPr>
        <p:spPr>
          <a:xfrm>
            <a:off x="2465812" y="1491140"/>
            <a:ext cx="8486503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IE" dirty="0"/>
              <a:t/>
            </a:r>
            <a:br>
              <a:rPr lang="en-IE" dirty="0"/>
            </a:br>
            <a:r>
              <a:rPr lang="en-IE" sz="2400" b="1" dirty="0"/>
              <a:t>Sikhism </a:t>
            </a:r>
            <a:r>
              <a:rPr lang="en-IE" sz="2400" b="1" dirty="0" smtClean="0"/>
              <a:t>was founded in </a:t>
            </a:r>
            <a:r>
              <a:rPr lang="en-IE" sz="2400" b="1" dirty="0"/>
              <a:t>the 16th century in the Punjab district of what is now India and Pakistan. It was founded by </a:t>
            </a:r>
            <a:r>
              <a:rPr lang="en-IE" sz="2400" b="1" dirty="0" smtClean="0"/>
              <a:t>Guru </a:t>
            </a:r>
            <a:r>
              <a:rPr lang="en-IE" sz="2400" b="1" dirty="0" err="1" smtClean="0"/>
              <a:t>Nanek</a:t>
            </a:r>
            <a:r>
              <a:rPr lang="en-IE" sz="2400" b="1" dirty="0" smtClean="0"/>
              <a:t> Dev Ji and </a:t>
            </a:r>
            <a:r>
              <a:rPr lang="en-IE" sz="2400" b="1" dirty="0"/>
              <a:t>is based on his teachings, and those of the 9 Sikh gurus who </a:t>
            </a:r>
            <a:r>
              <a:rPr lang="en-IE" sz="2400" b="1" dirty="0" smtClean="0"/>
              <a:t>have followed </a:t>
            </a:r>
            <a:r>
              <a:rPr lang="en-IE" sz="2400" b="1" dirty="0"/>
              <a:t>him</a:t>
            </a:r>
            <a:r>
              <a:rPr lang="en-IE" sz="2400" b="1" dirty="0" smtClean="0"/>
              <a:t>.</a:t>
            </a:r>
          </a:p>
          <a:p>
            <a:pPr algn="just"/>
            <a:endParaRPr lang="en-IE" sz="2400" b="1" dirty="0"/>
          </a:p>
          <a:p>
            <a:r>
              <a:rPr lang="en-IE" sz="2400" b="1" dirty="0"/>
              <a:t>The three duties of a Sikh - (3 pillars of Sikhism)</a:t>
            </a:r>
          </a:p>
          <a:p>
            <a:pPr lvl="0"/>
            <a:endParaRPr lang="en-IE" sz="2400" b="1" dirty="0"/>
          </a:p>
          <a:p>
            <a:pPr lvl="0"/>
            <a:r>
              <a:rPr lang="en-IE" sz="2400" b="1" dirty="0"/>
              <a:t>Nam </a:t>
            </a:r>
            <a:r>
              <a:rPr lang="en-IE" sz="2400" b="1" dirty="0" err="1"/>
              <a:t>japna</a:t>
            </a:r>
            <a:r>
              <a:rPr lang="en-IE" sz="2400" b="1" dirty="0"/>
              <a:t>: Keeping God in mind at all times</a:t>
            </a:r>
            <a:r>
              <a:rPr lang="en-IE" sz="2400" b="1" dirty="0" smtClean="0"/>
              <a:t>.</a:t>
            </a:r>
            <a:endParaRPr lang="en-IE" sz="2400" b="1" dirty="0"/>
          </a:p>
          <a:p>
            <a:pPr lvl="0"/>
            <a:r>
              <a:rPr lang="en-IE" sz="2400" b="1" dirty="0" err="1"/>
              <a:t>Kirt</a:t>
            </a:r>
            <a:r>
              <a:rPr lang="en-IE" sz="2400" b="1" dirty="0"/>
              <a:t> Karna: Earning an honest living. Since God is truth, </a:t>
            </a:r>
            <a:endParaRPr lang="en-IE" sz="2400" b="1" dirty="0" smtClean="0"/>
          </a:p>
          <a:p>
            <a:pPr lvl="0"/>
            <a:r>
              <a:rPr lang="en-IE" sz="2400" b="1" dirty="0" smtClean="0"/>
              <a:t>a </a:t>
            </a:r>
            <a:r>
              <a:rPr lang="en-IE" sz="2400" b="1" dirty="0"/>
              <a:t>Sikh seeks to live honestly</a:t>
            </a:r>
            <a:r>
              <a:rPr lang="en-IE" sz="2400" b="1" dirty="0" smtClean="0"/>
              <a:t>.</a:t>
            </a:r>
            <a:endParaRPr lang="en-IE" sz="2400" b="1" dirty="0"/>
          </a:p>
          <a:p>
            <a:r>
              <a:rPr lang="en-IE" sz="2400" b="1" dirty="0" err="1"/>
              <a:t>Vand</a:t>
            </a:r>
            <a:r>
              <a:rPr lang="en-IE" sz="2400" b="1" dirty="0"/>
              <a:t> </a:t>
            </a:r>
            <a:r>
              <a:rPr lang="en-IE" sz="2400" b="1" dirty="0" err="1"/>
              <a:t>Chhakna</a:t>
            </a:r>
            <a:r>
              <a:rPr lang="en-IE" sz="2400" b="1" dirty="0"/>
              <a:t>: (Literally, sharing one's </a:t>
            </a:r>
          </a:p>
          <a:p>
            <a:r>
              <a:rPr lang="en-IE" sz="2400" b="1" dirty="0"/>
              <a:t>earnings with others) Giving to charity and </a:t>
            </a:r>
            <a:endParaRPr lang="en-IE" sz="2400" b="1" dirty="0" smtClean="0"/>
          </a:p>
          <a:p>
            <a:r>
              <a:rPr lang="en-IE" sz="2400" b="1" dirty="0" smtClean="0"/>
              <a:t>caring</a:t>
            </a:r>
            <a:r>
              <a:rPr lang="en-IE" sz="2400" b="1" dirty="0"/>
              <a:t> for others</a:t>
            </a:r>
          </a:p>
          <a:p>
            <a:pPr algn="just"/>
            <a:endParaRPr lang="en-IE" sz="2400" dirty="0"/>
          </a:p>
          <a:p>
            <a:endParaRPr lang="en-IE" dirty="0" smtClean="0"/>
          </a:p>
          <a:p>
            <a:endParaRPr lang="en-IE" dirty="0"/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775236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571</TotalTime>
  <Words>542</Words>
  <Application>Microsoft Office PowerPoint</Application>
  <PresentationFormat>Widescreen</PresentationFormat>
  <Paragraphs>119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Anne Rizzo</dc:creator>
  <cp:lastModifiedBy>margaret.corbett</cp:lastModifiedBy>
  <cp:revision>53</cp:revision>
  <dcterms:created xsi:type="dcterms:W3CDTF">2019-02-21T13:37:43Z</dcterms:created>
  <dcterms:modified xsi:type="dcterms:W3CDTF">2019-03-05T12:08:32Z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768361281</vt:i4>
  </property>
  <property fmtid="{D5CDD505-2E9C-101B-9397-08002B2CF9AE}" pid="3" name="_NewReviewCycle">
    <vt:lpwstr/>
  </property>
  <property fmtid="{D5CDD505-2E9C-101B-9397-08002B2CF9AE}" pid="4" name="_EmailSubject">
    <vt:lpwstr>Items for website - NCW Municipal District Meeting 6th March</vt:lpwstr>
  </property>
  <property fmtid="{D5CDD505-2E9C-101B-9397-08002B2CF9AE}" pid="5" name="_AuthorEmail">
    <vt:lpwstr>margaret.corbett@limerick.ie</vt:lpwstr>
  </property>
  <property fmtid="{D5CDD505-2E9C-101B-9397-08002B2CF9AE}" pid="6" name="_AuthorEmailDisplayName">
    <vt:lpwstr>Corbett, Margaret</vt:lpwstr>
  </property>
</Properties>
</file>